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42"/>
  </p:notesMasterIdLst>
  <p:handoutMasterIdLst>
    <p:handoutMasterId r:id="rId43"/>
  </p:handoutMasterIdLst>
  <p:sldIdLst>
    <p:sldId id="355" r:id="rId5"/>
    <p:sldId id="283" r:id="rId6"/>
    <p:sldId id="356" r:id="rId7"/>
    <p:sldId id="491" r:id="rId8"/>
    <p:sldId id="357" r:id="rId9"/>
    <p:sldId id="358" r:id="rId10"/>
    <p:sldId id="492" r:id="rId11"/>
    <p:sldId id="494" r:id="rId12"/>
    <p:sldId id="359" r:id="rId13"/>
    <p:sldId id="462" r:id="rId14"/>
    <p:sldId id="463" r:id="rId15"/>
    <p:sldId id="464" r:id="rId16"/>
    <p:sldId id="465" r:id="rId17"/>
    <p:sldId id="466" r:id="rId18"/>
    <p:sldId id="495" r:id="rId19"/>
    <p:sldId id="496" r:id="rId20"/>
    <p:sldId id="497" r:id="rId21"/>
    <p:sldId id="467" r:id="rId22"/>
    <p:sldId id="468" r:id="rId23"/>
    <p:sldId id="469" r:id="rId24"/>
    <p:sldId id="470" r:id="rId25"/>
    <p:sldId id="471" r:id="rId26"/>
    <p:sldId id="498" r:id="rId27"/>
    <p:sldId id="472" r:id="rId28"/>
    <p:sldId id="473" r:id="rId29"/>
    <p:sldId id="474" r:id="rId30"/>
    <p:sldId id="475" r:id="rId31"/>
    <p:sldId id="476" r:id="rId32"/>
    <p:sldId id="499" r:id="rId33"/>
    <p:sldId id="500" r:id="rId34"/>
    <p:sldId id="501" r:id="rId35"/>
    <p:sldId id="477" r:id="rId36"/>
    <p:sldId id="478" r:id="rId37"/>
    <p:sldId id="479" r:id="rId38"/>
    <p:sldId id="480" r:id="rId39"/>
    <p:sldId id="481" r:id="rId40"/>
    <p:sldId id="482" r:id="rId41"/>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4E54B-D9EB-7C3E-98F1-DF665337CB0C}" v="20" dt="2020-10-16T13:12:15.504"/>
    <p1510:client id="{E8FDB662-6A46-8150-1037-6B3A1200BD8C}" v="1" dt="2020-09-30T09:53:29.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34" y="4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Russell" userId="S::arussell@carlisle.ac.uk::544628be-a6c1-423e-8681-82e7ff34172c" providerId="AD" clId="Web-{7D14E54B-D9EB-7C3E-98F1-DF665337CB0C}"/>
    <pc:docChg chg="modSld">
      <pc:chgData name="Andrew Russell" userId="S::arussell@carlisle.ac.uk::544628be-a6c1-423e-8681-82e7ff34172c" providerId="AD" clId="Web-{7D14E54B-D9EB-7C3E-98F1-DF665337CB0C}" dt="2020-10-16T13:12:15.504" v="19"/>
      <pc:docMkLst>
        <pc:docMk/>
      </pc:docMkLst>
      <pc:sldChg chg="addAnim modAnim">
        <pc:chgData name="Andrew Russell" userId="S::arussell@carlisle.ac.uk::544628be-a6c1-423e-8681-82e7ff34172c" providerId="AD" clId="Web-{7D14E54B-D9EB-7C3E-98F1-DF665337CB0C}" dt="2020-10-16T13:11:28.316" v="7"/>
        <pc:sldMkLst>
          <pc:docMk/>
          <pc:sldMk cId="1936070842" sldId="463"/>
        </pc:sldMkLst>
      </pc:sldChg>
      <pc:sldChg chg="addAnim modAnim">
        <pc:chgData name="Andrew Russell" userId="S::arussell@carlisle.ac.uk::544628be-a6c1-423e-8681-82e7ff34172c" providerId="AD" clId="Web-{7D14E54B-D9EB-7C3E-98F1-DF665337CB0C}" dt="2020-10-16T13:12:15.504" v="19"/>
        <pc:sldMkLst>
          <pc:docMk/>
          <pc:sldMk cId="2295970879" sldId="464"/>
        </pc:sldMkLst>
      </pc:sldChg>
    </pc:docChg>
  </pc:docChgLst>
  <pc:docChgLst>
    <pc:chgData name="Andrew Russell" userId="S::arussell@carlisle.ac.uk::544628be-a6c1-423e-8681-82e7ff34172c" providerId="AD" clId="Web-{E8FDB662-6A46-8150-1037-6B3A1200BD8C}"/>
    <pc:docChg chg="modSld">
      <pc:chgData name="Andrew Russell" userId="S::arussell@carlisle.ac.uk::544628be-a6c1-423e-8681-82e7ff34172c" providerId="AD" clId="Web-{E8FDB662-6A46-8150-1037-6B3A1200BD8C}" dt="2020-09-30T09:53:29.410" v="0"/>
      <pc:docMkLst>
        <pc:docMk/>
      </pc:docMkLst>
      <pc:sldChg chg="delSp delAnim">
        <pc:chgData name="Andrew Russell" userId="S::arussell@carlisle.ac.uk::544628be-a6c1-423e-8681-82e7ff34172c" providerId="AD" clId="Web-{E8FDB662-6A46-8150-1037-6B3A1200BD8C}" dt="2020-09-30T09:53:29.410" v="0"/>
        <pc:sldMkLst>
          <pc:docMk/>
          <pc:sldMk cId="3813706504" sldId="491"/>
        </pc:sldMkLst>
        <pc:spChg chg="del">
          <ac:chgData name="Andrew Russell" userId="S::arussell@carlisle.ac.uk::544628be-a6c1-423e-8681-82e7ff34172c" providerId="AD" clId="Web-{E8FDB662-6A46-8150-1037-6B3A1200BD8C}" dt="2020-09-30T09:53:29.410" v="0"/>
          <ac:spMkLst>
            <pc:docMk/>
            <pc:sldMk cId="3813706504" sldId="491"/>
            <ac:spMk id="26" creationId="{7AFECB24-20D3-4CA1-84B7-3300C0911F8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8/23/2021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946695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965113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429494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82173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37002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25130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1880905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930773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3426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12257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69512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593386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52854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40727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21009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34573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071481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42010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04667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92488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95041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841684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96896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85859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2651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5835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8740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98007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939721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27432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a:t>Enhancing and Supporting Mathematics and Data Science</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600"/>
            </a:lvl1pPr>
          </a:lstStyle>
          <a:p>
            <a:r>
              <a:rPr lang="en-GB"/>
              <a:t>Click to edit Master title style</a:t>
            </a:r>
            <a:endParaRPr lang="en-US"/>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0"/>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0.emf"/><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2.png"/><Relationship Id="rId7" Type="http://schemas.openxmlformats.org/officeDocument/2006/relationships/image" Target="../media/image15.emf"/><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png"/><Relationship Id="rId7" Type="http://schemas.openxmlformats.org/officeDocument/2006/relationships/image" Target="../media/image26.png"/><Relationship Id="rId12"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2.emf"/><Relationship Id="rId11" Type="http://schemas.openxmlformats.org/officeDocument/2006/relationships/image" Target="../media/image30.png"/><Relationship Id="rId5" Type="http://schemas.openxmlformats.org/officeDocument/2006/relationships/image" Target="../media/image21.emf"/><Relationship Id="rId10" Type="http://schemas.openxmlformats.org/officeDocument/2006/relationships/image" Target="../media/image29.png"/><Relationship Id="rId4" Type="http://schemas.openxmlformats.org/officeDocument/2006/relationships/image" Target="../media/image20.emf"/><Relationship Id="rId9"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8.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2.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21.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2.png"/><Relationship Id="rId7" Type="http://schemas.openxmlformats.org/officeDocument/2006/relationships/image" Target="../media/image51.png"/><Relationship Id="rId12"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50.png"/><Relationship Id="rId11" Type="http://schemas.openxmlformats.org/officeDocument/2006/relationships/image" Target="../media/image55.png"/><Relationship Id="rId5" Type="http://schemas.openxmlformats.org/officeDocument/2006/relationships/image" Target="../media/image49.png"/><Relationship Id="rId10" Type="http://schemas.openxmlformats.org/officeDocument/2006/relationships/image" Target="../media/image54.png"/><Relationship Id="rId9" Type="http://schemas.openxmlformats.org/officeDocument/2006/relationships/image" Target="../media/image53.png"/></Relationships>
</file>

<file path=ppt/slides/_rels/slide22.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image" Target="../media/image65.png"/><Relationship Id="rId3" Type="http://schemas.openxmlformats.org/officeDocument/2006/relationships/image" Target="../media/image2.png"/><Relationship Id="rId7" Type="http://schemas.openxmlformats.org/officeDocument/2006/relationships/image" Target="../media/image59.png"/><Relationship Id="rId12" Type="http://schemas.openxmlformats.org/officeDocument/2006/relationships/image" Target="../media/image64.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58.png"/><Relationship Id="rId11" Type="http://schemas.openxmlformats.org/officeDocument/2006/relationships/image" Target="../media/image63.png"/><Relationship Id="rId5" Type="http://schemas.openxmlformats.org/officeDocument/2006/relationships/image" Target="../media/image57.png"/><Relationship Id="rId10" Type="http://schemas.openxmlformats.org/officeDocument/2006/relationships/image" Target="../media/image62.png"/><Relationship Id="rId4" Type="http://schemas.openxmlformats.org/officeDocument/2006/relationships/image" Target="../media/image56.png"/><Relationship Id="rId9" Type="http://schemas.openxmlformats.org/officeDocument/2006/relationships/image" Target="../media/image61.png"/></Relationships>
</file>

<file path=ppt/slides/_rels/slide23.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2.png"/><Relationship Id="rId7" Type="http://schemas.openxmlformats.org/officeDocument/2006/relationships/image" Target="../media/image69.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 Id="rId9" Type="http://schemas.openxmlformats.org/officeDocument/2006/relationships/image" Target="../media/image7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25.emf"/><Relationship Id="rId4" Type="http://schemas.openxmlformats.org/officeDocument/2006/relationships/image" Target="../media/image24.em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27.emf"/><Relationship Id="rId4" Type="http://schemas.openxmlformats.org/officeDocument/2006/relationships/image" Target="../media/image26.emf"/></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29.emf"/><Relationship Id="rId4" Type="http://schemas.openxmlformats.org/officeDocument/2006/relationships/image" Target="../media/image28.emf"/></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image" Target="../media/image80.png"/><Relationship Id="rId5" Type="http://schemas.openxmlformats.org/officeDocument/2006/relationships/image" Target="../media/image79.png"/><Relationship Id="rId4" Type="http://schemas.openxmlformats.org/officeDocument/2006/relationships/image" Target="../media/image78.png"/></Relationships>
</file>

<file path=ppt/slides/_rels/slide34.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18" Type="http://schemas.openxmlformats.org/officeDocument/2006/relationships/image" Target="../media/image95.png"/><Relationship Id="rId3" Type="http://schemas.openxmlformats.org/officeDocument/2006/relationships/image" Target="../media/image2.png"/><Relationship Id="rId7" Type="http://schemas.openxmlformats.org/officeDocument/2006/relationships/image" Target="../media/image84.png"/><Relationship Id="rId12" Type="http://schemas.openxmlformats.org/officeDocument/2006/relationships/image" Target="../media/image89.png"/><Relationship Id="rId17" Type="http://schemas.openxmlformats.org/officeDocument/2006/relationships/image" Target="../media/image30.emf"/><Relationship Id="rId2" Type="http://schemas.openxmlformats.org/officeDocument/2006/relationships/notesSlide" Target="../notesSlides/notesSlide29.xml"/><Relationship Id="rId16" Type="http://schemas.openxmlformats.org/officeDocument/2006/relationships/image" Target="../media/image93.png"/><Relationship Id="rId1" Type="http://schemas.openxmlformats.org/officeDocument/2006/relationships/slideLayout" Target="../slideLayouts/slideLayout3.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s>
</file>

<file path=ppt/slides/_rels/slide35.xml.rels><?xml version="1.0" encoding="UTF-8" standalone="yes"?>
<Relationships xmlns="http://schemas.openxmlformats.org/package/2006/relationships"><Relationship Id="rId8" Type="http://schemas.openxmlformats.org/officeDocument/2006/relationships/image" Target="../media/image100.png"/><Relationship Id="rId13" Type="http://schemas.openxmlformats.org/officeDocument/2006/relationships/image" Target="../media/image105.png"/><Relationship Id="rId18" Type="http://schemas.openxmlformats.org/officeDocument/2006/relationships/image" Target="../media/image110.png"/><Relationship Id="rId3" Type="http://schemas.openxmlformats.org/officeDocument/2006/relationships/image" Target="../media/image2.png"/><Relationship Id="rId7" Type="http://schemas.openxmlformats.org/officeDocument/2006/relationships/image" Target="../media/image99.png"/><Relationship Id="rId12" Type="http://schemas.openxmlformats.org/officeDocument/2006/relationships/image" Target="../media/image104.png"/><Relationship Id="rId17" Type="http://schemas.openxmlformats.org/officeDocument/2006/relationships/image" Target="../media/image109.png"/><Relationship Id="rId2" Type="http://schemas.openxmlformats.org/officeDocument/2006/relationships/notesSlide" Target="../notesSlides/notesSlide30.xml"/><Relationship Id="rId16" Type="http://schemas.openxmlformats.org/officeDocument/2006/relationships/image" Target="../media/image108.png"/><Relationship Id="rId1" Type="http://schemas.openxmlformats.org/officeDocument/2006/relationships/slideLayout" Target="../slideLayouts/slideLayout3.xml"/><Relationship Id="rId6" Type="http://schemas.openxmlformats.org/officeDocument/2006/relationships/image" Target="../media/image98.png"/><Relationship Id="rId11" Type="http://schemas.openxmlformats.org/officeDocument/2006/relationships/image" Target="../media/image103.png"/><Relationship Id="rId5" Type="http://schemas.openxmlformats.org/officeDocument/2006/relationships/image" Target="../media/image97.png"/><Relationship Id="rId15" Type="http://schemas.openxmlformats.org/officeDocument/2006/relationships/image" Target="../media/image107.png"/><Relationship Id="rId10" Type="http://schemas.openxmlformats.org/officeDocument/2006/relationships/image" Target="../media/image102.png"/><Relationship Id="rId4" Type="http://schemas.openxmlformats.org/officeDocument/2006/relationships/image" Target="../media/image96.png"/><Relationship Id="rId9" Type="http://schemas.openxmlformats.org/officeDocument/2006/relationships/image" Target="../media/image101.png"/><Relationship Id="rId14" Type="http://schemas.openxmlformats.org/officeDocument/2006/relationships/image" Target="../media/image106.png"/></Relationships>
</file>

<file path=ppt/slides/_rels/slide36.xml.rels><?xml version="1.0" encoding="UTF-8" standalone="yes"?>
<Relationships xmlns="http://schemas.openxmlformats.org/package/2006/relationships"><Relationship Id="rId8" Type="http://schemas.openxmlformats.org/officeDocument/2006/relationships/image" Target="../media/image115.png"/><Relationship Id="rId3" Type="http://schemas.openxmlformats.org/officeDocument/2006/relationships/image" Target="../media/image2.png"/><Relationship Id="rId7" Type="http://schemas.openxmlformats.org/officeDocument/2006/relationships/image" Target="../media/image114.png"/><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image" Target="../media/image31.emf"/><Relationship Id="rId5" Type="http://schemas.openxmlformats.org/officeDocument/2006/relationships/image" Target="../media/image112.png"/><Relationship Id="rId4" Type="http://schemas.openxmlformats.org/officeDocument/2006/relationships/image" Target="../media/image1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a:t>Supporting and Enhancing Mathematics and Statistics</a:t>
            </a:r>
            <a:br>
              <a:rPr lang="en-GB" sz="3600"/>
            </a:br>
            <a:r>
              <a:rPr lang="en-GB" sz="3600" b="1"/>
              <a:t>Unit: Factors and Multiples</a:t>
            </a:r>
            <a:endParaRPr lang="en-GB" sz="360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have completed the </a:t>
            </a:r>
            <a:r>
              <a:rPr lang="en-US" altLang="en-US" sz="2400" b="1"/>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00B050"/>
                </a:solidFill>
              </a:rPr>
              <a:t>If you have completed and mastered this section,</a:t>
            </a:r>
            <a:br>
              <a:rPr lang="en-US" altLang="en-US" sz="2400">
                <a:solidFill>
                  <a:srgbClr val="00B050"/>
                </a:solidFill>
              </a:rPr>
            </a:br>
            <a:r>
              <a:rPr lang="en-US" altLang="en-US" sz="2400" b="1">
                <a:solidFill>
                  <a:srgbClr val="00B050"/>
                </a:solidFill>
              </a:rPr>
              <a:t>click</a:t>
            </a:r>
            <a:r>
              <a:rPr lang="en-US" altLang="en-US" sz="2400">
                <a:solidFill>
                  <a:srgbClr val="00B050"/>
                </a:solidFill>
              </a:rPr>
              <a:t> to start the </a:t>
            </a:r>
            <a:r>
              <a:rPr lang="en-US" altLang="en-US" sz="2400" b="1">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FFC000"/>
                </a:solidFill>
              </a:rPr>
              <a:t>If you need more examples and interactive practice,</a:t>
            </a:r>
            <a:br>
              <a:rPr lang="en-US" altLang="en-US" sz="2400">
                <a:solidFill>
                  <a:srgbClr val="FFC000"/>
                </a:solidFill>
              </a:rPr>
            </a:br>
            <a:r>
              <a:rPr lang="en-US" altLang="en-US" sz="2400">
                <a:solidFill>
                  <a:srgbClr val="FFC000"/>
                </a:solidFill>
              </a:rPr>
              <a:t>press </a:t>
            </a:r>
            <a:r>
              <a:rPr lang="en-US" altLang="en-US" sz="2400" b="1">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might also find it helpful to look at:</a:t>
            </a:r>
            <a:endParaRPr lang="en-US" altLang="en-US" sz="2400" b="1">
              <a:solidFill>
                <a:srgbClr val="FF0000"/>
              </a:solidFill>
            </a:endParaRPr>
          </a:p>
          <a:p>
            <a:endParaRPr lang="en-US" altLang="en-US" sz="2400">
              <a:solidFill>
                <a:srgbClr val="FF0000"/>
              </a:solidFill>
            </a:endParaRPr>
          </a:p>
          <a:p>
            <a:pPr algn="ctr"/>
            <a:r>
              <a:rPr lang="en-US" altLang="en-US" sz="2400" b="1">
                <a:solidFill>
                  <a:srgbClr val="FF0000"/>
                </a:solidFill>
              </a:rPr>
              <a:t>Essential Information:</a:t>
            </a:r>
            <a:r>
              <a:rPr lang="en-US" altLang="en-US" sz="2400">
                <a:solidFill>
                  <a:srgbClr val="FF0000"/>
                </a:solidFill>
              </a:rPr>
              <a:t> press </a:t>
            </a:r>
            <a:r>
              <a:rPr lang="en-US" altLang="en-US" sz="2400" b="1">
                <a:solidFill>
                  <a:srgbClr val="FF0000"/>
                </a:solidFill>
              </a:rPr>
              <a:t>here</a:t>
            </a:r>
          </a:p>
          <a:p>
            <a:endParaRPr lang="en-US" altLang="en-US" sz="2400" b="1">
              <a:solidFill>
                <a:srgbClr val="FF0000"/>
              </a:solidFill>
            </a:endParaRPr>
          </a:p>
        </p:txBody>
      </p:sp>
    </p:spTree>
    <p:extLst>
      <p:ext uri="{BB962C8B-B14F-4D97-AF65-F5344CB8AC3E}">
        <p14:creationId xmlns:p14="http://schemas.microsoft.com/office/powerpoint/2010/main" val="355313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79576" y="651222"/>
            <a:ext cx="93949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A factor tree may be used to help find the prime factors of a number.</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FB58805-82BA-483A-80A7-D2AECAE96788}"/>
              </a:ext>
            </a:extLst>
          </p:cNvPr>
          <p:cNvSpPr/>
          <p:nvPr/>
        </p:nvSpPr>
        <p:spPr>
          <a:xfrm>
            <a:off x="2241442" y="1372394"/>
            <a:ext cx="5230919" cy="461665"/>
          </a:xfrm>
          <a:prstGeom prst="rect">
            <a:avLst/>
          </a:prstGeom>
        </p:spPr>
        <p:txBody>
          <a:bodyPr wrap="none">
            <a:spAutoFit/>
          </a:bodyPr>
          <a:lstStyle/>
          <a:p>
            <a:r>
              <a:rPr lang="en-GB" sz="2400"/>
              <a:t>Draw a factor tree for the number 36.</a:t>
            </a:r>
          </a:p>
        </p:txBody>
      </p:sp>
      <p:sp>
        <p:nvSpPr>
          <p:cNvPr id="3" name="Rectangle 2">
            <a:extLst>
              <a:ext uri="{FF2B5EF4-FFF2-40B4-BE49-F238E27FC236}">
                <a16:creationId xmlns:a16="http://schemas.microsoft.com/office/drawing/2014/main" id="{97745630-1C42-4A45-B0ED-CCBBF8DBE0DD}"/>
              </a:ext>
            </a:extLst>
          </p:cNvPr>
          <p:cNvSpPr/>
          <p:nvPr/>
        </p:nvSpPr>
        <p:spPr>
          <a:xfrm>
            <a:off x="2241442" y="1046046"/>
            <a:ext cx="1451038" cy="461665"/>
          </a:xfrm>
          <a:prstGeom prst="rect">
            <a:avLst/>
          </a:prstGeom>
        </p:spPr>
        <p:txBody>
          <a:bodyPr wrap="none">
            <a:spAutoFit/>
          </a:bodyPr>
          <a:lstStyle/>
          <a:p>
            <a:r>
              <a:rPr lang="en-GB" sz="2400" b="1" dirty="0"/>
              <a:t>Example</a:t>
            </a:r>
          </a:p>
        </p:txBody>
      </p:sp>
      <p:sp>
        <p:nvSpPr>
          <p:cNvPr id="4" name="Rectangle 3">
            <a:extLst>
              <a:ext uri="{FF2B5EF4-FFF2-40B4-BE49-F238E27FC236}">
                <a16:creationId xmlns:a16="http://schemas.microsoft.com/office/drawing/2014/main" id="{0D3D5106-9499-4041-8272-3A1D1835DDE2}"/>
              </a:ext>
            </a:extLst>
          </p:cNvPr>
          <p:cNvSpPr/>
          <p:nvPr/>
        </p:nvSpPr>
        <p:spPr>
          <a:xfrm>
            <a:off x="2224485" y="1800503"/>
            <a:ext cx="1412566" cy="461665"/>
          </a:xfrm>
          <a:prstGeom prst="rect">
            <a:avLst/>
          </a:prstGeom>
        </p:spPr>
        <p:txBody>
          <a:bodyPr wrap="none">
            <a:spAutoFit/>
          </a:bodyPr>
          <a:lstStyle/>
          <a:p>
            <a:r>
              <a:rPr lang="en-GB" sz="2400" b="1" dirty="0"/>
              <a:t>Solution</a:t>
            </a:r>
          </a:p>
        </p:txBody>
      </p:sp>
      <p:sp>
        <p:nvSpPr>
          <p:cNvPr id="6" name="Rectangle 5">
            <a:extLst>
              <a:ext uri="{FF2B5EF4-FFF2-40B4-BE49-F238E27FC236}">
                <a16:creationId xmlns:a16="http://schemas.microsoft.com/office/drawing/2014/main" id="{6D3AE597-8BB4-41E6-B9DF-F248380384F4}"/>
              </a:ext>
            </a:extLst>
          </p:cNvPr>
          <p:cNvSpPr/>
          <p:nvPr/>
        </p:nvSpPr>
        <p:spPr>
          <a:xfrm>
            <a:off x="2202359" y="2107539"/>
            <a:ext cx="10236794" cy="1938992"/>
          </a:xfrm>
          <a:prstGeom prst="rect">
            <a:avLst/>
          </a:prstGeom>
        </p:spPr>
        <p:txBody>
          <a:bodyPr wrap="square">
            <a:spAutoFit/>
          </a:bodyPr>
          <a:lstStyle/>
          <a:p>
            <a:r>
              <a:rPr lang="en-GB" sz="2400">
                <a:solidFill>
                  <a:srgbClr val="FF0000"/>
                </a:solidFill>
              </a:rPr>
              <a:t>Start with  36  and then split 36 into numbers 9 and 4 that multiply to give 36 as shown in the factor tree below;</a:t>
            </a:r>
          </a:p>
          <a:p>
            <a:r>
              <a:rPr lang="en-GB" sz="2400">
                <a:solidFill>
                  <a:srgbClr val="FF0000"/>
                </a:solidFill>
              </a:rPr>
              <a:t>Repeat for the 9 and the 4, as shown on the factor tree.</a:t>
            </a:r>
          </a:p>
          <a:p>
            <a:r>
              <a:rPr lang="en-GB" sz="2400">
                <a:solidFill>
                  <a:srgbClr val="FF0000"/>
                </a:solidFill>
              </a:rPr>
              <a:t>The factor tree is now complete because the numbers at the ends of the branches are prime numbers; the prime numbers have been ringed.</a:t>
            </a:r>
          </a:p>
        </p:txBody>
      </p:sp>
      <p:pic>
        <p:nvPicPr>
          <p:cNvPr id="7" name="Picture 6">
            <a:extLst>
              <a:ext uri="{FF2B5EF4-FFF2-40B4-BE49-F238E27FC236}">
                <a16:creationId xmlns:a16="http://schemas.microsoft.com/office/drawing/2014/main" id="{647ED2E6-41E0-4228-B357-575FB47ACFE2}"/>
              </a:ext>
            </a:extLst>
          </p:cNvPr>
          <p:cNvPicPr>
            <a:picLocks noChangeAspect="1"/>
          </p:cNvPicPr>
          <p:nvPr/>
        </p:nvPicPr>
        <p:blipFill>
          <a:blip r:embed="rId4"/>
          <a:stretch>
            <a:fillRect/>
          </a:stretch>
        </p:blipFill>
        <p:spPr>
          <a:xfrm>
            <a:off x="2351584" y="4267683"/>
            <a:ext cx="2880320" cy="2262614"/>
          </a:xfrm>
          <a:prstGeom prst="rect">
            <a:avLst/>
          </a:prstGeom>
        </p:spPr>
      </p:pic>
      <p:sp>
        <p:nvSpPr>
          <p:cNvPr id="8" name="Rectangle 7">
            <a:extLst>
              <a:ext uri="{FF2B5EF4-FFF2-40B4-BE49-F238E27FC236}">
                <a16:creationId xmlns:a16="http://schemas.microsoft.com/office/drawing/2014/main" id="{33C6ED39-1938-4D54-BE67-08F4C4AEAA5F}"/>
              </a:ext>
            </a:extLst>
          </p:cNvPr>
          <p:cNvSpPr/>
          <p:nvPr/>
        </p:nvSpPr>
        <p:spPr>
          <a:xfrm>
            <a:off x="5370157" y="4812661"/>
            <a:ext cx="3643946" cy="830997"/>
          </a:xfrm>
          <a:prstGeom prst="rect">
            <a:avLst/>
          </a:prstGeom>
        </p:spPr>
        <p:txBody>
          <a:bodyPr wrap="none">
            <a:spAutoFit/>
          </a:bodyPr>
          <a:lstStyle/>
          <a:p>
            <a:r>
              <a:rPr lang="en-GB" sz="2400" dirty="0">
                <a:solidFill>
                  <a:srgbClr val="FF0000"/>
                </a:solidFill>
              </a:rPr>
              <a:t>Another possible factor </a:t>
            </a:r>
          </a:p>
          <a:p>
            <a:r>
              <a:rPr lang="en-GB" sz="2400" dirty="0">
                <a:solidFill>
                  <a:srgbClr val="FF0000"/>
                </a:solidFill>
              </a:rPr>
              <a:t>tree for 36 is shown here:</a:t>
            </a:r>
          </a:p>
        </p:txBody>
      </p:sp>
      <p:pic>
        <p:nvPicPr>
          <p:cNvPr id="9" name="Picture 8">
            <a:extLst>
              <a:ext uri="{FF2B5EF4-FFF2-40B4-BE49-F238E27FC236}">
                <a16:creationId xmlns:a16="http://schemas.microsoft.com/office/drawing/2014/main" id="{512089F4-4375-455F-951E-19C722E539D7}"/>
              </a:ext>
            </a:extLst>
          </p:cNvPr>
          <p:cNvPicPr>
            <a:picLocks noChangeAspect="1"/>
          </p:cNvPicPr>
          <p:nvPr/>
        </p:nvPicPr>
        <p:blipFill rotWithShape="1">
          <a:blip r:embed="rId5"/>
          <a:srcRect l="3790" t="7275" r="4365" b="347"/>
          <a:stretch/>
        </p:blipFill>
        <p:spPr>
          <a:xfrm>
            <a:off x="9152356" y="4181813"/>
            <a:ext cx="2522169" cy="2527694"/>
          </a:xfrm>
          <a:prstGeom prst="rect">
            <a:avLst/>
          </a:prstGeom>
        </p:spPr>
      </p:pic>
      <p:sp>
        <p:nvSpPr>
          <p:cNvPr id="5" name="Rectangle 4">
            <a:extLst>
              <a:ext uri="{FF2B5EF4-FFF2-40B4-BE49-F238E27FC236}">
                <a16:creationId xmlns:a16="http://schemas.microsoft.com/office/drawing/2014/main" id="{B59A1552-BF7D-4BBF-9B63-BC6C33815B36}"/>
              </a:ext>
            </a:extLst>
          </p:cNvPr>
          <p:cNvSpPr/>
          <p:nvPr/>
        </p:nvSpPr>
        <p:spPr bwMode="auto">
          <a:xfrm>
            <a:off x="9139095" y="4181813"/>
            <a:ext cx="2508907" cy="252769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93A04CE3-852C-44CE-918B-E39761F70034}"/>
              </a:ext>
            </a:extLst>
          </p:cNvPr>
          <p:cNvSpPr/>
          <p:nvPr/>
        </p:nvSpPr>
        <p:spPr bwMode="auto">
          <a:xfrm>
            <a:off x="2369320" y="4296915"/>
            <a:ext cx="2875845" cy="226261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9360708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71462" y="3869069"/>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solidFill>
                  <a:srgbClr val="FF0000"/>
                </a:solidFill>
              </a:rPr>
              <a:t>From the factor trees above it is possible to write:</a:t>
            </a:r>
            <a:endParaRPr lang="en-US" sz="2400">
              <a:solidFill>
                <a:srgbClr val="FF0000"/>
              </a:solidFill>
            </a:endParaRP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94389C2-107C-495C-9ED4-D9BE61482B8B}"/>
              </a:ext>
            </a:extLst>
          </p:cNvPr>
          <p:cNvPicPr>
            <a:picLocks noChangeAspect="1"/>
          </p:cNvPicPr>
          <p:nvPr/>
        </p:nvPicPr>
        <p:blipFill>
          <a:blip r:embed="rId4"/>
          <a:stretch>
            <a:fillRect/>
          </a:stretch>
        </p:blipFill>
        <p:spPr>
          <a:xfrm>
            <a:off x="2388956" y="1284477"/>
            <a:ext cx="2880320" cy="2262614"/>
          </a:xfrm>
          <a:prstGeom prst="rect">
            <a:avLst/>
          </a:prstGeom>
        </p:spPr>
      </p:pic>
      <p:sp>
        <p:nvSpPr>
          <p:cNvPr id="2" name="Rectangle 1">
            <a:extLst>
              <a:ext uri="{FF2B5EF4-FFF2-40B4-BE49-F238E27FC236}">
                <a16:creationId xmlns:a16="http://schemas.microsoft.com/office/drawing/2014/main" id="{954CDE93-D507-4208-BBD4-89E79840CC75}"/>
              </a:ext>
            </a:extLst>
          </p:cNvPr>
          <p:cNvSpPr/>
          <p:nvPr/>
        </p:nvSpPr>
        <p:spPr>
          <a:xfrm>
            <a:off x="2277456" y="764258"/>
            <a:ext cx="3222357" cy="461665"/>
          </a:xfrm>
          <a:prstGeom prst="rect">
            <a:avLst/>
          </a:prstGeom>
        </p:spPr>
        <p:txBody>
          <a:bodyPr wrap="none">
            <a:spAutoFit/>
          </a:bodyPr>
          <a:lstStyle/>
          <a:p>
            <a:r>
              <a:rPr lang="en-GB" sz="2400" b="1" dirty="0"/>
              <a:t>Solution (Continued)</a:t>
            </a:r>
          </a:p>
        </p:txBody>
      </p:sp>
      <p:sp>
        <p:nvSpPr>
          <p:cNvPr id="3" name="Rectangle 2">
            <a:extLst>
              <a:ext uri="{FF2B5EF4-FFF2-40B4-BE49-F238E27FC236}">
                <a16:creationId xmlns:a16="http://schemas.microsoft.com/office/drawing/2014/main" id="{35CA10E6-FAAA-4578-96F7-F2EC10CCDFC7}"/>
              </a:ext>
            </a:extLst>
          </p:cNvPr>
          <p:cNvSpPr/>
          <p:nvPr/>
        </p:nvSpPr>
        <p:spPr>
          <a:xfrm>
            <a:off x="5447928" y="1279391"/>
            <a:ext cx="6096000" cy="2308324"/>
          </a:xfrm>
          <a:prstGeom prst="rect">
            <a:avLst/>
          </a:prstGeom>
        </p:spPr>
        <p:txBody>
          <a:bodyPr>
            <a:spAutoFit/>
          </a:bodyPr>
          <a:lstStyle/>
          <a:p>
            <a:r>
              <a:rPr lang="en-GB" sz="2400">
                <a:solidFill>
                  <a:srgbClr val="FF0000"/>
                </a:solidFill>
              </a:rPr>
              <a:t>Note that, at the end of the branches, both the numbers 2 and 3 appear twice.</a:t>
            </a:r>
          </a:p>
          <a:p>
            <a:endParaRPr lang="en-GB" sz="2400">
              <a:solidFill>
                <a:srgbClr val="FF0000"/>
              </a:solidFill>
            </a:endParaRPr>
          </a:p>
          <a:p>
            <a:r>
              <a:rPr lang="en-GB" sz="2400">
                <a:solidFill>
                  <a:srgbClr val="FF0000"/>
                </a:solidFill>
              </a:rPr>
              <a:t>The prime factors of 36 are  3,  2,  2 and 3.</a:t>
            </a:r>
          </a:p>
          <a:p>
            <a:r>
              <a:rPr lang="en-GB" sz="2400">
                <a:solidFill>
                  <a:srgbClr val="FF0000"/>
                </a:solidFill>
              </a:rPr>
              <a:t>In ascending order, the prime factors of 36 are  2,  2,  3,  3.</a:t>
            </a:r>
          </a:p>
        </p:txBody>
      </p:sp>
      <p:sp>
        <p:nvSpPr>
          <p:cNvPr id="4" name="Rectangle 3">
            <a:extLst>
              <a:ext uri="{FF2B5EF4-FFF2-40B4-BE49-F238E27FC236}">
                <a16:creationId xmlns:a16="http://schemas.microsoft.com/office/drawing/2014/main" id="{C4E24BF1-009C-4BF4-8D7C-903DBC0604FB}"/>
              </a:ext>
            </a:extLst>
          </p:cNvPr>
          <p:cNvSpPr/>
          <p:nvPr/>
        </p:nvSpPr>
        <p:spPr>
          <a:xfrm>
            <a:off x="5512364" y="4342411"/>
            <a:ext cx="2486578" cy="461665"/>
          </a:xfrm>
          <a:prstGeom prst="rect">
            <a:avLst/>
          </a:prstGeom>
        </p:spPr>
        <p:txBody>
          <a:bodyPr wrap="none">
            <a:spAutoFit/>
          </a:bodyPr>
          <a:lstStyle/>
          <a:p>
            <a:r>
              <a:rPr lang="en-GB" sz="2400">
                <a:solidFill>
                  <a:srgbClr val="FF0000"/>
                </a:solidFill>
              </a:rPr>
              <a:t>36 = 2×2×3×3</a:t>
            </a:r>
          </a:p>
        </p:txBody>
      </p:sp>
      <p:sp>
        <p:nvSpPr>
          <p:cNvPr id="5" name="Rectangle 4">
            <a:extLst>
              <a:ext uri="{FF2B5EF4-FFF2-40B4-BE49-F238E27FC236}">
                <a16:creationId xmlns:a16="http://schemas.microsoft.com/office/drawing/2014/main" id="{28B528D1-FCA1-4891-8BB6-8E05C923D12B}"/>
              </a:ext>
            </a:extLst>
          </p:cNvPr>
          <p:cNvSpPr/>
          <p:nvPr/>
        </p:nvSpPr>
        <p:spPr>
          <a:xfrm>
            <a:off x="2426328" y="5445224"/>
            <a:ext cx="9134967" cy="830997"/>
          </a:xfrm>
          <a:prstGeom prst="rect">
            <a:avLst/>
          </a:prstGeom>
        </p:spPr>
        <p:txBody>
          <a:bodyPr wrap="square">
            <a:spAutoFit/>
          </a:bodyPr>
          <a:lstStyle/>
          <a:p>
            <a:r>
              <a:rPr lang="en-GB" sz="2400">
                <a:solidFill>
                  <a:srgbClr val="FF0000"/>
                </a:solidFill>
              </a:rPr>
              <a:t>When a number is written in this way, it is said to be written as the Product of its Prime Factors.</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07E5017-4AAA-475B-98B6-A9E03F270D0E}"/>
                  </a:ext>
                </a:extLst>
              </p:cNvPr>
              <p:cNvSpPr/>
              <p:nvPr/>
            </p:nvSpPr>
            <p:spPr>
              <a:xfrm>
                <a:off x="5512364" y="4835783"/>
                <a:ext cx="1826013" cy="461665"/>
              </a:xfrm>
              <a:prstGeom prst="rect">
                <a:avLst/>
              </a:prstGeom>
            </p:spPr>
            <p:txBody>
              <a:bodyPr wrap="none">
                <a:spAutoFit/>
              </a:bodyPr>
              <a:lstStyle/>
              <a:p>
                <a:r>
                  <a:rPr lang="en-GB" sz="2400">
                    <a:solidFill>
                      <a:srgbClr val="FF0000"/>
                    </a:solidFill>
                  </a:rPr>
                  <a:t>36 =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2</m:t>
                        </m:r>
                      </m:sup>
                    </m:sSup>
                  </m:oMath>
                </a14:m>
                <a:r>
                  <a:rPr lang="en-GB" sz="2400">
                    <a:solidFill>
                      <a:srgbClr val="FF0000"/>
                    </a:solidFill>
                  </a:rPr>
                  <a:t> x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3</m:t>
                        </m:r>
                      </m:e>
                      <m:sup>
                        <m:r>
                          <a:rPr lang="en-GB" sz="2400" b="0" i="1" smtClean="0">
                            <a:solidFill>
                              <a:srgbClr val="FF0000"/>
                            </a:solidFill>
                            <a:latin typeface="Cambria Math" panose="02040503050406030204" pitchFamily="18" charset="0"/>
                          </a:rPr>
                          <m:t>2</m:t>
                        </m:r>
                      </m:sup>
                    </m:sSup>
                  </m:oMath>
                </a14:m>
                <a:endParaRPr lang="en-GB" sz="2400">
                  <a:solidFill>
                    <a:srgbClr val="FF0000"/>
                  </a:solidFill>
                </a:endParaRPr>
              </a:p>
            </p:txBody>
          </p:sp>
        </mc:Choice>
        <mc:Fallback xmlns="">
          <p:sp>
            <p:nvSpPr>
              <p:cNvPr id="7" name="Rectangle 6">
                <a:extLst>
                  <a:ext uri="{FF2B5EF4-FFF2-40B4-BE49-F238E27FC236}">
                    <a16:creationId xmlns:a16="http://schemas.microsoft.com/office/drawing/2014/main" id="{207E5017-4AAA-475B-98B6-A9E03F270D0E}"/>
                  </a:ext>
                </a:extLst>
              </p:cNvPr>
              <p:cNvSpPr>
                <a:spLocks noRot="1" noChangeAspect="1" noMove="1" noResize="1" noEditPoints="1" noAdjustHandles="1" noChangeArrowheads="1" noChangeShapeType="1" noTextEdit="1"/>
              </p:cNvSpPr>
              <p:nvPr/>
            </p:nvSpPr>
            <p:spPr>
              <a:xfrm>
                <a:off x="5512364" y="4835783"/>
                <a:ext cx="1826013" cy="461665"/>
              </a:xfrm>
              <a:prstGeom prst="rect">
                <a:avLst/>
              </a:prstGeom>
              <a:blipFill>
                <a:blip r:embed="rId5"/>
                <a:stretch>
                  <a:fillRect l="-5000" t="-9211" b="-30263"/>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7895B77A-6D90-4646-A3CD-4F0952208800}"/>
              </a:ext>
            </a:extLst>
          </p:cNvPr>
          <p:cNvSpPr/>
          <p:nvPr/>
        </p:nvSpPr>
        <p:spPr bwMode="auto">
          <a:xfrm>
            <a:off x="2371462" y="1281960"/>
            <a:ext cx="2880320" cy="226261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295970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2" grpId="0"/>
      <p:bldP spid="3" grpId="0"/>
      <p:bldP spid="4"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24693" y="929336"/>
            <a:ext cx="9361040"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Express each of the following numbers as the product of its prime factors:</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 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20A41C0-022A-438B-A87D-34892A36753F}"/>
              </a:ext>
            </a:extLst>
          </p:cNvPr>
          <p:cNvSpPr/>
          <p:nvPr/>
        </p:nvSpPr>
        <p:spPr>
          <a:xfrm>
            <a:off x="2224693" y="617313"/>
            <a:ext cx="1451038" cy="461665"/>
          </a:xfrm>
          <a:prstGeom prst="rect">
            <a:avLst/>
          </a:prstGeom>
        </p:spPr>
        <p:txBody>
          <a:bodyPr wrap="none">
            <a:spAutoFit/>
          </a:bodyPr>
          <a:lstStyle/>
          <a:p>
            <a:r>
              <a:rPr lang="en-GB" sz="2400" b="1" dirty="0"/>
              <a:t>Example</a:t>
            </a:r>
          </a:p>
        </p:txBody>
      </p:sp>
      <p:sp>
        <p:nvSpPr>
          <p:cNvPr id="3" name="Rectangle 2">
            <a:extLst>
              <a:ext uri="{FF2B5EF4-FFF2-40B4-BE49-F238E27FC236}">
                <a16:creationId xmlns:a16="http://schemas.microsoft.com/office/drawing/2014/main" id="{A197E689-FB2B-44EC-B4F9-E8F82AA09088}"/>
              </a:ext>
            </a:extLst>
          </p:cNvPr>
          <p:cNvSpPr/>
          <p:nvPr/>
        </p:nvSpPr>
        <p:spPr>
          <a:xfrm>
            <a:off x="2241606" y="1652788"/>
            <a:ext cx="1160895" cy="461665"/>
          </a:xfrm>
          <a:prstGeom prst="rect">
            <a:avLst/>
          </a:prstGeom>
        </p:spPr>
        <p:txBody>
          <a:bodyPr wrap="none">
            <a:spAutoFit/>
          </a:bodyPr>
          <a:lstStyle/>
          <a:p>
            <a:r>
              <a:rPr lang="en-GB" sz="2400"/>
              <a:t>(a) 102</a:t>
            </a:r>
          </a:p>
        </p:txBody>
      </p:sp>
      <p:sp>
        <p:nvSpPr>
          <p:cNvPr id="4" name="Rectangle 3">
            <a:extLst>
              <a:ext uri="{FF2B5EF4-FFF2-40B4-BE49-F238E27FC236}">
                <a16:creationId xmlns:a16="http://schemas.microsoft.com/office/drawing/2014/main" id="{42348E7F-77AC-49D1-8FA2-6D740FBD8248}"/>
              </a:ext>
            </a:extLst>
          </p:cNvPr>
          <p:cNvSpPr/>
          <p:nvPr/>
        </p:nvSpPr>
        <p:spPr>
          <a:xfrm>
            <a:off x="3679938" y="1652787"/>
            <a:ext cx="989373" cy="461665"/>
          </a:xfrm>
          <a:prstGeom prst="rect">
            <a:avLst/>
          </a:prstGeom>
        </p:spPr>
        <p:txBody>
          <a:bodyPr wrap="none">
            <a:spAutoFit/>
          </a:bodyPr>
          <a:lstStyle/>
          <a:p>
            <a:r>
              <a:rPr lang="en-GB" sz="2400"/>
              <a:t>(b) 60</a:t>
            </a:r>
          </a:p>
        </p:txBody>
      </p:sp>
      <p:sp>
        <p:nvSpPr>
          <p:cNvPr id="5" name="Rectangle 4">
            <a:extLst>
              <a:ext uri="{FF2B5EF4-FFF2-40B4-BE49-F238E27FC236}">
                <a16:creationId xmlns:a16="http://schemas.microsoft.com/office/drawing/2014/main" id="{5B33D63F-B328-4EDF-9B5F-9E711E8EA331}"/>
              </a:ext>
            </a:extLst>
          </p:cNvPr>
          <p:cNvSpPr/>
          <p:nvPr/>
        </p:nvSpPr>
        <p:spPr>
          <a:xfrm>
            <a:off x="2206491" y="2580969"/>
            <a:ext cx="4698722" cy="461665"/>
          </a:xfrm>
          <a:prstGeom prst="rect">
            <a:avLst/>
          </a:prstGeom>
        </p:spPr>
        <p:txBody>
          <a:bodyPr wrap="none">
            <a:spAutoFit/>
          </a:bodyPr>
          <a:lstStyle/>
          <a:p>
            <a:r>
              <a:rPr lang="en-GB" sz="2400">
                <a:solidFill>
                  <a:srgbClr val="FF0000"/>
                </a:solidFill>
              </a:rPr>
              <a:t>(a) Start by creating a factor tree:</a:t>
            </a:r>
          </a:p>
        </p:txBody>
      </p:sp>
      <p:sp>
        <p:nvSpPr>
          <p:cNvPr id="6" name="Rectangle 5">
            <a:extLst>
              <a:ext uri="{FF2B5EF4-FFF2-40B4-BE49-F238E27FC236}">
                <a16:creationId xmlns:a16="http://schemas.microsoft.com/office/drawing/2014/main" id="{9935D491-5A5B-4304-8F19-A5454C397DD5}"/>
              </a:ext>
            </a:extLst>
          </p:cNvPr>
          <p:cNvSpPr/>
          <p:nvPr/>
        </p:nvSpPr>
        <p:spPr>
          <a:xfrm>
            <a:off x="2253547" y="2183783"/>
            <a:ext cx="1412566" cy="461665"/>
          </a:xfrm>
          <a:prstGeom prst="rect">
            <a:avLst/>
          </a:prstGeom>
        </p:spPr>
        <p:txBody>
          <a:bodyPr wrap="none">
            <a:spAutoFit/>
          </a:bodyPr>
          <a:lstStyle/>
          <a:p>
            <a:r>
              <a:rPr lang="en-GB" sz="2400" b="1" dirty="0"/>
              <a:t>Solution</a:t>
            </a:r>
          </a:p>
        </p:txBody>
      </p:sp>
      <p:sp>
        <p:nvSpPr>
          <p:cNvPr id="7" name="Rectangle 6">
            <a:extLst>
              <a:ext uri="{FF2B5EF4-FFF2-40B4-BE49-F238E27FC236}">
                <a16:creationId xmlns:a16="http://schemas.microsoft.com/office/drawing/2014/main" id="{A7A6F074-9D0E-4BFF-A62D-CE3DEDAE1068}"/>
              </a:ext>
            </a:extLst>
          </p:cNvPr>
          <p:cNvSpPr/>
          <p:nvPr/>
        </p:nvSpPr>
        <p:spPr>
          <a:xfrm>
            <a:off x="9632250" y="2506160"/>
            <a:ext cx="2435282" cy="461665"/>
          </a:xfrm>
          <a:prstGeom prst="rect">
            <a:avLst/>
          </a:prstGeom>
        </p:spPr>
        <p:txBody>
          <a:bodyPr wrap="none">
            <a:spAutoFit/>
          </a:bodyPr>
          <a:lstStyle/>
          <a:p>
            <a:r>
              <a:rPr lang="en-GB" sz="2400">
                <a:solidFill>
                  <a:srgbClr val="FF0000"/>
                </a:solidFill>
              </a:rPr>
              <a:t>102 = 2×3 ×17</a:t>
            </a:r>
          </a:p>
        </p:txBody>
      </p:sp>
      <p:pic>
        <p:nvPicPr>
          <p:cNvPr id="8" name="Picture 7">
            <a:extLst>
              <a:ext uri="{FF2B5EF4-FFF2-40B4-BE49-F238E27FC236}">
                <a16:creationId xmlns:a16="http://schemas.microsoft.com/office/drawing/2014/main" id="{7D0E8E37-51FE-46A9-9A35-91983D02912D}"/>
              </a:ext>
            </a:extLst>
          </p:cNvPr>
          <p:cNvPicPr>
            <a:picLocks noChangeAspect="1"/>
          </p:cNvPicPr>
          <p:nvPr/>
        </p:nvPicPr>
        <p:blipFill>
          <a:blip r:embed="rId4"/>
          <a:stretch>
            <a:fillRect/>
          </a:stretch>
        </p:blipFill>
        <p:spPr>
          <a:xfrm>
            <a:off x="7054327" y="1366378"/>
            <a:ext cx="2536664" cy="2058640"/>
          </a:xfrm>
          <a:prstGeom prst="rect">
            <a:avLst/>
          </a:prstGeom>
        </p:spPr>
      </p:pic>
      <p:sp>
        <p:nvSpPr>
          <p:cNvPr id="9" name="Rectangle 8">
            <a:extLst>
              <a:ext uri="{FF2B5EF4-FFF2-40B4-BE49-F238E27FC236}">
                <a16:creationId xmlns:a16="http://schemas.microsoft.com/office/drawing/2014/main" id="{F797871A-EBCB-4991-9B28-26EA3F112E57}"/>
              </a:ext>
            </a:extLst>
          </p:cNvPr>
          <p:cNvSpPr/>
          <p:nvPr/>
        </p:nvSpPr>
        <p:spPr>
          <a:xfrm>
            <a:off x="2206491" y="3681718"/>
            <a:ext cx="9050920" cy="1200329"/>
          </a:xfrm>
          <a:prstGeom prst="rect">
            <a:avLst/>
          </a:prstGeom>
        </p:spPr>
        <p:txBody>
          <a:bodyPr wrap="square">
            <a:spAutoFit/>
          </a:bodyPr>
          <a:lstStyle/>
          <a:p>
            <a:pPr marL="457200" indent="-457200">
              <a:buAutoNum type="alphaLcParenBoth" startAt="2"/>
            </a:pPr>
            <a:r>
              <a:rPr lang="en-GB" sz="2400">
                <a:solidFill>
                  <a:srgbClr val="FF0000"/>
                </a:solidFill>
              </a:rPr>
              <a:t>Start by creating a factor tree:</a:t>
            </a:r>
          </a:p>
          <a:p>
            <a:pPr marL="457200" indent="-457200">
              <a:buAutoNum type="alphaLcParenBoth" startAt="2"/>
            </a:pPr>
            <a:endParaRPr lang="en-GB" sz="2400"/>
          </a:p>
          <a:p>
            <a:endParaRPr lang="en-GB" sz="2400"/>
          </a:p>
        </p:txBody>
      </p:sp>
      <p:pic>
        <p:nvPicPr>
          <p:cNvPr id="10" name="Picture 9">
            <a:extLst>
              <a:ext uri="{FF2B5EF4-FFF2-40B4-BE49-F238E27FC236}">
                <a16:creationId xmlns:a16="http://schemas.microsoft.com/office/drawing/2014/main" id="{B8D17C4F-3A67-4594-98F8-776FA2968F3A}"/>
              </a:ext>
            </a:extLst>
          </p:cNvPr>
          <p:cNvPicPr>
            <a:picLocks noChangeAspect="1"/>
          </p:cNvPicPr>
          <p:nvPr/>
        </p:nvPicPr>
        <p:blipFill>
          <a:blip r:embed="rId5"/>
          <a:stretch>
            <a:fillRect/>
          </a:stretch>
        </p:blipFill>
        <p:spPr>
          <a:xfrm>
            <a:off x="7077159" y="3657945"/>
            <a:ext cx="2513832" cy="1850485"/>
          </a:xfrm>
          <a:prstGeom prst="rect">
            <a:avLst/>
          </a:prstGeom>
        </p:spPr>
      </p:pic>
      <p:sp>
        <p:nvSpPr>
          <p:cNvPr id="11" name="Rectangle 10">
            <a:extLst>
              <a:ext uri="{FF2B5EF4-FFF2-40B4-BE49-F238E27FC236}">
                <a16:creationId xmlns:a16="http://schemas.microsoft.com/office/drawing/2014/main" id="{718D51CB-D5F0-4FA5-B836-1288A467E30A}"/>
              </a:ext>
            </a:extLst>
          </p:cNvPr>
          <p:cNvSpPr/>
          <p:nvPr/>
        </p:nvSpPr>
        <p:spPr>
          <a:xfrm>
            <a:off x="9568553" y="3636997"/>
            <a:ext cx="2741456" cy="461665"/>
          </a:xfrm>
          <a:prstGeom prst="rect">
            <a:avLst/>
          </a:prstGeom>
        </p:spPr>
        <p:txBody>
          <a:bodyPr wrap="none">
            <a:spAutoFit/>
          </a:bodyPr>
          <a:lstStyle/>
          <a:p>
            <a:r>
              <a:rPr lang="en-GB" sz="2400">
                <a:solidFill>
                  <a:srgbClr val="FF0000"/>
                </a:solidFill>
              </a:rPr>
              <a:t>60 = 2×2 ×3 ×5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2ABF468-2288-4487-AF90-2D900E696F7B}"/>
                  </a:ext>
                </a:extLst>
              </p:cNvPr>
              <p:cNvSpPr txBox="1"/>
              <p:nvPr/>
            </p:nvSpPr>
            <p:spPr>
              <a:xfrm>
                <a:off x="9599622" y="4181021"/>
                <a:ext cx="2490999" cy="461665"/>
              </a:xfrm>
              <a:prstGeom prst="rect">
                <a:avLst/>
              </a:prstGeom>
              <a:noFill/>
            </p:spPr>
            <p:txBody>
              <a:bodyPr wrap="square" rtlCol="0">
                <a:spAutoFit/>
              </a:bodyPr>
              <a:lstStyle/>
              <a:p>
                <a:r>
                  <a:rPr lang="en-GB" sz="2400">
                    <a:solidFill>
                      <a:srgbClr val="FF0000"/>
                    </a:solidFill>
                  </a:rPr>
                  <a:t>60 =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2</m:t>
                        </m:r>
                      </m:sup>
                    </m:sSup>
                  </m:oMath>
                </a14:m>
                <a:r>
                  <a:rPr lang="en-GB" sz="2400">
                    <a:solidFill>
                      <a:srgbClr val="FF0000"/>
                    </a:solidFill>
                  </a:rPr>
                  <a:t> x 3 x 5</a:t>
                </a:r>
              </a:p>
            </p:txBody>
          </p:sp>
        </mc:Choice>
        <mc:Fallback xmlns="">
          <p:sp>
            <p:nvSpPr>
              <p:cNvPr id="12" name="TextBox 11">
                <a:extLst>
                  <a:ext uri="{FF2B5EF4-FFF2-40B4-BE49-F238E27FC236}">
                    <a16:creationId xmlns:a16="http://schemas.microsoft.com/office/drawing/2014/main" id="{32ABF468-2288-4487-AF90-2D900E696F7B}"/>
                  </a:ext>
                </a:extLst>
              </p:cNvPr>
              <p:cNvSpPr txBox="1">
                <a:spLocks noRot="1" noChangeAspect="1" noMove="1" noResize="1" noEditPoints="1" noAdjustHandles="1" noChangeArrowheads="1" noChangeShapeType="1" noTextEdit="1"/>
              </p:cNvSpPr>
              <p:nvPr/>
            </p:nvSpPr>
            <p:spPr>
              <a:xfrm>
                <a:off x="9599622" y="4181021"/>
                <a:ext cx="2490999" cy="461665"/>
              </a:xfrm>
              <a:prstGeom prst="rect">
                <a:avLst/>
              </a:prstGeom>
              <a:blipFill>
                <a:blip r:embed="rId6"/>
                <a:stretch>
                  <a:fillRect l="-3922" t="-9211" b="-3026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Rectangle 12">
                <a:extLst>
                  <a:ext uri="{FF2B5EF4-FFF2-40B4-BE49-F238E27FC236}">
                    <a16:creationId xmlns:a16="http://schemas.microsoft.com/office/drawing/2014/main" id="{9D027847-5BE1-410E-9ABC-7F1142177848}"/>
                  </a:ext>
                </a:extLst>
              </p:cNvPr>
              <p:cNvSpPr/>
              <p:nvPr/>
            </p:nvSpPr>
            <p:spPr>
              <a:xfrm>
                <a:off x="2231578" y="4294990"/>
                <a:ext cx="4527683" cy="1938992"/>
              </a:xfrm>
              <a:prstGeom prst="rect">
                <a:avLst/>
              </a:prstGeom>
            </p:spPr>
            <p:txBody>
              <a:bodyPr wrap="square">
                <a:spAutoFit/>
              </a:bodyPr>
              <a:lstStyle/>
              <a:p>
                <a:r>
                  <a:rPr lang="en-GB" sz="2400" b="1" dirty="0"/>
                  <a:t>Example </a:t>
                </a:r>
              </a:p>
              <a:p>
                <a:r>
                  <a:rPr lang="en-GB" sz="2400" dirty="0"/>
                  <a:t>A number is expressed as the product of its prime factors as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2</m:t>
                        </m:r>
                      </m:e>
                      <m:sup>
                        <m:r>
                          <a:rPr lang="en-GB" sz="2400" i="1">
                            <a:latin typeface="Cambria Math" panose="02040503050406030204" pitchFamily="18" charset="0"/>
                          </a:rPr>
                          <m:t>3</m:t>
                        </m:r>
                      </m:sup>
                    </m:sSup>
                  </m:oMath>
                </a14:m>
                <a:r>
                  <a:rPr lang="en-GB" sz="2400" dirty="0"/>
                  <a:t>x </a:t>
                </a:r>
                <a14:m>
                  <m:oMath xmlns:m="http://schemas.openxmlformats.org/officeDocument/2006/math">
                    <m:sSup>
                      <m:sSupPr>
                        <m:ctrlPr>
                          <a:rPr lang="en-GB" sz="2400" i="1" dirty="0">
                            <a:latin typeface="Cambria Math" panose="02040503050406030204" pitchFamily="18" charset="0"/>
                          </a:rPr>
                        </m:ctrlPr>
                      </m:sSupPr>
                      <m:e>
                        <m:r>
                          <a:rPr lang="en-GB" sz="2400" i="1" dirty="0">
                            <a:latin typeface="Cambria Math" panose="02040503050406030204" pitchFamily="18" charset="0"/>
                          </a:rPr>
                          <m:t>3</m:t>
                        </m:r>
                      </m:e>
                      <m:sup>
                        <m:r>
                          <a:rPr lang="en-GB" sz="2400" i="1" dirty="0">
                            <a:latin typeface="Cambria Math" panose="02040503050406030204" pitchFamily="18" charset="0"/>
                          </a:rPr>
                          <m:t>2</m:t>
                        </m:r>
                      </m:sup>
                    </m:sSup>
                  </m:oMath>
                </a14:m>
                <a:r>
                  <a:rPr lang="en-GB" sz="2400" dirty="0"/>
                  <a:t>x 5</a:t>
                </a:r>
              </a:p>
              <a:p>
                <a:r>
                  <a:rPr lang="en-GB" sz="2400" dirty="0"/>
                  <a:t>What is the number?</a:t>
                </a:r>
              </a:p>
            </p:txBody>
          </p:sp>
        </mc:Choice>
        <mc:Fallback>
          <p:sp>
            <p:nvSpPr>
              <p:cNvPr id="13" name="Rectangle 12">
                <a:extLst>
                  <a:ext uri="{FF2B5EF4-FFF2-40B4-BE49-F238E27FC236}">
                    <a16:creationId xmlns:a16="http://schemas.microsoft.com/office/drawing/2014/main" id="{9D027847-5BE1-410E-9ABC-7F1142177848}"/>
                  </a:ext>
                </a:extLst>
              </p:cNvPr>
              <p:cNvSpPr>
                <a:spLocks noRot="1" noChangeAspect="1" noMove="1" noResize="1" noEditPoints="1" noAdjustHandles="1" noChangeArrowheads="1" noChangeShapeType="1" noTextEdit="1"/>
              </p:cNvSpPr>
              <p:nvPr/>
            </p:nvSpPr>
            <p:spPr>
              <a:xfrm>
                <a:off x="2231578" y="4294990"/>
                <a:ext cx="4527683" cy="1938992"/>
              </a:xfrm>
              <a:prstGeom prst="rect">
                <a:avLst/>
              </a:prstGeom>
              <a:blipFill>
                <a:blip r:embed="rId7"/>
                <a:stretch>
                  <a:fillRect l="-2019" t="-2201" b="-6604"/>
                </a:stretch>
              </a:blipFill>
            </p:spPr>
            <p:txBody>
              <a:bodyPr/>
              <a:lstStyle/>
              <a:p>
                <a:r>
                  <a:rPr lang="en-GB">
                    <a:noFill/>
                  </a:rPr>
                  <a:t> </a:t>
                </a:r>
              </a:p>
            </p:txBody>
          </p:sp>
        </mc:Fallback>
      </mc:AlternateContent>
      <p:sp>
        <p:nvSpPr>
          <p:cNvPr id="14" name="Rectangle 13">
            <a:extLst>
              <a:ext uri="{FF2B5EF4-FFF2-40B4-BE49-F238E27FC236}">
                <a16:creationId xmlns:a16="http://schemas.microsoft.com/office/drawing/2014/main" id="{2DF3B108-5339-4DC2-BA5E-3C9B94AAF229}"/>
              </a:ext>
            </a:extLst>
          </p:cNvPr>
          <p:cNvSpPr/>
          <p:nvPr/>
        </p:nvSpPr>
        <p:spPr>
          <a:xfrm>
            <a:off x="2257503" y="6221382"/>
            <a:ext cx="1412566" cy="461665"/>
          </a:xfrm>
          <a:prstGeom prst="rect">
            <a:avLst/>
          </a:prstGeom>
        </p:spPr>
        <p:txBody>
          <a:bodyPr wrap="none">
            <a:spAutoFit/>
          </a:bodyPr>
          <a:lstStyle/>
          <a:p>
            <a:r>
              <a:rPr lang="en-GB" sz="2400" b="1" dirty="0"/>
              <a:t>Solution</a:t>
            </a:r>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81DB436-5104-42EA-83BD-478C188BC507}"/>
                  </a:ext>
                </a:extLst>
              </p:cNvPr>
              <p:cNvSpPr/>
              <p:nvPr/>
            </p:nvSpPr>
            <p:spPr>
              <a:xfrm>
                <a:off x="3791744" y="6190604"/>
                <a:ext cx="6917150" cy="461665"/>
              </a:xfrm>
              <a:prstGeom prst="rect">
                <a:avLst/>
              </a:prstGeom>
            </p:spPr>
            <p:txBody>
              <a:bodyPr wrap="none">
                <a:spAutoFit/>
              </a:bodyPr>
              <a:lstStyle/>
              <a:p>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2</m:t>
                        </m:r>
                      </m:e>
                      <m:sup>
                        <m:r>
                          <a:rPr lang="en-GB" sz="2400" i="1">
                            <a:solidFill>
                              <a:srgbClr val="FF0000"/>
                            </a:solidFill>
                            <a:latin typeface="Cambria Math" panose="02040503050406030204" pitchFamily="18" charset="0"/>
                          </a:rPr>
                          <m:t>3</m:t>
                        </m:r>
                      </m:sup>
                    </m:sSup>
                  </m:oMath>
                </a14:m>
                <a:r>
                  <a:rPr lang="en-GB" sz="2400" dirty="0">
                    <a:solidFill>
                      <a:srgbClr val="FF0000"/>
                    </a:solidFill>
                  </a:rPr>
                  <a:t>x </a:t>
                </a:r>
                <a14:m>
                  <m:oMath xmlns:m="http://schemas.openxmlformats.org/officeDocument/2006/math">
                    <m:sSup>
                      <m:sSupPr>
                        <m:ctrlPr>
                          <a:rPr lang="en-GB" sz="2400" i="1" dirty="0">
                            <a:solidFill>
                              <a:srgbClr val="FF0000"/>
                            </a:solidFill>
                            <a:latin typeface="Cambria Math" panose="02040503050406030204" pitchFamily="18" charset="0"/>
                          </a:rPr>
                        </m:ctrlPr>
                      </m:sSupPr>
                      <m:e>
                        <m:r>
                          <a:rPr lang="en-GB" sz="2400" i="1" dirty="0">
                            <a:solidFill>
                              <a:srgbClr val="FF0000"/>
                            </a:solidFill>
                            <a:latin typeface="Cambria Math" panose="02040503050406030204" pitchFamily="18" charset="0"/>
                          </a:rPr>
                          <m:t>3</m:t>
                        </m:r>
                      </m:e>
                      <m:sup>
                        <m:r>
                          <a:rPr lang="en-GB" sz="2400" i="1" dirty="0">
                            <a:solidFill>
                              <a:srgbClr val="FF0000"/>
                            </a:solidFill>
                            <a:latin typeface="Cambria Math" panose="02040503050406030204" pitchFamily="18" charset="0"/>
                          </a:rPr>
                          <m:t>2</m:t>
                        </m:r>
                      </m:sup>
                    </m:sSup>
                  </m:oMath>
                </a14:m>
                <a:r>
                  <a:rPr lang="en-GB" sz="2400" dirty="0">
                    <a:solidFill>
                      <a:srgbClr val="FF0000"/>
                    </a:solidFill>
                  </a:rPr>
                  <a:t>x 5 = 2 x 2 x 2 x 3  x 3 x 5 = 8 x 9 x 5 = 360</a:t>
                </a:r>
                <a:endParaRPr lang="en-GB" sz="2400" dirty="0"/>
              </a:p>
            </p:txBody>
          </p:sp>
        </mc:Choice>
        <mc:Fallback xmlns="">
          <p:sp>
            <p:nvSpPr>
              <p:cNvPr id="15" name="Rectangle 14">
                <a:extLst>
                  <a:ext uri="{FF2B5EF4-FFF2-40B4-BE49-F238E27FC236}">
                    <a16:creationId xmlns:a16="http://schemas.microsoft.com/office/drawing/2014/main" id="{181DB436-5104-42EA-83BD-478C188BC507}"/>
                  </a:ext>
                </a:extLst>
              </p:cNvPr>
              <p:cNvSpPr>
                <a:spLocks noRot="1" noChangeAspect="1" noMove="1" noResize="1" noEditPoints="1" noAdjustHandles="1" noChangeArrowheads="1" noChangeShapeType="1" noTextEdit="1"/>
              </p:cNvSpPr>
              <p:nvPr/>
            </p:nvSpPr>
            <p:spPr>
              <a:xfrm>
                <a:off x="3791744" y="6190604"/>
                <a:ext cx="6917150" cy="461665"/>
              </a:xfrm>
              <a:prstGeom prst="rect">
                <a:avLst/>
              </a:prstGeom>
              <a:blipFill>
                <a:blip r:embed="rId8"/>
                <a:stretch>
                  <a:fillRect l="-176" t="-9333" r="-529" b="-32000"/>
                </a:stretch>
              </a:blipFill>
            </p:spPr>
            <p:txBody>
              <a:bodyPr/>
              <a:lstStyle/>
              <a:p>
                <a:r>
                  <a:rPr lang="en-US">
                    <a:noFill/>
                  </a:rPr>
                  <a:t> </a:t>
                </a:r>
              </a:p>
            </p:txBody>
          </p:sp>
        </mc:Fallback>
      </mc:AlternateContent>
      <p:sp>
        <p:nvSpPr>
          <p:cNvPr id="20" name="Rectangle 19">
            <a:extLst>
              <a:ext uri="{FF2B5EF4-FFF2-40B4-BE49-F238E27FC236}">
                <a16:creationId xmlns:a16="http://schemas.microsoft.com/office/drawing/2014/main" id="{C911E2A8-5FBA-4CB3-B92D-483647B6EFDE}"/>
              </a:ext>
            </a:extLst>
          </p:cNvPr>
          <p:cNvSpPr/>
          <p:nvPr/>
        </p:nvSpPr>
        <p:spPr bwMode="auto">
          <a:xfrm>
            <a:off x="7077159" y="1344834"/>
            <a:ext cx="2513832" cy="208018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FBBBE9D8-C5ED-4E6F-87E8-32C389058EEB}"/>
              </a:ext>
            </a:extLst>
          </p:cNvPr>
          <p:cNvSpPr/>
          <p:nvPr/>
        </p:nvSpPr>
        <p:spPr bwMode="auto">
          <a:xfrm>
            <a:off x="7068528" y="3681718"/>
            <a:ext cx="2500025" cy="1839413"/>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8603830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19557" y="1012713"/>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Draw factor trees for the following numbers:</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F5F8094-5970-4CBC-9F53-6589DEAD3A38}"/>
              </a:ext>
            </a:extLst>
          </p:cNvPr>
          <p:cNvSpPr/>
          <p:nvPr/>
        </p:nvSpPr>
        <p:spPr>
          <a:xfrm>
            <a:off x="2319557" y="646110"/>
            <a:ext cx="1452642" cy="461665"/>
          </a:xfrm>
          <a:prstGeom prst="rect">
            <a:avLst/>
          </a:prstGeom>
        </p:spPr>
        <p:txBody>
          <a:bodyPr wrap="none">
            <a:spAutoFit/>
          </a:bodyPr>
          <a:lstStyle/>
          <a:p>
            <a:r>
              <a:rPr lang="en-GB" sz="2400" b="1" dirty="0"/>
              <a:t>Exercise</a:t>
            </a:r>
          </a:p>
        </p:txBody>
      </p:sp>
      <p:sp>
        <p:nvSpPr>
          <p:cNvPr id="3" name="Rectangle 2">
            <a:extLst>
              <a:ext uri="{FF2B5EF4-FFF2-40B4-BE49-F238E27FC236}">
                <a16:creationId xmlns:a16="http://schemas.microsoft.com/office/drawing/2014/main" id="{F1B51852-9C56-40C4-AA64-460BDA9F8DB7}"/>
              </a:ext>
            </a:extLst>
          </p:cNvPr>
          <p:cNvSpPr/>
          <p:nvPr/>
        </p:nvSpPr>
        <p:spPr>
          <a:xfrm>
            <a:off x="2873513" y="1504406"/>
            <a:ext cx="989373" cy="461665"/>
          </a:xfrm>
          <a:prstGeom prst="rect">
            <a:avLst/>
          </a:prstGeom>
        </p:spPr>
        <p:txBody>
          <a:bodyPr wrap="none">
            <a:spAutoFit/>
          </a:bodyPr>
          <a:lstStyle/>
          <a:p>
            <a:r>
              <a:rPr lang="en-GB" sz="2400"/>
              <a:t>(a) 20</a:t>
            </a:r>
          </a:p>
        </p:txBody>
      </p:sp>
      <p:sp>
        <p:nvSpPr>
          <p:cNvPr id="4" name="Rectangle 3">
            <a:extLst>
              <a:ext uri="{FF2B5EF4-FFF2-40B4-BE49-F238E27FC236}">
                <a16:creationId xmlns:a16="http://schemas.microsoft.com/office/drawing/2014/main" id="{43350B03-E013-415A-8B26-C0B0642B0A82}"/>
              </a:ext>
            </a:extLst>
          </p:cNvPr>
          <p:cNvSpPr/>
          <p:nvPr/>
        </p:nvSpPr>
        <p:spPr>
          <a:xfrm>
            <a:off x="6312024" y="1504406"/>
            <a:ext cx="1160895" cy="461665"/>
          </a:xfrm>
          <a:prstGeom prst="rect">
            <a:avLst/>
          </a:prstGeom>
        </p:spPr>
        <p:txBody>
          <a:bodyPr wrap="none">
            <a:spAutoFit/>
          </a:bodyPr>
          <a:lstStyle/>
          <a:p>
            <a:r>
              <a:rPr lang="en-GB" sz="2400"/>
              <a:t>(b) 100</a:t>
            </a:r>
          </a:p>
        </p:txBody>
      </p:sp>
      <p:sp>
        <p:nvSpPr>
          <p:cNvPr id="5" name="Rectangle 4">
            <a:extLst>
              <a:ext uri="{FF2B5EF4-FFF2-40B4-BE49-F238E27FC236}">
                <a16:creationId xmlns:a16="http://schemas.microsoft.com/office/drawing/2014/main" id="{3CD61E25-4415-4CCE-B7C6-30C9771C9F6A}"/>
              </a:ext>
            </a:extLst>
          </p:cNvPr>
          <p:cNvSpPr/>
          <p:nvPr/>
        </p:nvSpPr>
        <p:spPr>
          <a:xfrm>
            <a:off x="9624392" y="1504406"/>
            <a:ext cx="971741" cy="461665"/>
          </a:xfrm>
          <a:prstGeom prst="rect">
            <a:avLst/>
          </a:prstGeom>
        </p:spPr>
        <p:txBody>
          <a:bodyPr wrap="none">
            <a:spAutoFit/>
          </a:bodyPr>
          <a:lstStyle/>
          <a:p>
            <a:r>
              <a:rPr lang="en-GB" sz="2400"/>
              <a:t>(c) 88</a:t>
            </a:r>
          </a:p>
        </p:txBody>
      </p:sp>
      <p:pic>
        <p:nvPicPr>
          <p:cNvPr id="6" name="Picture 5">
            <a:extLst>
              <a:ext uri="{FF2B5EF4-FFF2-40B4-BE49-F238E27FC236}">
                <a16:creationId xmlns:a16="http://schemas.microsoft.com/office/drawing/2014/main" id="{0F4D0401-7414-4CD2-8043-965FB2464CFF}"/>
              </a:ext>
            </a:extLst>
          </p:cNvPr>
          <p:cNvPicPr>
            <a:picLocks noChangeAspect="1"/>
          </p:cNvPicPr>
          <p:nvPr/>
        </p:nvPicPr>
        <p:blipFill>
          <a:blip r:embed="rId4"/>
          <a:stretch>
            <a:fillRect/>
          </a:stretch>
        </p:blipFill>
        <p:spPr>
          <a:xfrm>
            <a:off x="2475019" y="2424257"/>
            <a:ext cx="2416198" cy="2136555"/>
          </a:xfrm>
          <a:prstGeom prst="rect">
            <a:avLst/>
          </a:prstGeom>
        </p:spPr>
      </p:pic>
      <p:sp>
        <p:nvSpPr>
          <p:cNvPr id="7" name="Rectangle 6">
            <a:extLst>
              <a:ext uri="{FF2B5EF4-FFF2-40B4-BE49-F238E27FC236}">
                <a16:creationId xmlns:a16="http://schemas.microsoft.com/office/drawing/2014/main" id="{F981E4C5-5DB1-4C9D-89C2-BBC678600861}"/>
              </a:ext>
            </a:extLst>
          </p:cNvPr>
          <p:cNvSpPr/>
          <p:nvPr/>
        </p:nvSpPr>
        <p:spPr>
          <a:xfrm>
            <a:off x="2331113" y="1957806"/>
            <a:ext cx="1412566" cy="461665"/>
          </a:xfrm>
          <a:prstGeom prst="rect">
            <a:avLst/>
          </a:prstGeom>
        </p:spPr>
        <p:txBody>
          <a:bodyPr wrap="none">
            <a:spAutoFit/>
          </a:bodyPr>
          <a:lstStyle/>
          <a:p>
            <a:r>
              <a:rPr lang="en-GB" sz="2400" b="1" dirty="0"/>
              <a:t>Solution</a:t>
            </a:r>
          </a:p>
        </p:txBody>
      </p:sp>
      <p:pic>
        <p:nvPicPr>
          <p:cNvPr id="8" name="Picture 7">
            <a:extLst>
              <a:ext uri="{FF2B5EF4-FFF2-40B4-BE49-F238E27FC236}">
                <a16:creationId xmlns:a16="http://schemas.microsoft.com/office/drawing/2014/main" id="{048AB31F-8EA7-414D-8A6B-302781E15C3C}"/>
              </a:ext>
            </a:extLst>
          </p:cNvPr>
          <p:cNvPicPr>
            <a:picLocks noChangeAspect="1"/>
          </p:cNvPicPr>
          <p:nvPr/>
        </p:nvPicPr>
        <p:blipFill>
          <a:blip r:embed="rId5"/>
          <a:stretch>
            <a:fillRect/>
          </a:stretch>
        </p:blipFill>
        <p:spPr>
          <a:xfrm>
            <a:off x="5651687" y="2332674"/>
            <a:ext cx="2844495" cy="2032430"/>
          </a:xfrm>
          <a:prstGeom prst="rect">
            <a:avLst/>
          </a:prstGeom>
        </p:spPr>
      </p:pic>
      <p:pic>
        <p:nvPicPr>
          <p:cNvPr id="9" name="Picture 8">
            <a:extLst>
              <a:ext uri="{FF2B5EF4-FFF2-40B4-BE49-F238E27FC236}">
                <a16:creationId xmlns:a16="http://schemas.microsoft.com/office/drawing/2014/main" id="{1EF31CDB-AD72-4FA7-8F05-E90E53CF5165}"/>
              </a:ext>
            </a:extLst>
          </p:cNvPr>
          <p:cNvPicPr>
            <a:picLocks noChangeAspect="1"/>
          </p:cNvPicPr>
          <p:nvPr/>
        </p:nvPicPr>
        <p:blipFill>
          <a:blip r:embed="rId6"/>
          <a:stretch>
            <a:fillRect/>
          </a:stretch>
        </p:blipFill>
        <p:spPr>
          <a:xfrm>
            <a:off x="9120336" y="2276951"/>
            <a:ext cx="2153490" cy="2114078"/>
          </a:xfrm>
          <a:prstGeom prst="rect">
            <a:avLst/>
          </a:prstGeom>
        </p:spPr>
      </p:pic>
      <p:sp>
        <p:nvSpPr>
          <p:cNvPr id="10" name="Rectangle 9">
            <a:extLst>
              <a:ext uri="{FF2B5EF4-FFF2-40B4-BE49-F238E27FC236}">
                <a16:creationId xmlns:a16="http://schemas.microsoft.com/office/drawing/2014/main" id="{BAC2E876-65DE-429E-A3A7-608BB4D54911}"/>
              </a:ext>
            </a:extLst>
          </p:cNvPr>
          <p:cNvSpPr/>
          <p:nvPr/>
        </p:nvSpPr>
        <p:spPr>
          <a:xfrm>
            <a:off x="2286512" y="4727930"/>
            <a:ext cx="3275256" cy="830997"/>
          </a:xfrm>
          <a:prstGeom prst="rect">
            <a:avLst/>
          </a:prstGeom>
        </p:spPr>
        <p:txBody>
          <a:bodyPr wrap="none">
            <a:spAutoFit/>
          </a:bodyPr>
          <a:lstStyle/>
          <a:p>
            <a:pPr marL="457200" indent="-457200">
              <a:buAutoNum type="arabicPeriod" startAt="2"/>
            </a:pPr>
            <a:r>
              <a:rPr lang="en-GB" sz="2400"/>
              <a:t>Draw two different </a:t>
            </a:r>
          </a:p>
          <a:p>
            <a:r>
              <a:rPr lang="en-GB" sz="2400"/>
              <a:t>      factor trees for  40.</a:t>
            </a:r>
          </a:p>
        </p:txBody>
      </p:sp>
      <p:sp>
        <p:nvSpPr>
          <p:cNvPr id="11" name="Rectangle 10">
            <a:extLst>
              <a:ext uri="{FF2B5EF4-FFF2-40B4-BE49-F238E27FC236}">
                <a16:creationId xmlns:a16="http://schemas.microsoft.com/office/drawing/2014/main" id="{9C94F026-310B-43DE-A14D-6A2E0AD60BC5}"/>
              </a:ext>
            </a:extLst>
          </p:cNvPr>
          <p:cNvSpPr/>
          <p:nvPr/>
        </p:nvSpPr>
        <p:spPr>
          <a:xfrm>
            <a:off x="7591698" y="4597168"/>
            <a:ext cx="1412566" cy="461665"/>
          </a:xfrm>
          <a:prstGeom prst="rect">
            <a:avLst/>
          </a:prstGeom>
        </p:spPr>
        <p:txBody>
          <a:bodyPr wrap="none">
            <a:spAutoFit/>
          </a:bodyPr>
          <a:lstStyle/>
          <a:p>
            <a:r>
              <a:rPr lang="en-GB" sz="2400" b="1" dirty="0"/>
              <a:t>Solution</a:t>
            </a:r>
          </a:p>
        </p:txBody>
      </p:sp>
      <p:pic>
        <p:nvPicPr>
          <p:cNvPr id="12" name="Picture 11">
            <a:extLst>
              <a:ext uri="{FF2B5EF4-FFF2-40B4-BE49-F238E27FC236}">
                <a16:creationId xmlns:a16="http://schemas.microsoft.com/office/drawing/2014/main" id="{EA86FB41-9E85-4FEB-8367-14222EC52A7A}"/>
              </a:ext>
            </a:extLst>
          </p:cNvPr>
          <p:cNvPicPr>
            <a:picLocks noChangeAspect="1"/>
          </p:cNvPicPr>
          <p:nvPr/>
        </p:nvPicPr>
        <p:blipFill>
          <a:blip r:embed="rId7"/>
          <a:stretch>
            <a:fillRect/>
          </a:stretch>
        </p:blipFill>
        <p:spPr>
          <a:xfrm>
            <a:off x="5651687" y="4525326"/>
            <a:ext cx="1880478" cy="2253945"/>
          </a:xfrm>
          <a:prstGeom prst="rect">
            <a:avLst/>
          </a:prstGeom>
        </p:spPr>
      </p:pic>
      <p:pic>
        <p:nvPicPr>
          <p:cNvPr id="13" name="Picture 12">
            <a:extLst>
              <a:ext uri="{FF2B5EF4-FFF2-40B4-BE49-F238E27FC236}">
                <a16:creationId xmlns:a16="http://schemas.microsoft.com/office/drawing/2014/main" id="{04C68058-1F0B-4B97-A8CA-299AF2EACA2D}"/>
              </a:ext>
            </a:extLst>
          </p:cNvPr>
          <p:cNvPicPr>
            <a:picLocks noChangeAspect="1"/>
          </p:cNvPicPr>
          <p:nvPr/>
        </p:nvPicPr>
        <p:blipFill>
          <a:blip r:embed="rId8"/>
          <a:stretch>
            <a:fillRect/>
          </a:stretch>
        </p:blipFill>
        <p:spPr>
          <a:xfrm>
            <a:off x="8973693" y="4595259"/>
            <a:ext cx="2841587" cy="2114078"/>
          </a:xfrm>
          <a:prstGeom prst="rect">
            <a:avLst/>
          </a:prstGeom>
        </p:spPr>
      </p:pic>
      <p:sp>
        <p:nvSpPr>
          <p:cNvPr id="18" name="Rectangle 17">
            <a:extLst>
              <a:ext uri="{FF2B5EF4-FFF2-40B4-BE49-F238E27FC236}">
                <a16:creationId xmlns:a16="http://schemas.microsoft.com/office/drawing/2014/main" id="{11313ECF-5512-49A2-89AF-C7BC701D91B1}"/>
              </a:ext>
            </a:extLst>
          </p:cNvPr>
          <p:cNvSpPr/>
          <p:nvPr/>
        </p:nvSpPr>
        <p:spPr bwMode="auto">
          <a:xfrm>
            <a:off x="2475019" y="2452118"/>
            <a:ext cx="2416198" cy="210869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9" name="Rectangle 18">
            <a:extLst>
              <a:ext uri="{FF2B5EF4-FFF2-40B4-BE49-F238E27FC236}">
                <a16:creationId xmlns:a16="http://schemas.microsoft.com/office/drawing/2014/main" id="{AA4CB8CF-CBEC-47FA-A6CC-562825F43443}"/>
              </a:ext>
            </a:extLst>
          </p:cNvPr>
          <p:cNvSpPr/>
          <p:nvPr/>
        </p:nvSpPr>
        <p:spPr bwMode="auto">
          <a:xfrm>
            <a:off x="5651687" y="2317647"/>
            <a:ext cx="2844494" cy="203243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Rectangle 19">
            <a:extLst>
              <a:ext uri="{FF2B5EF4-FFF2-40B4-BE49-F238E27FC236}">
                <a16:creationId xmlns:a16="http://schemas.microsoft.com/office/drawing/2014/main" id="{E976785B-EADD-469A-BD4E-461171AC3781}"/>
              </a:ext>
            </a:extLst>
          </p:cNvPr>
          <p:cNvSpPr/>
          <p:nvPr/>
        </p:nvSpPr>
        <p:spPr bwMode="auto">
          <a:xfrm>
            <a:off x="9120335" y="2285000"/>
            <a:ext cx="2153490" cy="210602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9F6119E5-DD31-498D-BDA7-971D02E37DF2}"/>
              </a:ext>
            </a:extLst>
          </p:cNvPr>
          <p:cNvSpPr/>
          <p:nvPr/>
        </p:nvSpPr>
        <p:spPr bwMode="auto">
          <a:xfrm>
            <a:off x="5657946" y="4510299"/>
            <a:ext cx="1874219" cy="2268972"/>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0BC51F4C-E969-44A7-A61C-806D82D3C4E2}"/>
              </a:ext>
            </a:extLst>
          </p:cNvPr>
          <p:cNvSpPr/>
          <p:nvPr/>
        </p:nvSpPr>
        <p:spPr bwMode="auto">
          <a:xfrm>
            <a:off x="8973692" y="4593459"/>
            <a:ext cx="2841587" cy="211407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5022345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 name="Flowchart: Connector 15369">
            <a:extLst>
              <a:ext uri="{FF2B5EF4-FFF2-40B4-BE49-F238E27FC236}">
                <a16:creationId xmlns:a16="http://schemas.microsoft.com/office/drawing/2014/main" id="{E377D084-BC18-41DE-9D19-3466483BF606}"/>
              </a:ext>
            </a:extLst>
          </p:cNvPr>
          <p:cNvSpPr/>
          <p:nvPr/>
        </p:nvSpPr>
        <p:spPr bwMode="auto">
          <a:xfrm>
            <a:off x="9925488" y="6096129"/>
            <a:ext cx="296803" cy="400110"/>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69" name="Flowchart: Connector 15368">
            <a:extLst>
              <a:ext uri="{FF2B5EF4-FFF2-40B4-BE49-F238E27FC236}">
                <a16:creationId xmlns:a16="http://schemas.microsoft.com/office/drawing/2014/main" id="{3F435F65-FA64-4004-9AEC-3FA6414CB509}"/>
              </a:ext>
            </a:extLst>
          </p:cNvPr>
          <p:cNvSpPr/>
          <p:nvPr/>
        </p:nvSpPr>
        <p:spPr bwMode="auto">
          <a:xfrm>
            <a:off x="9108543" y="6127898"/>
            <a:ext cx="242972" cy="400110"/>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68" name="Flowchart: Connector 15367">
            <a:extLst>
              <a:ext uri="{FF2B5EF4-FFF2-40B4-BE49-F238E27FC236}">
                <a16:creationId xmlns:a16="http://schemas.microsoft.com/office/drawing/2014/main" id="{8E31F93D-1CB5-493F-A0C0-1CE10510D385}"/>
              </a:ext>
            </a:extLst>
          </p:cNvPr>
          <p:cNvSpPr/>
          <p:nvPr/>
        </p:nvSpPr>
        <p:spPr bwMode="auto">
          <a:xfrm>
            <a:off x="8622798" y="6114368"/>
            <a:ext cx="288032" cy="413640"/>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67" name="Flowchart: Connector 15366">
            <a:extLst>
              <a:ext uri="{FF2B5EF4-FFF2-40B4-BE49-F238E27FC236}">
                <a16:creationId xmlns:a16="http://schemas.microsoft.com/office/drawing/2014/main" id="{FE4C945E-0AF9-4567-BF18-979F6EBCBB42}"/>
              </a:ext>
            </a:extLst>
          </p:cNvPr>
          <p:cNvSpPr/>
          <p:nvPr/>
        </p:nvSpPr>
        <p:spPr bwMode="auto">
          <a:xfrm>
            <a:off x="7940964" y="6085682"/>
            <a:ext cx="296803" cy="461665"/>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Flowchart: Connector 30">
            <a:extLst>
              <a:ext uri="{FF2B5EF4-FFF2-40B4-BE49-F238E27FC236}">
                <a16:creationId xmlns:a16="http://schemas.microsoft.com/office/drawing/2014/main" id="{44F89137-F0DE-4DD9-8911-EAB7130B22CE}"/>
              </a:ext>
            </a:extLst>
          </p:cNvPr>
          <p:cNvSpPr/>
          <p:nvPr/>
        </p:nvSpPr>
        <p:spPr bwMode="auto">
          <a:xfrm>
            <a:off x="4001642" y="6343656"/>
            <a:ext cx="368231" cy="385676"/>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Flowchart: Connector 27">
            <a:extLst>
              <a:ext uri="{FF2B5EF4-FFF2-40B4-BE49-F238E27FC236}">
                <a16:creationId xmlns:a16="http://schemas.microsoft.com/office/drawing/2014/main" id="{15B60EEF-85B7-4AFA-A8B8-9552F2F30DBA}"/>
              </a:ext>
            </a:extLst>
          </p:cNvPr>
          <p:cNvSpPr/>
          <p:nvPr/>
        </p:nvSpPr>
        <p:spPr bwMode="auto">
          <a:xfrm>
            <a:off x="2877662" y="6343656"/>
            <a:ext cx="306100" cy="400110"/>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Flowchart: Connector 25">
            <a:extLst>
              <a:ext uri="{FF2B5EF4-FFF2-40B4-BE49-F238E27FC236}">
                <a16:creationId xmlns:a16="http://schemas.microsoft.com/office/drawing/2014/main" id="{762F16B8-EF90-4795-A247-8BEACEC00D4B}"/>
              </a:ext>
            </a:extLst>
          </p:cNvPr>
          <p:cNvSpPr/>
          <p:nvPr/>
        </p:nvSpPr>
        <p:spPr bwMode="auto">
          <a:xfrm>
            <a:off x="4306514" y="5635612"/>
            <a:ext cx="308538" cy="385676"/>
          </a:xfrm>
          <a:prstGeom prst="flowChartConnector">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4" y="836712"/>
            <a:ext cx="896290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3.	 (a) Draw two different factor trees for  66.</a:t>
            </a:r>
          </a:p>
          <a:p>
            <a:pPr marL="0" indent="0" eaLnBrk="1" hangingPunct="1">
              <a:buClr>
                <a:srgbClr val="000000"/>
              </a:buClr>
              <a:buSzPct val="100000"/>
              <a:defRPr/>
            </a:pPr>
            <a:r>
              <a:rPr lang="en-GB" sz="2400"/>
              <a:t>    (b) Can you draw any other different factor trees for  66?</a:t>
            </a:r>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6DEEA437-73BB-4807-A9EA-EF91CBE5D090}"/>
              </a:ext>
            </a:extLst>
          </p:cNvPr>
          <p:cNvPicPr>
            <a:picLocks noChangeAspect="1"/>
          </p:cNvPicPr>
          <p:nvPr/>
        </p:nvPicPr>
        <p:blipFill>
          <a:blip r:embed="rId4"/>
          <a:stretch>
            <a:fillRect/>
          </a:stretch>
        </p:blipFill>
        <p:spPr>
          <a:xfrm>
            <a:off x="2705607" y="2317978"/>
            <a:ext cx="2313409" cy="2090647"/>
          </a:xfrm>
          <a:prstGeom prst="rect">
            <a:avLst/>
          </a:prstGeom>
        </p:spPr>
      </p:pic>
      <p:pic>
        <p:nvPicPr>
          <p:cNvPr id="3" name="Picture 2">
            <a:extLst>
              <a:ext uri="{FF2B5EF4-FFF2-40B4-BE49-F238E27FC236}">
                <a16:creationId xmlns:a16="http://schemas.microsoft.com/office/drawing/2014/main" id="{97AF5211-C0E7-4CFB-A429-9A090D6B1847}"/>
              </a:ext>
            </a:extLst>
          </p:cNvPr>
          <p:cNvPicPr>
            <a:picLocks noChangeAspect="1"/>
          </p:cNvPicPr>
          <p:nvPr/>
        </p:nvPicPr>
        <p:blipFill>
          <a:blip r:embed="rId5"/>
          <a:stretch>
            <a:fillRect/>
          </a:stretch>
        </p:blipFill>
        <p:spPr>
          <a:xfrm>
            <a:off x="5399925" y="2317978"/>
            <a:ext cx="2400261" cy="2090647"/>
          </a:xfrm>
          <a:prstGeom prst="rect">
            <a:avLst/>
          </a:prstGeom>
        </p:spPr>
      </p:pic>
      <p:sp>
        <p:nvSpPr>
          <p:cNvPr id="4" name="Rectangle 3">
            <a:extLst>
              <a:ext uri="{FF2B5EF4-FFF2-40B4-BE49-F238E27FC236}">
                <a16:creationId xmlns:a16="http://schemas.microsoft.com/office/drawing/2014/main" id="{72E75691-92C0-4B83-93E1-97F7E1620DB3}"/>
              </a:ext>
            </a:extLst>
          </p:cNvPr>
          <p:cNvSpPr/>
          <p:nvPr/>
        </p:nvSpPr>
        <p:spPr>
          <a:xfrm>
            <a:off x="2364308" y="1587970"/>
            <a:ext cx="1412566" cy="461665"/>
          </a:xfrm>
          <a:prstGeom prst="rect">
            <a:avLst/>
          </a:prstGeom>
        </p:spPr>
        <p:txBody>
          <a:bodyPr wrap="none">
            <a:spAutoFit/>
          </a:bodyPr>
          <a:lstStyle/>
          <a:p>
            <a:r>
              <a:rPr lang="en-GB" sz="2400" b="1" dirty="0"/>
              <a:t>Solution</a:t>
            </a:r>
          </a:p>
        </p:txBody>
      </p:sp>
      <p:sp>
        <p:nvSpPr>
          <p:cNvPr id="5" name="TextBox 4">
            <a:extLst>
              <a:ext uri="{FF2B5EF4-FFF2-40B4-BE49-F238E27FC236}">
                <a16:creationId xmlns:a16="http://schemas.microsoft.com/office/drawing/2014/main" id="{7CC5172C-E575-4085-A747-24A3EF1DB2D1}"/>
              </a:ext>
            </a:extLst>
          </p:cNvPr>
          <p:cNvSpPr txBox="1"/>
          <p:nvPr/>
        </p:nvSpPr>
        <p:spPr>
          <a:xfrm>
            <a:off x="2364308" y="1870157"/>
            <a:ext cx="576064" cy="461665"/>
          </a:xfrm>
          <a:prstGeom prst="rect">
            <a:avLst/>
          </a:prstGeom>
          <a:noFill/>
        </p:spPr>
        <p:txBody>
          <a:bodyPr wrap="square" rtlCol="0">
            <a:spAutoFit/>
          </a:bodyPr>
          <a:lstStyle/>
          <a:p>
            <a:r>
              <a:rPr lang="en-GB" sz="2400">
                <a:solidFill>
                  <a:srgbClr val="FF0000"/>
                </a:solidFill>
              </a:rPr>
              <a:t>(a)</a:t>
            </a:r>
          </a:p>
        </p:txBody>
      </p:sp>
      <p:sp>
        <p:nvSpPr>
          <p:cNvPr id="6" name="Rectangle 5">
            <a:extLst>
              <a:ext uri="{FF2B5EF4-FFF2-40B4-BE49-F238E27FC236}">
                <a16:creationId xmlns:a16="http://schemas.microsoft.com/office/drawing/2014/main" id="{9FF70AC7-B44F-44B1-93FD-8FA1388EBBD9}"/>
              </a:ext>
            </a:extLst>
          </p:cNvPr>
          <p:cNvSpPr/>
          <p:nvPr/>
        </p:nvSpPr>
        <p:spPr>
          <a:xfrm>
            <a:off x="8036105" y="1766501"/>
            <a:ext cx="1143070" cy="461665"/>
          </a:xfrm>
          <a:prstGeom prst="rect">
            <a:avLst/>
          </a:prstGeom>
        </p:spPr>
        <p:txBody>
          <a:bodyPr wrap="none">
            <a:spAutoFit/>
          </a:bodyPr>
          <a:lstStyle/>
          <a:p>
            <a:r>
              <a:rPr lang="en-GB" sz="2400">
                <a:solidFill>
                  <a:srgbClr val="FF0000"/>
                </a:solidFill>
              </a:rPr>
              <a:t>(b) Yes</a:t>
            </a:r>
          </a:p>
        </p:txBody>
      </p:sp>
      <p:pic>
        <p:nvPicPr>
          <p:cNvPr id="7" name="Picture 6">
            <a:extLst>
              <a:ext uri="{FF2B5EF4-FFF2-40B4-BE49-F238E27FC236}">
                <a16:creationId xmlns:a16="http://schemas.microsoft.com/office/drawing/2014/main" id="{AE6E0CC5-E1C2-4C77-8CF8-EDA8A8EA181F}"/>
              </a:ext>
            </a:extLst>
          </p:cNvPr>
          <p:cNvPicPr>
            <a:picLocks noChangeAspect="1"/>
          </p:cNvPicPr>
          <p:nvPr/>
        </p:nvPicPr>
        <p:blipFill>
          <a:blip r:embed="rId6"/>
          <a:stretch>
            <a:fillRect/>
          </a:stretch>
        </p:blipFill>
        <p:spPr>
          <a:xfrm>
            <a:off x="8607640" y="2272493"/>
            <a:ext cx="2706845" cy="2090646"/>
          </a:xfrm>
          <a:prstGeom prst="rect">
            <a:avLst/>
          </a:prstGeom>
        </p:spPr>
      </p:pic>
      <p:sp>
        <p:nvSpPr>
          <p:cNvPr id="8" name="Rectangle 7">
            <a:extLst>
              <a:ext uri="{FF2B5EF4-FFF2-40B4-BE49-F238E27FC236}">
                <a16:creationId xmlns:a16="http://schemas.microsoft.com/office/drawing/2014/main" id="{7199FAAC-9312-449D-8E8E-83B950FC77D9}"/>
              </a:ext>
            </a:extLst>
          </p:cNvPr>
          <p:cNvSpPr/>
          <p:nvPr/>
        </p:nvSpPr>
        <p:spPr>
          <a:xfrm>
            <a:off x="2411452" y="4576529"/>
            <a:ext cx="4257897" cy="461665"/>
          </a:xfrm>
          <a:prstGeom prst="rect">
            <a:avLst/>
          </a:prstGeom>
        </p:spPr>
        <p:txBody>
          <a:bodyPr wrap="none">
            <a:spAutoFit/>
          </a:bodyPr>
          <a:lstStyle/>
          <a:p>
            <a:r>
              <a:rPr lang="en-GB" sz="2400"/>
              <a:t>4. Fill in the missing numbers </a:t>
            </a:r>
          </a:p>
        </p:txBody>
      </p:sp>
      <p:sp>
        <p:nvSpPr>
          <p:cNvPr id="9" name="Rectangle 8">
            <a:extLst>
              <a:ext uri="{FF2B5EF4-FFF2-40B4-BE49-F238E27FC236}">
                <a16:creationId xmlns:a16="http://schemas.microsoft.com/office/drawing/2014/main" id="{718B1BD4-7B42-4E76-BC17-D3BA769736C2}"/>
              </a:ext>
            </a:extLst>
          </p:cNvPr>
          <p:cNvSpPr/>
          <p:nvPr/>
        </p:nvSpPr>
        <p:spPr>
          <a:xfrm>
            <a:off x="7320136" y="4535625"/>
            <a:ext cx="4257897" cy="461665"/>
          </a:xfrm>
          <a:prstGeom prst="rect">
            <a:avLst/>
          </a:prstGeom>
        </p:spPr>
        <p:txBody>
          <a:bodyPr wrap="none">
            <a:spAutoFit/>
          </a:bodyPr>
          <a:lstStyle/>
          <a:p>
            <a:r>
              <a:rPr lang="en-GB" sz="2400"/>
              <a:t>5. Fill in the missing numbers:</a:t>
            </a:r>
          </a:p>
        </p:txBody>
      </p:sp>
      <p:sp>
        <p:nvSpPr>
          <p:cNvPr id="11" name="TextBox 10">
            <a:extLst>
              <a:ext uri="{FF2B5EF4-FFF2-40B4-BE49-F238E27FC236}">
                <a16:creationId xmlns:a16="http://schemas.microsoft.com/office/drawing/2014/main" id="{B3C41B3D-B790-4A41-8202-90E4551481FB}"/>
              </a:ext>
            </a:extLst>
          </p:cNvPr>
          <p:cNvSpPr txBox="1"/>
          <p:nvPr/>
        </p:nvSpPr>
        <p:spPr>
          <a:xfrm>
            <a:off x="3827468" y="5006043"/>
            <a:ext cx="368231" cy="400110"/>
          </a:xfrm>
          <a:prstGeom prst="rect">
            <a:avLst/>
          </a:prstGeom>
          <a:noFill/>
        </p:spPr>
        <p:txBody>
          <a:bodyPr wrap="square" rtlCol="0">
            <a:spAutoFit/>
          </a:bodyPr>
          <a:lstStyle/>
          <a:p>
            <a:r>
              <a:rPr lang="en-GB"/>
              <a:t>A</a:t>
            </a:r>
          </a:p>
        </p:txBody>
      </p:sp>
      <p:cxnSp>
        <p:nvCxnSpPr>
          <p:cNvPr id="13" name="Straight Connector 12">
            <a:extLst>
              <a:ext uri="{FF2B5EF4-FFF2-40B4-BE49-F238E27FC236}">
                <a16:creationId xmlns:a16="http://schemas.microsoft.com/office/drawing/2014/main" id="{1CE2DC8E-7202-449D-9E62-177C0E1E791F}"/>
              </a:ext>
            </a:extLst>
          </p:cNvPr>
          <p:cNvCxnSpPr>
            <a:cxnSpLocks/>
          </p:cNvCxnSpPr>
          <p:nvPr/>
        </p:nvCxnSpPr>
        <p:spPr bwMode="auto">
          <a:xfrm>
            <a:off x="4114882" y="5355774"/>
            <a:ext cx="308538" cy="27983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92621CEF-F06A-4583-BF2A-2C98210F62CC}"/>
              </a:ext>
            </a:extLst>
          </p:cNvPr>
          <p:cNvCxnSpPr>
            <a:cxnSpLocks/>
          </p:cNvCxnSpPr>
          <p:nvPr/>
        </p:nvCxnSpPr>
        <p:spPr bwMode="auto">
          <a:xfrm flipH="1">
            <a:off x="3599747" y="5327678"/>
            <a:ext cx="306100" cy="30793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03CAE24D-48FC-4BAF-AC5B-95A501E57EBF}"/>
              </a:ext>
            </a:extLst>
          </p:cNvPr>
          <p:cNvSpPr txBox="1"/>
          <p:nvPr/>
        </p:nvSpPr>
        <p:spPr>
          <a:xfrm>
            <a:off x="4306514" y="5621178"/>
            <a:ext cx="467772" cy="400110"/>
          </a:xfrm>
          <a:prstGeom prst="rect">
            <a:avLst/>
          </a:prstGeom>
          <a:noFill/>
        </p:spPr>
        <p:txBody>
          <a:bodyPr wrap="square" rtlCol="0">
            <a:spAutoFit/>
          </a:bodyPr>
          <a:lstStyle/>
          <a:p>
            <a:r>
              <a:rPr lang="en-GB"/>
              <a:t>3</a:t>
            </a:r>
          </a:p>
        </p:txBody>
      </p:sp>
      <p:cxnSp>
        <p:nvCxnSpPr>
          <p:cNvPr id="29" name="Straight Connector 28">
            <a:extLst>
              <a:ext uri="{FF2B5EF4-FFF2-40B4-BE49-F238E27FC236}">
                <a16:creationId xmlns:a16="http://schemas.microsoft.com/office/drawing/2014/main" id="{332B49FB-3994-4E80-8A7A-48EAE0CAA01C}"/>
              </a:ext>
            </a:extLst>
          </p:cNvPr>
          <p:cNvCxnSpPr>
            <a:cxnSpLocks/>
          </p:cNvCxnSpPr>
          <p:nvPr/>
        </p:nvCxnSpPr>
        <p:spPr bwMode="auto">
          <a:xfrm flipH="1">
            <a:off x="3140597" y="5985018"/>
            <a:ext cx="306100" cy="3079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DCEF948E-E98A-42D4-9212-9AB6D023F7F6}"/>
              </a:ext>
            </a:extLst>
          </p:cNvPr>
          <p:cNvCxnSpPr>
            <a:cxnSpLocks/>
          </p:cNvCxnSpPr>
          <p:nvPr/>
        </p:nvCxnSpPr>
        <p:spPr bwMode="auto">
          <a:xfrm>
            <a:off x="3752797" y="5999066"/>
            <a:ext cx="308538" cy="27983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33D95DFE-3363-4AEE-8A10-722C054244FA}"/>
              </a:ext>
            </a:extLst>
          </p:cNvPr>
          <p:cNvSpPr txBox="1"/>
          <p:nvPr/>
        </p:nvSpPr>
        <p:spPr>
          <a:xfrm>
            <a:off x="2858921" y="6343656"/>
            <a:ext cx="467772" cy="400110"/>
          </a:xfrm>
          <a:prstGeom prst="rect">
            <a:avLst/>
          </a:prstGeom>
          <a:noFill/>
        </p:spPr>
        <p:txBody>
          <a:bodyPr wrap="square" rtlCol="0">
            <a:spAutoFit/>
          </a:bodyPr>
          <a:lstStyle/>
          <a:p>
            <a:r>
              <a:rPr lang="en-GB"/>
              <a:t>B</a:t>
            </a:r>
          </a:p>
        </p:txBody>
      </p:sp>
      <p:sp>
        <p:nvSpPr>
          <p:cNvPr id="32" name="TextBox 31">
            <a:extLst>
              <a:ext uri="{FF2B5EF4-FFF2-40B4-BE49-F238E27FC236}">
                <a16:creationId xmlns:a16="http://schemas.microsoft.com/office/drawing/2014/main" id="{C26BE795-6A14-4749-8936-C7852AFB15AF}"/>
              </a:ext>
            </a:extLst>
          </p:cNvPr>
          <p:cNvSpPr txBox="1"/>
          <p:nvPr/>
        </p:nvSpPr>
        <p:spPr>
          <a:xfrm>
            <a:off x="3993011" y="6336439"/>
            <a:ext cx="467772" cy="400110"/>
          </a:xfrm>
          <a:prstGeom prst="rect">
            <a:avLst/>
          </a:prstGeom>
          <a:noFill/>
        </p:spPr>
        <p:txBody>
          <a:bodyPr wrap="square" rtlCol="0">
            <a:spAutoFit/>
          </a:bodyPr>
          <a:lstStyle/>
          <a:p>
            <a:r>
              <a:rPr lang="en-GB"/>
              <a:t>C</a:t>
            </a:r>
          </a:p>
        </p:txBody>
      </p:sp>
      <p:sp>
        <p:nvSpPr>
          <p:cNvPr id="33" name="TextBox 32">
            <a:extLst>
              <a:ext uri="{FF2B5EF4-FFF2-40B4-BE49-F238E27FC236}">
                <a16:creationId xmlns:a16="http://schemas.microsoft.com/office/drawing/2014/main" id="{57806A4B-3017-436B-87DB-7C24D474B169}"/>
              </a:ext>
            </a:extLst>
          </p:cNvPr>
          <p:cNvSpPr txBox="1"/>
          <p:nvPr/>
        </p:nvSpPr>
        <p:spPr>
          <a:xfrm>
            <a:off x="5389468" y="5390345"/>
            <a:ext cx="1518773" cy="461665"/>
          </a:xfrm>
          <a:prstGeom prst="rect">
            <a:avLst/>
          </a:prstGeom>
          <a:noFill/>
        </p:spPr>
        <p:txBody>
          <a:bodyPr wrap="square" rtlCol="0">
            <a:spAutoFit/>
          </a:bodyPr>
          <a:lstStyle/>
          <a:p>
            <a:r>
              <a:rPr lang="en-GB" sz="2400">
                <a:solidFill>
                  <a:srgbClr val="FF0000"/>
                </a:solidFill>
              </a:rPr>
              <a:t>A = 18</a:t>
            </a:r>
          </a:p>
        </p:txBody>
      </p:sp>
      <p:sp>
        <p:nvSpPr>
          <p:cNvPr id="34" name="Rectangle 33">
            <a:extLst>
              <a:ext uri="{FF2B5EF4-FFF2-40B4-BE49-F238E27FC236}">
                <a16:creationId xmlns:a16="http://schemas.microsoft.com/office/drawing/2014/main" id="{26B78767-DC03-45E7-AEE7-20029D2F9BE1}"/>
              </a:ext>
            </a:extLst>
          </p:cNvPr>
          <p:cNvSpPr/>
          <p:nvPr/>
        </p:nvSpPr>
        <p:spPr>
          <a:xfrm>
            <a:off x="5361261" y="5046749"/>
            <a:ext cx="1210588" cy="400110"/>
          </a:xfrm>
          <a:prstGeom prst="rect">
            <a:avLst/>
          </a:prstGeom>
        </p:spPr>
        <p:txBody>
          <a:bodyPr wrap="none">
            <a:spAutoFit/>
          </a:bodyPr>
          <a:lstStyle/>
          <a:p>
            <a:r>
              <a:rPr lang="en-GB" b="1"/>
              <a:t>Solution</a:t>
            </a:r>
          </a:p>
        </p:txBody>
      </p:sp>
      <p:sp>
        <p:nvSpPr>
          <p:cNvPr id="35" name="Rectangle 34">
            <a:extLst>
              <a:ext uri="{FF2B5EF4-FFF2-40B4-BE49-F238E27FC236}">
                <a16:creationId xmlns:a16="http://schemas.microsoft.com/office/drawing/2014/main" id="{FEE89C67-26A8-4C78-80E0-E99C8AF7846D}"/>
              </a:ext>
            </a:extLst>
          </p:cNvPr>
          <p:cNvSpPr/>
          <p:nvPr/>
        </p:nvSpPr>
        <p:spPr>
          <a:xfrm>
            <a:off x="5389468" y="5867248"/>
            <a:ext cx="2193229" cy="461665"/>
          </a:xfrm>
          <a:prstGeom prst="rect">
            <a:avLst/>
          </a:prstGeom>
        </p:spPr>
        <p:txBody>
          <a:bodyPr wrap="none">
            <a:spAutoFit/>
          </a:bodyPr>
          <a:lstStyle/>
          <a:p>
            <a:r>
              <a:rPr lang="en-GB" sz="2400">
                <a:solidFill>
                  <a:srgbClr val="FF0000"/>
                </a:solidFill>
              </a:rPr>
              <a:t>B or C = 2 or 3</a:t>
            </a:r>
          </a:p>
        </p:txBody>
      </p:sp>
      <p:sp>
        <p:nvSpPr>
          <p:cNvPr id="36" name="Rectangle 35">
            <a:extLst>
              <a:ext uri="{FF2B5EF4-FFF2-40B4-BE49-F238E27FC236}">
                <a16:creationId xmlns:a16="http://schemas.microsoft.com/office/drawing/2014/main" id="{2EF30B50-04B8-4E80-A65B-183484F11459}"/>
              </a:ext>
            </a:extLst>
          </p:cNvPr>
          <p:cNvSpPr/>
          <p:nvPr/>
        </p:nvSpPr>
        <p:spPr>
          <a:xfrm>
            <a:off x="10631070" y="5590400"/>
            <a:ext cx="910827" cy="461665"/>
          </a:xfrm>
          <a:prstGeom prst="rect">
            <a:avLst/>
          </a:prstGeom>
        </p:spPr>
        <p:txBody>
          <a:bodyPr wrap="none">
            <a:spAutoFit/>
          </a:bodyPr>
          <a:lstStyle/>
          <a:p>
            <a:r>
              <a:rPr lang="en-GB" sz="2400">
                <a:solidFill>
                  <a:srgbClr val="FF0000"/>
                </a:solidFill>
              </a:rPr>
              <a:t>B = 9</a:t>
            </a:r>
          </a:p>
        </p:txBody>
      </p:sp>
      <p:sp>
        <p:nvSpPr>
          <p:cNvPr id="37" name="TextBox 36">
            <a:extLst>
              <a:ext uri="{FF2B5EF4-FFF2-40B4-BE49-F238E27FC236}">
                <a16:creationId xmlns:a16="http://schemas.microsoft.com/office/drawing/2014/main" id="{71BAD4E7-A6FF-454F-B00C-89E004E963DF}"/>
              </a:ext>
            </a:extLst>
          </p:cNvPr>
          <p:cNvSpPr txBox="1"/>
          <p:nvPr/>
        </p:nvSpPr>
        <p:spPr>
          <a:xfrm>
            <a:off x="8816868" y="4870253"/>
            <a:ext cx="592444" cy="400110"/>
          </a:xfrm>
          <a:prstGeom prst="rect">
            <a:avLst/>
          </a:prstGeom>
          <a:noFill/>
        </p:spPr>
        <p:txBody>
          <a:bodyPr wrap="square" rtlCol="0">
            <a:spAutoFit/>
          </a:bodyPr>
          <a:lstStyle/>
          <a:p>
            <a:r>
              <a:rPr lang="en-GB"/>
              <a:t>90</a:t>
            </a:r>
          </a:p>
        </p:txBody>
      </p:sp>
      <p:cxnSp>
        <p:nvCxnSpPr>
          <p:cNvPr id="39" name="Straight Connector 38">
            <a:extLst>
              <a:ext uri="{FF2B5EF4-FFF2-40B4-BE49-F238E27FC236}">
                <a16:creationId xmlns:a16="http://schemas.microsoft.com/office/drawing/2014/main" id="{805198C7-07BE-4E32-A101-236B21BA3669}"/>
              </a:ext>
            </a:extLst>
          </p:cNvPr>
          <p:cNvCxnSpPr>
            <a:cxnSpLocks/>
          </p:cNvCxnSpPr>
          <p:nvPr/>
        </p:nvCxnSpPr>
        <p:spPr bwMode="auto">
          <a:xfrm flipH="1">
            <a:off x="8622799" y="5169776"/>
            <a:ext cx="226678" cy="2363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81A5A124-764D-4EFB-BF91-8DD9C92881EA}"/>
              </a:ext>
            </a:extLst>
          </p:cNvPr>
          <p:cNvCxnSpPr>
            <a:cxnSpLocks/>
          </p:cNvCxnSpPr>
          <p:nvPr/>
        </p:nvCxnSpPr>
        <p:spPr bwMode="auto">
          <a:xfrm flipH="1">
            <a:off x="8120985" y="5774216"/>
            <a:ext cx="219705" cy="23081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8B5A14E6-F62E-43CB-8C7B-9EE9CA2C38CD}"/>
              </a:ext>
            </a:extLst>
          </p:cNvPr>
          <p:cNvSpPr txBox="1"/>
          <p:nvPr/>
        </p:nvSpPr>
        <p:spPr>
          <a:xfrm>
            <a:off x="8237768" y="5355774"/>
            <a:ext cx="555233" cy="400110"/>
          </a:xfrm>
          <a:prstGeom prst="rect">
            <a:avLst/>
          </a:prstGeom>
          <a:noFill/>
        </p:spPr>
        <p:txBody>
          <a:bodyPr wrap="square" rtlCol="0">
            <a:spAutoFit/>
          </a:bodyPr>
          <a:lstStyle/>
          <a:p>
            <a:r>
              <a:rPr lang="en-GB"/>
              <a:t>A</a:t>
            </a:r>
          </a:p>
        </p:txBody>
      </p:sp>
      <p:cxnSp>
        <p:nvCxnSpPr>
          <p:cNvPr id="43" name="Straight Connector 42">
            <a:extLst>
              <a:ext uri="{FF2B5EF4-FFF2-40B4-BE49-F238E27FC236}">
                <a16:creationId xmlns:a16="http://schemas.microsoft.com/office/drawing/2014/main" id="{26F26095-AF0F-40DF-A185-07C231FE1E76}"/>
              </a:ext>
            </a:extLst>
          </p:cNvPr>
          <p:cNvCxnSpPr>
            <a:cxnSpLocks/>
          </p:cNvCxnSpPr>
          <p:nvPr/>
        </p:nvCxnSpPr>
        <p:spPr bwMode="auto">
          <a:xfrm>
            <a:off x="9230029" y="5188224"/>
            <a:ext cx="302892" cy="20212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C6EBA66E-4856-4B95-99D7-8E33E1390AD2}"/>
              </a:ext>
            </a:extLst>
          </p:cNvPr>
          <p:cNvSpPr txBox="1"/>
          <p:nvPr/>
        </p:nvSpPr>
        <p:spPr>
          <a:xfrm>
            <a:off x="9476445" y="5313558"/>
            <a:ext cx="431022" cy="400110"/>
          </a:xfrm>
          <a:prstGeom prst="rect">
            <a:avLst/>
          </a:prstGeom>
          <a:noFill/>
        </p:spPr>
        <p:txBody>
          <a:bodyPr wrap="square" rtlCol="0">
            <a:spAutoFit/>
          </a:bodyPr>
          <a:lstStyle/>
          <a:p>
            <a:r>
              <a:rPr lang="en-GB"/>
              <a:t>B</a:t>
            </a:r>
          </a:p>
        </p:txBody>
      </p:sp>
      <p:cxnSp>
        <p:nvCxnSpPr>
          <p:cNvPr id="50" name="Straight Connector 49">
            <a:extLst>
              <a:ext uri="{FF2B5EF4-FFF2-40B4-BE49-F238E27FC236}">
                <a16:creationId xmlns:a16="http://schemas.microsoft.com/office/drawing/2014/main" id="{4C9CAD63-0DFC-4417-AEB6-0F36EB19CA0E}"/>
              </a:ext>
            </a:extLst>
          </p:cNvPr>
          <p:cNvCxnSpPr>
            <a:cxnSpLocks/>
          </p:cNvCxnSpPr>
          <p:nvPr/>
        </p:nvCxnSpPr>
        <p:spPr bwMode="auto">
          <a:xfrm>
            <a:off x="9805770" y="5701085"/>
            <a:ext cx="280339" cy="3028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9CE544CD-D62A-49EE-9E13-8B5030C70A5E}"/>
              </a:ext>
            </a:extLst>
          </p:cNvPr>
          <p:cNvCxnSpPr>
            <a:cxnSpLocks/>
          </p:cNvCxnSpPr>
          <p:nvPr/>
        </p:nvCxnSpPr>
        <p:spPr bwMode="auto">
          <a:xfrm>
            <a:off x="8515274" y="5797833"/>
            <a:ext cx="224462" cy="20123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025D5833-DF74-4996-99DA-96FBB5BCAC8B}"/>
              </a:ext>
            </a:extLst>
          </p:cNvPr>
          <p:cNvCxnSpPr>
            <a:cxnSpLocks/>
          </p:cNvCxnSpPr>
          <p:nvPr/>
        </p:nvCxnSpPr>
        <p:spPr bwMode="auto">
          <a:xfrm flipH="1">
            <a:off x="9254989" y="5755884"/>
            <a:ext cx="217697" cy="3297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A84531A7-F75A-4EDE-919B-DC606015924C}"/>
              </a:ext>
            </a:extLst>
          </p:cNvPr>
          <p:cNvSpPr txBox="1"/>
          <p:nvPr/>
        </p:nvSpPr>
        <p:spPr>
          <a:xfrm>
            <a:off x="7940965" y="6092897"/>
            <a:ext cx="360040" cy="400110"/>
          </a:xfrm>
          <a:prstGeom prst="rect">
            <a:avLst/>
          </a:prstGeom>
          <a:noFill/>
        </p:spPr>
        <p:txBody>
          <a:bodyPr wrap="square" rtlCol="0">
            <a:spAutoFit/>
          </a:bodyPr>
          <a:lstStyle/>
          <a:p>
            <a:r>
              <a:rPr lang="en-GB"/>
              <a:t>2</a:t>
            </a:r>
          </a:p>
        </p:txBody>
      </p:sp>
      <p:sp>
        <p:nvSpPr>
          <p:cNvPr id="60" name="TextBox 59">
            <a:extLst>
              <a:ext uri="{FF2B5EF4-FFF2-40B4-BE49-F238E27FC236}">
                <a16:creationId xmlns:a16="http://schemas.microsoft.com/office/drawing/2014/main" id="{B542BE39-CC2D-4226-B532-F9016551A065}"/>
              </a:ext>
            </a:extLst>
          </p:cNvPr>
          <p:cNvSpPr txBox="1"/>
          <p:nvPr/>
        </p:nvSpPr>
        <p:spPr>
          <a:xfrm>
            <a:off x="8609629" y="6114368"/>
            <a:ext cx="433262" cy="400110"/>
          </a:xfrm>
          <a:prstGeom prst="rect">
            <a:avLst/>
          </a:prstGeom>
          <a:noFill/>
        </p:spPr>
        <p:txBody>
          <a:bodyPr wrap="square" rtlCol="0">
            <a:spAutoFit/>
          </a:bodyPr>
          <a:lstStyle/>
          <a:p>
            <a:r>
              <a:rPr lang="en-GB"/>
              <a:t>C</a:t>
            </a:r>
          </a:p>
        </p:txBody>
      </p:sp>
      <p:sp>
        <p:nvSpPr>
          <p:cNvPr id="61" name="TextBox 60">
            <a:extLst>
              <a:ext uri="{FF2B5EF4-FFF2-40B4-BE49-F238E27FC236}">
                <a16:creationId xmlns:a16="http://schemas.microsoft.com/office/drawing/2014/main" id="{DDCC0DB1-8489-4080-BFFF-2B367A8C8C65}"/>
              </a:ext>
            </a:extLst>
          </p:cNvPr>
          <p:cNvSpPr txBox="1"/>
          <p:nvPr/>
        </p:nvSpPr>
        <p:spPr>
          <a:xfrm>
            <a:off x="9057308" y="6136384"/>
            <a:ext cx="370614" cy="400110"/>
          </a:xfrm>
          <a:prstGeom prst="rect">
            <a:avLst/>
          </a:prstGeom>
          <a:noFill/>
        </p:spPr>
        <p:txBody>
          <a:bodyPr wrap="none" rtlCol="0">
            <a:spAutoFit/>
          </a:bodyPr>
          <a:lstStyle/>
          <a:p>
            <a:r>
              <a:rPr lang="en-GB"/>
              <a:t>D</a:t>
            </a:r>
          </a:p>
        </p:txBody>
      </p:sp>
      <p:sp>
        <p:nvSpPr>
          <p:cNvPr id="15362" name="TextBox 15361">
            <a:extLst>
              <a:ext uri="{FF2B5EF4-FFF2-40B4-BE49-F238E27FC236}">
                <a16:creationId xmlns:a16="http://schemas.microsoft.com/office/drawing/2014/main" id="{9652BB1B-A688-4B17-9587-54B8D824094E}"/>
              </a:ext>
            </a:extLst>
          </p:cNvPr>
          <p:cNvSpPr txBox="1"/>
          <p:nvPr/>
        </p:nvSpPr>
        <p:spPr>
          <a:xfrm>
            <a:off x="9888478" y="6112398"/>
            <a:ext cx="465957" cy="400110"/>
          </a:xfrm>
          <a:prstGeom prst="rect">
            <a:avLst/>
          </a:prstGeom>
          <a:noFill/>
        </p:spPr>
        <p:txBody>
          <a:bodyPr wrap="square" rtlCol="0">
            <a:spAutoFit/>
          </a:bodyPr>
          <a:lstStyle/>
          <a:p>
            <a:r>
              <a:rPr lang="en-GB"/>
              <a:t>D</a:t>
            </a:r>
          </a:p>
        </p:txBody>
      </p:sp>
      <p:sp>
        <p:nvSpPr>
          <p:cNvPr id="15366" name="TextBox 15365">
            <a:extLst>
              <a:ext uri="{FF2B5EF4-FFF2-40B4-BE49-F238E27FC236}">
                <a16:creationId xmlns:a16="http://schemas.microsoft.com/office/drawing/2014/main" id="{DD685C25-5CA9-479C-B998-057353F03599}"/>
              </a:ext>
            </a:extLst>
          </p:cNvPr>
          <p:cNvSpPr txBox="1"/>
          <p:nvPr/>
        </p:nvSpPr>
        <p:spPr>
          <a:xfrm>
            <a:off x="3414110" y="5646184"/>
            <a:ext cx="390483" cy="400110"/>
          </a:xfrm>
          <a:prstGeom prst="rect">
            <a:avLst/>
          </a:prstGeom>
          <a:noFill/>
        </p:spPr>
        <p:txBody>
          <a:bodyPr wrap="square" rtlCol="0">
            <a:spAutoFit/>
          </a:bodyPr>
          <a:lstStyle/>
          <a:p>
            <a:r>
              <a:rPr lang="en-GB"/>
              <a:t>6</a:t>
            </a:r>
          </a:p>
        </p:txBody>
      </p:sp>
      <p:sp>
        <p:nvSpPr>
          <p:cNvPr id="15380" name="Rectangle 15379">
            <a:extLst>
              <a:ext uri="{FF2B5EF4-FFF2-40B4-BE49-F238E27FC236}">
                <a16:creationId xmlns:a16="http://schemas.microsoft.com/office/drawing/2014/main" id="{5BC2908B-F8F9-4105-A949-073BCAB80CDD}"/>
              </a:ext>
            </a:extLst>
          </p:cNvPr>
          <p:cNvSpPr/>
          <p:nvPr/>
        </p:nvSpPr>
        <p:spPr>
          <a:xfrm>
            <a:off x="10626832" y="5228204"/>
            <a:ext cx="1065356" cy="461665"/>
          </a:xfrm>
          <a:prstGeom prst="rect">
            <a:avLst/>
          </a:prstGeom>
        </p:spPr>
        <p:txBody>
          <a:bodyPr wrap="none">
            <a:spAutoFit/>
          </a:bodyPr>
          <a:lstStyle/>
          <a:p>
            <a:r>
              <a:rPr lang="en-GB" sz="2400">
                <a:solidFill>
                  <a:srgbClr val="FF0000"/>
                </a:solidFill>
              </a:rPr>
              <a:t>A = 10</a:t>
            </a:r>
          </a:p>
        </p:txBody>
      </p:sp>
      <p:sp>
        <p:nvSpPr>
          <p:cNvPr id="15381" name="Rectangle 15380">
            <a:extLst>
              <a:ext uri="{FF2B5EF4-FFF2-40B4-BE49-F238E27FC236}">
                <a16:creationId xmlns:a16="http://schemas.microsoft.com/office/drawing/2014/main" id="{FC98C5D3-B405-40F3-8AFE-8C90F1214810}"/>
              </a:ext>
            </a:extLst>
          </p:cNvPr>
          <p:cNvSpPr/>
          <p:nvPr/>
        </p:nvSpPr>
        <p:spPr>
          <a:xfrm>
            <a:off x="10630364" y="5920783"/>
            <a:ext cx="928459" cy="461665"/>
          </a:xfrm>
          <a:prstGeom prst="rect">
            <a:avLst/>
          </a:prstGeom>
        </p:spPr>
        <p:txBody>
          <a:bodyPr wrap="none">
            <a:spAutoFit/>
          </a:bodyPr>
          <a:lstStyle/>
          <a:p>
            <a:r>
              <a:rPr lang="en-GB" sz="2400">
                <a:solidFill>
                  <a:srgbClr val="FF0000"/>
                </a:solidFill>
              </a:rPr>
              <a:t>C = 5</a:t>
            </a:r>
          </a:p>
        </p:txBody>
      </p:sp>
      <p:sp>
        <p:nvSpPr>
          <p:cNvPr id="15382" name="Rectangle 15381">
            <a:extLst>
              <a:ext uri="{FF2B5EF4-FFF2-40B4-BE49-F238E27FC236}">
                <a16:creationId xmlns:a16="http://schemas.microsoft.com/office/drawing/2014/main" id="{0F89EE75-A60B-4119-B98F-6395516DA9A7}"/>
              </a:ext>
            </a:extLst>
          </p:cNvPr>
          <p:cNvSpPr/>
          <p:nvPr/>
        </p:nvSpPr>
        <p:spPr>
          <a:xfrm>
            <a:off x="10649803" y="6269520"/>
            <a:ext cx="928459" cy="461665"/>
          </a:xfrm>
          <a:prstGeom prst="rect">
            <a:avLst/>
          </a:prstGeom>
        </p:spPr>
        <p:txBody>
          <a:bodyPr wrap="none">
            <a:spAutoFit/>
          </a:bodyPr>
          <a:lstStyle/>
          <a:p>
            <a:r>
              <a:rPr lang="en-GB" sz="2400">
                <a:solidFill>
                  <a:srgbClr val="FF0000"/>
                </a:solidFill>
              </a:rPr>
              <a:t>D = 3</a:t>
            </a:r>
          </a:p>
        </p:txBody>
      </p:sp>
      <p:sp>
        <p:nvSpPr>
          <p:cNvPr id="51" name="Rectangle 50">
            <a:extLst>
              <a:ext uri="{FF2B5EF4-FFF2-40B4-BE49-F238E27FC236}">
                <a16:creationId xmlns:a16="http://schemas.microsoft.com/office/drawing/2014/main" id="{3E636275-7584-41FB-B91D-52BAACE2B7A8}"/>
              </a:ext>
            </a:extLst>
          </p:cNvPr>
          <p:cNvSpPr/>
          <p:nvPr/>
        </p:nvSpPr>
        <p:spPr bwMode="auto">
          <a:xfrm>
            <a:off x="2705607" y="2298954"/>
            <a:ext cx="2313409" cy="211688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2" name="Rectangle 51">
            <a:extLst>
              <a:ext uri="{FF2B5EF4-FFF2-40B4-BE49-F238E27FC236}">
                <a16:creationId xmlns:a16="http://schemas.microsoft.com/office/drawing/2014/main" id="{562AE451-53B6-42F5-9792-4B6C1E82E14D}"/>
              </a:ext>
            </a:extLst>
          </p:cNvPr>
          <p:cNvSpPr/>
          <p:nvPr/>
        </p:nvSpPr>
        <p:spPr bwMode="auto">
          <a:xfrm>
            <a:off x="5418383" y="2322375"/>
            <a:ext cx="2400260" cy="208625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3" name="Rectangle 52">
            <a:extLst>
              <a:ext uri="{FF2B5EF4-FFF2-40B4-BE49-F238E27FC236}">
                <a16:creationId xmlns:a16="http://schemas.microsoft.com/office/drawing/2014/main" id="{5645F341-9F60-41B4-930C-09D1CA0F96CC}"/>
              </a:ext>
            </a:extLst>
          </p:cNvPr>
          <p:cNvSpPr/>
          <p:nvPr/>
        </p:nvSpPr>
        <p:spPr bwMode="auto">
          <a:xfrm>
            <a:off x="8589183" y="2264789"/>
            <a:ext cx="2774804" cy="2090646"/>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2864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38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33" grpId="0"/>
      <p:bldP spid="34" grpId="0"/>
      <p:bldP spid="35" grpId="0"/>
      <p:bldP spid="36" grpId="0"/>
      <p:bldP spid="15380" grpId="0"/>
      <p:bldP spid="15381" grpId="0"/>
      <p:bldP spid="153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86249" y="755972"/>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5. Use a factor tree to find the prime factors of:</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699A752-286A-4B6A-9A19-D8841D82C0EF}"/>
              </a:ext>
            </a:extLst>
          </p:cNvPr>
          <p:cNvSpPr/>
          <p:nvPr/>
        </p:nvSpPr>
        <p:spPr>
          <a:xfrm>
            <a:off x="3287688" y="1197824"/>
            <a:ext cx="989373" cy="461665"/>
          </a:xfrm>
          <a:prstGeom prst="rect">
            <a:avLst/>
          </a:prstGeom>
        </p:spPr>
        <p:txBody>
          <a:bodyPr wrap="square">
            <a:spAutoFit/>
          </a:bodyPr>
          <a:lstStyle/>
          <a:p>
            <a:r>
              <a:rPr lang="en-GB" sz="2400"/>
              <a:t>(a) 30</a:t>
            </a:r>
          </a:p>
        </p:txBody>
      </p:sp>
      <p:sp>
        <p:nvSpPr>
          <p:cNvPr id="3" name="Rectangle 2">
            <a:extLst>
              <a:ext uri="{FF2B5EF4-FFF2-40B4-BE49-F238E27FC236}">
                <a16:creationId xmlns:a16="http://schemas.microsoft.com/office/drawing/2014/main" id="{6B05EBB0-17DC-470C-8EC0-08F1EEC9F36F}"/>
              </a:ext>
            </a:extLst>
          </p:cNvPr>
          <p:cNvSpPr/>
          <p:nvPr/>
        </p:nvSpPr>
        <p:spPr>
          <a:xfrm>
            <a:off x="6240556" y="1268159"/>
            <a:ext cx="989373" cy="461665"/>
          </a:xfrm>
          <a:prstGeom prst="rect">
            <a:avLst/>
          </a:prstGeom>
        </p:spPr>
        <p:txBody>
          <a:bodyPr wrap="square">
            <a:spAutoFit/>
          </a:bodyPr>
          <a:lstStyle/>
          <a:p>
            <a:r>
              <a:rPr lang="en-GB" sz="2400"/>
              <a:t>(b) 80</a:t>
            </a:r>
          </a:p>
        </p:txBody>
      </p:sp>
      <p:sp>
        <p:nvSpPr>
          <p:cNvPr id="4" name="Rectangle 3">
            <a:extLst>
              <a:ext uri="{FF2B5EF4-FFF2-40B4-BE49-F238E27FC236}">
                <a16:creationId xmlns:a16="http://schemas.microsoft.com/office/drawing/2014/main" id="{7B97FC93-2260-4D58-869C-9415384F9BB7}"/>
              </a:ext>
            </a:extLst>
          </p:cNvPr>
          <p:cNvSpPr/>
          <p:nvPr/>
        </p:nvSpPr>
        <p:spPr>
          <a:xfrm>
            <a:off x="9810640" y="1063133"/>
            <a:ext cx="1143262" cy="461665"/>
          </a:xfrm>
          <a:prstGeom prst="rect">
            <a:avLst/>
          </a:prstGeom>
        </p:spPr>
        <p:txBody>
          <a:bodyPr wrap="square">
            <a:spAutoFit/>
          </a:bodyPr>
          <a:lstStyle/>
          <a:p>
            <a:r>
              <a:rPr lang="en-GB" sz="2400"/>
              <a:t>(c) 200</a:t>
            </a:r>
          </a:p>
        </p:txBody>
      </p:sp>
      <p:pic>
        <p:nvPicPr>
          <p:cNvPr id="5" name="Picture 4">
            <a:extLst>
              <a:ext uri="{FF2B5EF4-FFF2-40B4-BE49-F238E27FC236}">
                <a16:creationId xmlns:a16="http://schemas.microsoft.com/office/drawing/2014/main" id="{E24C2F77-1CDB-4CE9-B495-0E710D30875C}"/>
              </a:ext>
            </a:extLst>
          </p:cNvPr>
          <p:cNvPicPr>
            <a:picLocks noChangeAspect="1"/>
          </p:cNvPicPr>
          <p:nvPr/>
        </p:nvPicPr>
        <p:blipFill>
          <a:blip r:embed="rId4"/>
          <a:stretch>
            <a:fillRect/>
          </a:stretch>
        </p:blipFill>
        <p:spPr>
          <a:xfrm>
            <a:off x="2417109" y="2150770"/>
            <a:ext cx="2551217" cy="2117948"/>
          </a:xfrm>
          <a:prstGeom prst="rect">
            <a:avLst/>
          </a:prstGeom>
        </p:spPr>
      </p:pic>
      <p:sp>
        <p:nvSpPr>
          <p:cNvPr id="6" name="Rectangle 5">
            <a:extLst>
              <a:ext uri="{FF2B5EF4-FFF2-40B4-BE49-F238E27FC236}">
                <a16:creationId xmlns:a16="http://schemas.microsoft.com/office/drawing/2014/main" id="{6BF85D5C-B5A2-4198-95C6-62834D5A7686}"/>
              </a:ext>
            </a:extLst>
          </p:cNvPr>
          <p:cNvSpPr/>
          <p:nvPr/>
        </p:nvSpPr>
        <p:spPr>
          <a:xfrm>
            <a:off x="2382344" y="1696456"/>
            <a:ext cx="1412566" cy="461665"/>
          </a:xfrm>
          <a:prstGeom prst="rect">
            <a:avLst/>
          </a:prstGeom>
        </p:spPr>
        <p:txBody>
          <a:bodyPr wrap="none">
            <a:spAutoFit/>
          </a:bodyPr>
          <a:lstStyle/>
          <a:p>
            <a:r>
              <a:rPr lang="en-GB" sz="2400" b="1" dirty="0"/>
              <a:t>Solution</a:t>
            </a:r>
          </a:p>
        </p:txBody>
      </p:sp>
      <p:pic>
        <p:nvPicPr>
          <p:cNvPr id="7" name="Picture 6">
            <a:extLst>
              <a:ext uri="{FF2B5EF4-FFF2-40B4-BE49-F238E27FC236}">
                <a16:creationId xmlns:a16="http://schemas.microsoft.com/office/drawing/2014/main" id="{0DD3A726-2C44-4FF4-A505-8755443C03DF}"/>
              </a:ext>
            </a:extLst>
          </p:cNvPr>
          <p:cNvPicPr>
            <a:picLocks noChangeAspect="1"/>
          </p:cNvPicPr>
          <p:nvPr/>
        </p:nvPicPr>
        <p:blipFill>
          <a:blip r:embed="rId5"/>
          <a:stretch>
            <a:fillRect/>
          </a:stretch>
        </p:blipFill>
        <p:spPr>
          <a:xfrm>
            <a:off x="5691368" y="1975245"/>
            <a:ext cx="2685599" cy="2467367"/>
          </a:xfrm>
          <a:prstGeom prst="rect">
            <a:avLst/>
          </a:prstGeom>
        </p:spPr>
      </p:pic>
      <p:pic>
        <p:nvPicPr>
          <p:cNvPr id="8" name="Picture 7">
            <a:extLst>
              <a:ext uri="{FF2B5EF4-FFF2-40B4-BE49-F238E27FC236}">
                <a16:creationId xmlns:a16="http://schemas.microsoft.com/office/drawing/2014/main" id="{9EB4426E-E823-4214-B5D3-A39EC63FF601}"/>
              </a:ext>
            </a:extLst>
          </p:cNvPr>
          <p:cNvPicPr>
            <a:picLocks noChangeAspect="1"/>
          </p:cNvPicPr>
          <p:nvPr/>
        </p:nvPicPr>
        <p:blipFill rotWithShape="1">
          <a:blip r:embed="rId6"/>
          <a:srcRect l="3603"/>
          <a:stretch/>
        </p:blipFill>
        <p:spPr>
          <a:xfrm>
            <a:off x="9039471" y="1650805"/>
            <a:ext cx="2685600" cy="2869696"/>
          </a:xfrm>
          <a:prstGeom prst="rect">
            <a:avLst/>
          </a:prstGeom>
        </p:spPr>
      </p:pic>
      <p:sp>
        <p:nvSpPr>
          <p:cNvPr id="9" name="Rectangle 8">
            <a:extLst>
              <a:ext uri="{FF2B5EF4-FFF2-40B4-BE49-F238E27FC236}">
                <a16:creationId xmlns:a16="http://schemas.microsoft.com/office/drawing/2014/main" id="{C820D187-A939-4065-AF1E-A21789EFD3A9}"/>
              </a:ext>
            </a:extLst>
          </p:cNvPr>
          <p:cNvSpPr/>
          <p:nvPr/>
        </p:nvSpPr>
        <p:spPr>
          <a:xfrm>
            <a:off x="2382344" y="4661802"/>
            <a:ext cx="10176665" cy="461665"/>
          </a:xfrm>
          <a:prstGeom prst="rect">
            <a:avLst/>
          </a:prstGeom>
        </p:spPr>
        <p:txBody>
          <a:bodyPr wrap="square">
            <a:spAutoFit/>
          </a:bodyPr>
          <a:lstStyle/>
          <a:p>
            <a:r>
              <a:rPr lang="en-GB" sz="2400"/>
              <a:t>6. Write the following numbers as the product of their prime factors:</a:t>
            </a:r>
          </a:p>
        </p:txBody>
      </p:sp>
      <p:sp>
        <p:nvSpPr>
          <p:cNvPr id="10" name="Rectangle 9">
            <a:extLst>
              <a:ext uri="{FF2B5EF4-FFF2-40B4-BE49-F238E27FC236}">
                <a16:creationId xmlns:a16="http://schemas.microsoft.com/office/drawing/2014/main" id="{E1FCCC05-AE77-4EEE-9BC3-0152B2FAB839}"/>
              </a:ext>
            </a:extLst>
          </p:cNvPr>
          <p:cNvSpPr/>
          <p:nvPr/>
        </p:nvSpPr>
        <p:spPr>
          <a:xfrm>
            <a:off x="2519529" y="5216008"/>
            <a:ext cx="989373" cy="461665"/>
          </a:xfrm>
          <a:prstGeom prst="rect">
            <a:avLst/>
          </a:prstGeom>
        </p:spPr>
        <p:txBody>
          <a:bodyPr wrap="none">
            <a:spAutoFit/>
          </a:bodyPr>
          <a:lstStyle/>
          <a:p>
            <a:r>
              <a:rPr lang="en-GB" sz="2400"/>
              <a:t>(a) 62</a:t>
            </a:r>
          </a:p>
        </p:txBody>
      </p:sp>
      <p:sp>
        <p:nvSpPr>
          <p:cNvPr id="11" name="Rectangle 10">
            <a:extLst>
              <a:ext uri="{FF2B5EF4-FFF2-40B4-BE49-F238E27FC236}">
                <a16:creationId xmlns:a16="http://schemas.microsoft.com/office/drawing/2014/main" id="{FE12A936-1C33-46B0-B2B0-76B802781B55}"/>
              </a:ext>
            </a:extLst>
          </p:cNvPr>
          <p:cNvSpPr/>
          <p:nvPr/>
        </p:nvSpPr>
        <p:spPr>
          <a:xfrm>
            <a:off x="5920948" y="5232202"/>
            <a:ext cx="989373" cy="461665"/>
          </a:xfrm>
          <a:prstGeom prst="rect">
            <a:avLst/>
          </a:prstGeom>
        </p:spPr>
        <p:txBody>
          <a:bodyPr wrap="none">
            <a:spAutoFit/>
          </a:bodyPr>
          <a:lstStyle/>
          <a:p>
            <a:r>
              <a:rPr lang="en-GB" sz="2400"/>
              <a:t>(b) 64</a:t>
            </a:r>
          </a:p>
        </p:txBody>
      </p:sp>
      <p:sp>
        <p:nvSpPr>
          <p:cNvPr id="12" name="Rectangle 11">
            <a:extLst>
              <a:ext uri="{FF2B5EF4-FFF2-40B4-BE49-F238E27FC236}">
                <a16:creationId xmlns:a16="http://schemas.microsoft.com/office/drawing/2014/main" id="{B0EC2257-E2F8-4267-8A45-11BE455868C3}"/>
              </a:ext>
            </a:extLst>
          </p:cNvPr>
          <p:cNvSpPr/>
          <p:nvPr/>
        </p:nvSpPr>
        <p:spPr>
          <a:xfrm>
            <a:off x="8730624" y="5192423"/>
            <a:ext cx="971741" cy="461665"/>
          </a:xfrm>
          <a:prstGeom prst="rect">
            <a:avLst/>
          </a:prstGeom>
        </p:spPr>
        <p:txBody>
          <a:bodyPr wrap="none">
            <a:spAutoFit/>
          </a:bodyPr>
          <a:lstStyle/>
          <a:p>
            <a:r>
              <a:rPr lang="en-GB" sz="2400"/>
              <a:t>(c) 82</a:t>
            </a:r>
          </a:p>
        </p:txBody>
      </p:sp>
      <p:sp>
        <p:nvSpPr>
          <p:cNvPr id="13" name="Rectangle 12">
            <a:extLst>
              <a:ext uri="{FF2B5EF4-FFF2-40B4-BE49-F238E27FC236}">
                <a16:creationId xmlns:a16="http://schemas.microsoft.com/office/drawing/2014/main" id="{D69AB7C4-19AD-4A31-BBDD-A0D43E56F31E}"/>
              </a:ext>
            </a:extLst>
          </p:cNvPr>
          <p:cNvSpPr/>
          <p:nvPr/>
        </p:nvSpPr>
        <p:spPr>
          <a:xfrm>
            <a:off x="2489745" y="5741047"/>
            <a:ext cx="1160895" cy="461665"/>
          </a:xfrm>
          <a:prstGeom prst="rect">
            <a:avLst/>
          </a:prstGeom>
        </p:spPr>
        <p:txBody>
          <a:bodyPr wrap="none">
            <a:spAutoFit/>
          </a:bodyPr>
          <a:lstStyle/>
          <a:p>
            <a:r>
              <a:rPr lang="en-GB" sz="2400"/>
              <a:t>(d) 320</a:t>
            </a:r>
          </a:p>
        </p:txBody>
      </p:sp>
      <p:sp>
        <p:nvSpPr>
          <p:cNvPr id="14" name="Rectangle 13">
            <a:extLst>
              <a:ext uri="{FF2B5EF4-FFF2-40B4-BE49-F238E27FC236}">
                <a16:creationId xmlns:a16="http://schemas.microsoft.com/office/drawing/2014/main" id="{EBF17752-51AF-414C-B4C7-E91089D757D2}"/>
              </a:ext>
            </a:extLst>
          </p:cNvPr>
          <p:cNvSpPr/>
          <p:nvPr/>
        </p:nvSpPr>
        <p:spPr>
          <a:xfrm>
            <a:off x="5927693" y="5723045"/>
            <a:ext cx="989373" cy="461665"/>
          </a:xfrm>
          <a:prstGeom prst="rect">
            <a:avLst/>
          </a:prstGeom>
        </p:spPr>
        <p:txBody>
          <a:bodyPr wrap="none">
            <a:spAutoFit/>
          </a:bodyPr>
          <a:lstStyle/>
          <a:p>
            <a:r>
              <a:rPr lang="en-GB" sz="2400"/>
              <a:t>(e) 90</a:t>
            </a:r>
          </a:p>
        </p:txBody>
      </p:sp>
      <p:sp>
        <p:nvSpPr>
          <p:cNvPr id="15" name="Rectangle 14">
            <a:extLst>
              <a:ext uri="{FF2B5EF4-FFF2-40B4-BE49-F238E27FC236}">
                <a16:creationId xmlns:a16="http://schemas.microsoft.com/office/drawing/2014/main" id="{1FE6B8BF-65ED-4FFC-9A2B-AA13DC5BEF05}"/>
              </a:ext>
            </a:extLst>
          </p:cNvPr>
          <p:cNvSpPr/>
          <p:nvPr/>
        </p:nvSpPr>
        <p:spPr>
          <a:xfrm>
            <a:off x="8736307" y="5674319"/>
            <a:ext cx="1074333" cy="461665"/>
          </a:xfrm>
          <a:prstGeom prst="rect">
            <a:avLst/>
          </a:prstGeom>
        </p:spPr>
        <p:txBody>
          <a:bodyPr wrap="none">
            <a:spAutoFit/>
          </a:bodyPr>
          <a:lstStyle/>
          <a:p>
            <a:r>
              <a:rPr lang="en-GB" sz="2400"/>
              <a:t>(f) 120</a:t>
            </a:r>
          </a:p>
        </p:txBody>
      </p:sp>
      <p:sp>
        <p:nvSpPr>
          <p:cNvPr id="16" name="Rectangle 15">
            <a:extLst>
              <a:ext uri="{FF2B5EF4-FFF2-40B4-BE49-F238E27FC236}">
                <a16:creationId xmlns:a16="http://schemas.microsoft.com/office/drawing/2014/main" id="{391E028C-5A76-4AF7-BDD1-2294CD2EA30B}"/>
              </a:ext>
            </a:extLst>
          </p:cNvPr>
          <p:cNvSpPr/>
          <p:nvPr/>
        </p:nvSpPr>
        <p:spPr>
          <a:xfrm>
            <a:off x="2513709" y="6173593"/>
            <a:ext cx="989373" cy="461665"/>
          </a:xfrm>
          <a:prstGeom prst="rect">
            <a:avLst/>
          </a:prstGeom>
        </p:spPr>
        <p:txBody>
          <a:bodyPr wrap="none">
            <a:spAutoFit/>
          </a:bodyPr>
          <a:lstStyle/>
          <a:p>
            <a:r>
              <a:rPr lang="en-GB" sz="2400"/>
              <a:t>(g) 54</a:t>
            </a:r>
          </a:p>
        </p:txBody>
      </p:sp>
      <p:sp>
        <p:nvSpPr>
          <p:cNvPr id="17" name="Rectangle 16">
            <a:extLst>
              <a:ext uri="{FF2B5EF4-FFF2-40B4-BE49-F238E27FC236}">
                <a16:creationId xmlns:a16="http://schemas.microsoft.com/office/drawing/2014/main" id="{5415A8D8-8409-4F87-B7B4-375747C4AE25}"/>
              </a:ext>
            </a:extLst>
          </p:cNvPr>
          <p:cNvSpPr/>
          <p:nvPr/>
        </p:nvSpPr>
        <p:spPr>
          <a:xfrm>
            <a:off x="5927693" y="6213888"/>
            <a:ext cx="989373" cy="461665"/>
          </a:xfrm>
          <a:prstGeom prst="rect">
            <a:avLst/>
          </a:prstGeom>
        </p:spPr>
        <p:txBody>
          <a:bodyPr wrap="none">
            <a:spAutoFit/>
          </a:bodyPr>
          <a:lstStyle/>
          <a:p>
            <a:r>
              <a:rPr lang="en-GB" sz="2400"/>
              <a:t>(h) 38</a:t>
            </a:r>
          </a:p>
        </p:txBody>
      </p:sp>
      <p:sp>
        <p:nvSpPr>
          <p:cNvPr id="18" name="Rectangle 17">
            <a:extLst>
              <a:ext uri="{FF2B5EF4-FFF2-40B4-BE49-F238E27FC236}">
                <a16:creationId xmlns:a16="http://schemas.microsoft.com/office/drawing/2014/main" id="{7C27A765-2CDF-41C1-ADA0-DDFC749E4BFE}"/>
              </a:ext>
            </a:extLst>
          </p:cNvPr>
          <p:cNvSpPr/>
          <p:nvPr/>
        </p:nvSpPr>
        <p:spPr>
          <a:xfrm>
            <a:off x="8776415" y="6184710"/>
            <a:ext cx="1229824" cy="461665"/>
          </a:xfrm>
          <a:prstGeom prst="rect">
            <a:avLst/>
          </a:prstGeom>
        </p:spPr>
        <p:txBody>
          <a:bodyPr wrap="none">
            <a:spAutoFit/>
          </a:bodyPr>
          <a:lstStyle/>
          <a:p>
            <a:r>
              <a:rPr lang="en-GB" sz="2400"/>
              <a:t>(</a:t>
            </a:r>
            <a:r>
              <a:rPr lang="en-GB" sz="2400" err="1"/>
              <a:t>i</a:t>
            </a:r>
            <a:r>
              <a:rPr lang="en-GB" sz="2400"/>
              <a:t>) 1000</a:t>
            </a:r>
          </a:p>
        </p:txBody>
      </p:sp>
      <p:sp>
        <p:nvSpPr>
          <p:cNvPr id="19" name="TextBox 18">
            <a:extLst>
              <a:ext uri="{FF2B5EF4-FFF2-40B4-BE49-F238E27FC236}">
                <a16:creationId xmlns:a16="http://schemas.microsoft.com/office/drawing/2014/main" id="{451EC8D2-2452-4215-A2EC-1D29379652CC}"/>
              </a:ext>
            </a:extLst>
          </p:cNvPr>
          <p:cNvSpPr txBox="1"/>
          <p:nvPr/>
        </p:nvSpPr>
        <p:spPr>
          <a:xfrm>
            <a:off x="4111620" y="5196670"/>
            <a:ext cx="1160894" cy="461665"/>
          </a:xfrm>
          <a:prstGeom prst="rect">
            <a:avLst/>
          </a:prstGeom>
          <a:noFill/>
        </p:spPr>
        <p:txBody>
          <a:bodyPr wrap="square" rtlCol="0">
            <a:spAutoFit/>
          </a:bodyPr>
          <a:lstStyle/>
          <a:p>
            <a:r>
              <a:rPr lang="en-GB" sz="2400">
                <a:solidFill>
                  <a:srgbClr val="FF0000"/>
                </a:solidFill>
              </a:rPr>
              <a:t>2 x 31</a:t>
            </a:r>
          </a:p>
        </p:txBody>
      </p:sp>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871BF20-F066-4CF1-A27D-7FDF107A08DC}"/>
                  </a:ext>
                </a:extLst>
              </p:cNvPr>
              <p:cNvSpPr/>
              <p:nvPr/>
            </p:nvSpPr>
            <p:spPr>
              <a:xfrm>
                <a:off x="4089963" y="6217298"/>
                <a:ext cx="992516" cy="461665"/>
              </a:xfrm>
              <a:prstGeom prst="rect">
                <a:avLst/>
              </a:prstGeom>
            </p:spPr>
            <p:txBody>
              <a:bodyPr wrap="none">
                <a:spAutoFit/>
              </a:bodyPr>
              <a:lstStyle/>
              <a:p>
                <a:r>
                  <a:rPr lang="en-GB" sz="2400">
                    <a:solidFill>
                      <a:srgbClr val="FF0000"/>
                    </a:solidFill>
                  </a:rPr>
                  <a:t>2 x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3</m:t>
                        </m:r>
                      </m:e>
                      <m:sup>
                        <m:r>
                          <a:rPr lang="en-GB" sz="2400" b="0" i="1" smtClean="0">
                            <a:solidFill>
                              <a:srgbClr val="FF0000"/>
                            </a:solidFill>
                            <a:latin typeface="Cambria Math" panose="02040503050406030204" pitchFamily="18" charset="0"/>
                          </a:rPr>
                          <m:t>3</m:t>
                        </m:r>
                      </m:sup>
                    </m:sSup>
                  </m:oMath>
                </a14:m>
                <a:endParaRPr lang="en-GB" sz="2400">
                  <a:solidFill>
                    <a:srgbClr val="FF0000"/>
                  </a:solidFill>
                </a:endParaRPr>
              </a:p>
            </p:txBody>
          </p:sp>
        </mc:Choice>
        <mc:Fallback xmlns="">
          <p:sp>
            <p:nvSpPr>
              <p:cNvPr id="20" name="Rectangle 19">
                <a:extLst>
                  <a:ext uri="{FF2B5EF4-FFF2-40B4-BE49-F238E27FC236}">
                    <a16:creationId xmlns:a16="http://schemas.microsoft.com/office/drawing/2014/main" id="{1871BF20-F066-4CF1-A27D-7FDF107A08DC}"/>
                  </a:ext>
                </a:extLst>
              </p:cNvPr>
              <p:cNvSpPr>
                <a:spLocks noRot="1" noChangeAspect="1" noMove="1" noResize="1" noEditPoints="1" noAdjustHandles="1" noChangeArrowheads="1" noChangeShapeType="1" noTextEdit="1"/>
              </p:cNvSpPr>
              <p:nvPr/>
            </p:nvSpPr>
            <p:spPr>
              <a:xfrm>
                <a:off x="4089963" y="6217298"/>
                <a:ext cx="992516" cy="461665"/>
              </a:xfrm>
              <a:prstGeom prst="rect">
                <a:avLst/>
              </a:prstGeom>
              <a:blipFill>
                <a:blip r:embed="rId7"/>
                <a:stretch>
                  <a:fillRect l="-9816"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52D2727C-F830-4E65-A3C1-1151E80EB627}"/>
                  </a:ext>
                </a:extLst>
              </p:cNvPr>
              <p:cNvSpPr/>
              <p:nvPr/>
            </p:nvSpPr>
            <p:spPr>
              <a:xfrm>
                <a:off x="4100262" y="5747666"/>
                <a:ext cx="1077474" cy="461665"/>
              </a:xfrm>
              <a:prstGeom prst="rect">
                <a:avLst/>
              </a:prstGeom>
            </p:spPr>
            <p:txBody>
              <a:bodyPr wrap="none">
                <a:spAutoFit/>
              </a:bodyPr>
              <a:lstStyle/>
              <a:p>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6</m:t>
                        </m:r>
                      </m:sup>
                    </m:sSup>
                  </m:oMath>
                </a14:m>
                <a:r>
                  <a:rPr lang="en-GB" sz="2400">
                    <a:solidFill>
                      <a:srgbClr val="FF0000"/>
                    </a:solidFill>
                  </a:rPr>
                  <a:t> x 5 </a:t>
                </a:r>
              </a:p>
            </p:txBody>
          </p:sp>
        </mc:Choice>
        <mc:Fallback xmlns="">
          <p:sp>
            <p:nvSpPr>
              <p:cNvPr id="21" name="Rectangle 20">
                <a:extLst>
                  <a:ext uri="{FF2B5EF4-FFF2-40B4-BE49-F238E27FC236}">
                    <a16:creationId xmlns:a16="http://schemas.microsoft.com/office/drawing/2014/main" id="{52D2727C-F830-4E65-A3C1-1151E80EB627}"/>
                  </a:ext>
                </a:extLst>
              </p:cNvPr>
              <p:cNvSpPr>
                <a:spLocks noRot="1" noChangeAspect="1" noMove="1" noResize="1" noEditPoints="1" noAdjustHandles="1" noChangeArrowheads="1" noChangeShapeType="1" noTextEdit="1"/>
              </p:cNvSpPr>
              <p:nvPr/>
            </p:nvSpPr>
            <p:spPr>
              <a:xfrm>
                <a:off x="4100262" y="5747666"/>
                <a:ext cx="1077474" cy="461665"/>
              </a:xfrm>
              <a:prstGeom prst="rect">
                <a:avLst/>
              </a:prstGeom>
              <a:blipFill>
                <a:blip r:embed="rId8"/>
                <a:stretch>
                  <a:fillRect l="-1705" t="-9211" r="-7955"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36B659CA-3386-4A37-ABA2-1117B938492E}"/>
                  </a:ext>
                </a:extLst>
              </p:cNvPr>
              <p:cNvSpPr/>
              <p:nvPr/>
            </p:nvSpPr>
            <p:spPr>
              <a:xfrm>
                <a:off x="7092817" y="5212654"/>
                <a:ext cx="58214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6</m:t>
                          </m:r>
                        </m:sup>
                      </m:sSup>
                    </m:oMath>
                  </m:oMathPara>
                </a14:m>
                <a:endParaRPr lang="en-GB" sz="2400">
                  <a:solidFill>
                    <a:srgbClr val="FF0000"/>
                  </a:solidFill>
                </a:endParaRPr>
              </a:p>
            </p:txBody>
          </p:sp>
        </mc:Choice>
        <mc:Fallback xmlns="">
          <p:sp>
            <p:nvSpPr>
              <p:cNvPr id="22" name="Rectangle 21">
                <a:extLst>
                  <a:ext uri="{FF2B5EF4-FFF2-40B4-BE49-F238E27FC236}">
                    <a16:creationId xmlns:a16="http://schemas.microsoft.com/office/drawing/2014/main" id="{36B659CA-3386-4A37-ABA2-1117B938492E}"/>
                  </a:ext>
                </a:extLst>
              </p:cNvPr>
              <p:cNvSpPr>
                <a:spLocks noRot="1" noChangeAspect="1" noMove="1" noResize="1" noEditPoints="1" noAdjustHandles="1" noChangeArrowheads="1" noChangeShapeType="1" noTextEdit="1"/>
              </p:cNvSpPr>
              <p:nvPr/>
            </p:nvSpPr>
            <p:spPr>
              <a:xfrm>
                <a:off x="7092817" y="5212654"/>
                <a:ext cx="582147"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E89FE600-35AB-4E45-B526-A53BF576E744}"/>
                  </a:ext>
                </a:extLst>
              </p:cNvPr>
              <p:cNvSpPr/>
              <p:nvPr/>
            </p:nvSpPr>
            <p:spPr>
              <a:xfrm>
                <a:off x="7131933" y="5702274"/>
                <a:ext cx="1402885" cy="461665"/>
              </a:xfrm>
              <a:prstGeom prst="rect">
                <a:avLst/>
              </a:prstGeom>
            </p:spPr>
            <p:txBody>
              <a:bodyPr wrap="none">
                <a:spAutoFit/>
              </a:bodyPr>
              <a:lstStyle/>
              <a:p>
                <a:r>
                  <a:rPr lang="en-GB" sz="2400">
                    <a:solidFill>
                      <a:srgbClr val="FF0000"/>
                    </a:solidFill>
                  </a:rPr>
                  <a:t>2 x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3</m:t>
                        </m:r>
                      </m:e>
                      <m:sup>
                        <m:r>
                          <a:rPr lang="en-GB" sz="2400" b="0" i="1" smtClean="0">
                            <a:solidFill>
                              <a:srgbClr val="FF0000"/>
                            </a:solidFill>
                            <a:latin typeface="Cambria Math" panose="02040503050406030204" pitchFamily="18" charset="0"/>
                          </a:rPr>
                          <m:t>2</m:t>
                        </m:r>
                      </m:sup>
                    </m:sSup>
                  </m:oMath>
                </a14:m>
                <a:r>
                  <a:rPr lang="en-GB" sz="2400">
                    <a:solidFill>
                      <a:srgbClr val="FF0000"/>
                    </a:solidFill>
                  </a:rPr>
                  <a:t>x 5</a:t>
                </a:r>
              </a:p>
            </p:txBody>
          </p:sp>
        </mc:Choice>
        <mc:Fallback xmlns="">
          <p:sp>
            <p:nvSpPr>
              <p:cNvPr id="23" name="Rectangle 22">
                <a:extLst>
                  <a:ext uri="{FF2B5EF4-FFF2-40B4-BE49-F238E27FC236}">
                    <a16:creationId xmlns:a16="http://schemas.microsoft.com/office/drawing/2014/main" id="{E89FE600-35AB-4E45-B526-A53BF576E744}"/>
                  </a:ext>
                </a:extLst>
              </p:cNvPr>
              <p:cNvSpPr>
                <a:spLocks noRot="1" noChangeAspect="1" noMove="1" noResize="1" noEditPoints="1" noAdjustHandles="1" noChangeArrowheads="1" noChangeShapeType="1" noTextEdit="1"/>
              </p:cNvSpPr>
              <p:nvPr/>
            </p:nvSpPr>
            <p:spPr>
              <a:xfrm>
                <a:off x="7131933" y="5702274"/>
                <a:ext cx="1402885" cy="461665"/>
              </a:xfrm>
              <a:prstGeom prst="rect">
                <a:avLst/>
              </a:prstGeom>
              <a:blipFill>
                <a:blip r:embed="rId10"/>
                <a:stretch>
                  <a:fillRect l="-6957" t="-9211" r="-5652" b="-30263"/>
                </a:stretch>
              </a:blipFill>
            </p:spPr>
            <p:txBody>
              <a:bodyPr/>
              <a:lstStyle/>
              <a:p>
                <a:r>
                  <a:rPr lang="en-US">
                    <a:noFill/>
                  </a:rPr>
                  <a:t> </a:t>
                </a:r>
              </a:p>
            </p:txBody>
          </p:sp>
        </mc:Fallback>
      </mc:AlternateContent>
      <p:sp>
        <p:nvSpPr>
          <p:cNvPr id="24" name="Rectangle 23">
            <a:extLst>
              <a:ext uri="{FF2B5EF4-FFF2-40B4-BE49-F238E27FC236}">
                <a16:creationId xmlns:a16="http://schemas.microsoft.com/office/drawing/2014/main" id="{CCF821D5-CF76-4288-AE44-FC22CE06F6DB}"/>
              </a:ext>
            </a:extLst>
          </p:cNvPr>
          <p:cNvSpPr/>
          <p:nvPr/>
        </p:nvSpPr>
        <p:spPr>
          <a:xfrm>
            <a:off x="7163445" y="6213499"/>
            <a:ext cx="1023037" cy="461665"/>
          </a:xfrm>
          <a:prstGeom prst="rect">
            <a:avLst/>
          </a:prstGeom>
        </p:spPr>
        <p:txBody>
          <a:bodyPr wrap="none">
            <a:spAutoFit/>
          </a:bodyPr>
          <a:lstStyle/>
          <a:p>
            <a:r>
              <a:rPr lang="en-GB" sz="2400">
                <a:solidFill>
                  <a:srgbClr val="FF0000"/>
                </a:solidFill>
              </a:rPr>
              <a:t>2 x 19</a:t>
            </a:r>
          </a:p>
        </p:txBody>
      </p:sp>
      <p:sp>
        <p:nvSpPr>
          <p:cNvPr id="25" name="Rectangle 24">
            <a:extLst>
              <a:ext uri="{FF2B5EF4-FFF2-40B4-BE49-F238E27FC236}">
                <a16:creationId xmlns:a16="http://schemas.microsoft.com/office/drawing/2014/main" id="{6A59E128-1DCE-4F31-A038-1C03E32346C3}"/>
              </a:ext>
            </a:extLst>
          </p:cNvPr>
          <p:cNvSpPr/>
          <p:nvPr/>
        </p:nvSpPr>
        <p:spPr>
          <a:xfrm>
            <a:off x="10227690" y="5167937"/>
            <a:ext cx="1023037" cy="461665"/>
          </a:xfrm>
          <a:prstGeom prst="rect">
            <a:avLst/>
          </a:prstGeom>
        </p:spPr>
        <p:txBody>
          <a:bodyPr wrap="none">
            <a:spAutoFit/>
          </a:bodyPr>
          <a:lstStyle/>
          <a:p>
            <a:r>
              <a:rPr lang="en-GB" sz="2400">
                <a:solidFill>
                  <a:srgbClr val="FF0000"/>
                </a:solidFill>
              </a:rPr>
              <a:t>2 x 41</a:t>
            </a:r>
          </a:p>
        </p:txBody>
      </p:sp>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361BCC11-7AA0-458B-971B-36D7F0274E47}"/>
                  </a:ext>
                </a:extLst>
              </p:cNvPr>
              <p:cNvSpPr/>
              <p:nvPr/>
            </p:nvSpPr>
            <p:spPr>
              <a:xfrm>
                <a:off x="10220139" y="6135737"/>
                <a:ext cx="75206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10</m:t>
                          </m:r>
                        </m:e>
                        <m:sup>
                          <m:r>
                            <a:rPr lang="en-GB" sz="2400" b="0" i="1" smtClean="0">
                              <a:solidFill>
                                <a:srgbClr val="FF0000"/>
                              </a:solidFill>
                              <a:latin typeface="Cambria Math" panose="02040503050406030204" pitchFamily="18" charset="0"/>
                            </a:rPr>
                            <m:t>3</m:t>
                          </m:r>
                        </m:sup>
                      </m:sSup>
                    </m:oMath>
                  </m:oMathPara>
                </a14:m>
                <a:endParaRPr lang="en-GB" sz="2400">
                  <a:solidFill>
                    <a:srgbClr val="FF0000"/>
                  </a:solidFill>
                </a:endParaRPr>
              </a:p>
            </p:txBody>
          </p:sp>
        </mc:Choice>
        <mc:Fallback xmlns="">
          <p:sp>
            <p:nvSpPr>
              <p:cNvPr id="27" name="Rectangle 26">
                <a:extLst>
                  <a:ext uri="{FF2B5EF4-FFF2-40B4-BE49-F238E27FC236}">
                    <a16:creationId xmlns:a16="http://schemas.microsoft.com/office/drawing/2014/main" id="{361BCC11-7AA0-458B-971B-36D7F0274E47}"/>
                  </a:ext>
                </a:extLst>
              </p:cNvPr>
              <p:cNvSpPr>
                <a:spLocks noRot="1" noChangeAspect="1" noMove="1" noResize="1" noEditPoints="1" noAdjustHandles="1" noChangeArrowheads="1" noChangeShapeType="1" noTextEdit="1"/>
              </p:cNvSpPr>
              <p:nvPr/>
            </p:nvSpPr>
            <p:spPr>
              <a:xfrm>
                <a:off x="10220139" y="6135737"/>
                <a:ext cx="752065" cy="461665"/>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92AA4E98-0551-418F-A550-67E63A065B2A}"/>
                  </a:ext>
                </a:extLst>
              </p:cNvPr>
              <p:cNvSpPr/>
              <p:nvPr/>
            </p:nvSpPr>
            <p:spPr>
              <a:xfrm>
                <a:off x="10236200" y="5629602"/>
                <a:ext cx="1402885" cy="461665"/>
              </a:xfrm>
              <a:prstGeom prst="rect">
                <a:avLst/>
              </a:prstGeom>
            </p:spPr>
            <p:txBody>
              <a:bodyPr wrap="none">
                <a:spAutoFit/>
              </a:bodyPr>
              <a:lstStyle/>
              <a:p>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3</m:t>
                        </m:r>
                      </m:sup>
                    </m:sSup>
                  </m:oMath>
                </a14:m>
                <a:r>
                  <a:rPr lang="en-GB" sz="2400">
                    <a:solidFill>
                      <a:srgbClr val="FF0000"/>
                    </a:solidFill>
                  </a:rPr>
                  <a:t>x 3 x 5</a:t>
                </a:r>
              </a:p>
            </p:txBody>
          </p:sp>
        </mc:Choice>
        <mc:Fallback xmlns="">
          <p:sp>
            <p:nvSpPr>
              <p:cNvPr id="28" name="Rectangle 27">
                <a:extLst>
                  <a:ext uri="{FF2B5EF4-FFF2-40B4-BE49-F238E27FC236}">
                    <a16:creationId xmlns:a16="http://schemas.microsoft.com/office/drawing/2014/main" id="{92AA4E98-0551-418F-A550-67E63A065B2A}"/>
                  </a:ext>
                </a:extLst>
              </p:cNvPr>
              <p:cNvSpPr>
                <a:spLocks noRot="1" noChangeAspect="1" noMove="1" noResize="1" noEditPoints="1" noAdjustHandles="1" noChangeArrowheads="1" noChangeShapeType="1" noTextEdit="1"/>
              </p:cNvSpPr>
              <p:nvPr/>
            </p:nvSpPr>
            <p:spPr>
              <a:xfrm>
                <a:off x="10236200" y="5629602"/>
                <a:ext cx="1402885" cy="461665"/>
              </a:xfrm>
              <a:prstGeom prst="rect">
                <a:avLst/>
              </a:prstGeom>
              <a:blipFill>
                <a:blip r:embed="rId12"/>
                <a:stretch>
                  <a:fillRect l="-870" t="-9211" r="-6087" b="-30263"/>
                </a:stretch>
              </a:blipFill>
            </p:spPr>
            <p:txBody>
              <a:bodyPr/>
              <a:lstStyle/>
              <a:p>
                <a:r>
                  <a:rPr lang="en-US">
                    <a:noFill/>
                  </a:rPr>
                  <a:t> </a:t>
                </a:r>
              </a:p>
            </p:txBody>
          </p:sp>
        </mc:Fallback>
      </mc:AlternateContent>
      <p:sp>
        <p:nvSpPr>
          <p:cNvPr id="32" name="Rectangle 31">
            <a:extLst>
              <a:ext uri="{FF2B5EF4-FFF2-40B4-BE49-F238E27FC236}">
                <a16:creationId xmlns:a16="http://schemas.microsoft.com/office/drawing/2014/main" id="{71924A82-7D22-4E51-BBE9-C515C44B6BCF}"/>
              </a:ext>
            </a:extLst>
          </p:cNvPr>
          <p:cNvSpPr/>
          <p:nvPr/>
        </p:nvSpPr>
        <p:spPr bwMode="auto">
          <a:xfrm>
            <a:off x="9053927" y="1634018"/>
            <a:ext cx="2671143" cy="2886483"/>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D7B6AC2E-ABFA-4336-AC88-87A69302F472}"/>
              </a:ext>
            </a:extLst>
          </p:cNvPr>
          <p:cNvSpPr/>
          <p:nvPr/>
        </p:nvSpPr>
        <p:spPr bwMode="auto">
          <a:xfrm>
            <a:off x="5691366" y="2006093"/>
            <a:ext cx="2685599" cy="2436519"/>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FFD3C91F-8A67-42F0-914D-66E364D8838B}"/>
              </a:ext>
            </a:extLst>
          </p:cNvPr>
          <p:cNvSpPr/>
          <p:nvPr/>
        </p:nvSpPr>
        <p:spPr bwMode="auto">
          <a:xfrm>
            <a:off x="2417108" y="2142247"/>
            <a:ext cx="2551217" cy="212647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274241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P spid="24" grpId="0"/>
      <p:bldP spid="25" grpId="0"/>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428005" y="748088"/>
            <a:ext cx="8856985"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7.   A number is expressed as the product of its prime factors as:</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Prime Factors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B957FB25-BAE4-4E66-88AA-ED532FEEFF6E}"/>
              </a:ext>
            </a:extLst>
          </p:cNvPr>
          <p:cNvSpPr/>
          <p:nvPr/>
        </p:nvSpPr>
        <p:spPr>
          <a:xfrm>
            <a:off x="4399353" y="1151490"/>
            <a:ext cx="3025187" cy="461665"/>
          </a:xfrm>
          <a:prstGeom prst="rect">
            <a:avLst/>
          </a:prstGeom>
        </p:spPr>
        <p:txBody>
          <a:bodyPr wrap="none">
            <a:spAutoFit/>
          </a:bodyPr>
          <a:lstStyle/>
          <a:p>
            <a:r>
              <a:rPr lang="en-GB" sz="2400"/>
              <a:t>What is the number?</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EB2EE6E-4692-4457-BC1A-5109E28B4A27}"/>
                  </a:ext>
                </a:extLst>
              </p:cNvPr>
              <p:cNvSpPr txBox="1"/>
              <p:nvPr/>
            </p:nvSpPr>
            <p:spPr>
              <a:xfrm>
                <a:off x="2919983" y="1164333"/>
                <a:ext cx="1584176" cy="461665"/>
              </a:xfrm>
              <a:prstGeom prst="rect">
                <a:avLst/>
              </a:prstGeom>
              <a:noFill/>
            </p:spPr>
            <p:txBody>
              <a:bodyPr wrap="square" rtlCol="0">
                <a:spAutoFit/>
              </a:bodyPr>
              <a:lstStyle/>
              <a:p>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3</m:t>
                        </m:r>
                      </m:sup>
                    </m:sSup>
                  </m:oMath>
                </a14:m>
                <a:r>
                  <a:rPr lang="en-GB" sz="2400"/>
                  <a:t>x </a:t>
                </a:r>
                <a14:m>
                  <m:oMath xmlns:m="http://schemas.openxmlformats.org/officeDocument/2006/math">
                    <m:sSup>
                      <m:sSupPr>
                        <m:ctrlPr>
                          <a:rPr lang="en-GB" sz="2400" i="1" dirty="0" smtClean="0">
                            <a:latin typeface="Cambria Math" panose="02040503050406030204" pitchFamily="18" charset="0"/>
                          </a:rPr>
                        </m:ctrlPr>
                      </m:sSupPr>
                      <m:e>
                        <m:r>
                          <a:rPr lang="en-GB" sz="2400" b="0" i="1" dirty="0" smtClean="0">
                            <a:latin typeface="Cambria Math" panose="02040503050406030204" pitchFamily="18" charset="0"/>
                          </a:rPr>
                          <m:t>3</m:t>
                        </m:r>
                      </m:e>
                      <m:sup>
                        <m:r>
                          <a:rPr lang="en-GB" sz="2400" b="0" i="1" dirty="0" smtClean="0">
                            <a:latin typeface="Cambria Math" panose="02040503050406030204" pitchFamily="18" charset="0"/>
                          </a:rPr>
                          <m:t>2</m:t>
                        </m:r>
                      </m:sup>
                    </m:sSup>
                  </m:oMath>
                </a14:m>
                <a:r>
                  <a:rPr lang="en-GB" sz="2400"/>
                  <a:t>x 5</a:t>
                </a:r>
              </a:p>
            </p:txBody>
          </p:sp>
        </mc:Choice>
        <mc:Fallback xmlns="">
          <p:sp>
            <p:nvSpPr>
              <p:cNvPr id="4" name="TextBox 3">
                <a:extLst>
                  <a:ext uri="{FF2B5EF4-FFF2-40B4-BE49-F238E27FC236}">
                    <a16:creationId xmlns:a16="http://schemas.microsoft.com/office/drawing/2014/main" id="{6EB2EE6E-4692-4457-BC1A-5109E28B4A27}"/>
                  </a:ext>
                </a:extLst>
              </p:cNvPr>
              <p:cNvSpPr txBox="1">
                <a:spLocks noRot="1" noChangeAspect="1" noMove="1" noResize="1" noEditPoints="1" noAdjustHandles="1" noChangeArrowheads="1" noChangeShapeType="1" noTextEdit="1"/>
              </p:cNvSpPr>
              <p:nvPr/>
            </p:nvSpPr>
            <p:spPr>
              <a:xfrm>
                <a:off x="2919983" y="1164333"/>
                <a:ext cx="1584176" cy="461665"/>
              </a:xfrm>
              <a:prstGeom prst="rect">
                <a:avLst/>
              </a:prstGeom>
              <a:blipFill>
                <a:blip r:embed="rId4"/>
                <a:stretch>
                  <a:fillRect l="-769" t="-9211" b="-30263"/>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9D364B2A-95ED-4B29-B14F-2287C8ED6381}"/>
              </a:ext>
            </a:extLst>
          </p:cNvPr>
          <p:cNvSpPr txBox="1"/>
          <p:nvPr/>
        </p:nvSpPr>
        <p:spPr>
          <a:xfrm>
            <a:off x="2906336" y="1627397"/>
            <a:ext cx="5184576" cy="461665"/>
          </a:xfrm>
          <a:prstGeom prst="rect">
            <a:avLst/>
          </a:prstGeom>
          <a:noFill/>
        </p:spPr>
        <p:txBody>
          <a:bodyPr wrap="square" rtlCol="0">
            <a:spAutoFit/>
          </a:bodyPr>
          <a:lstStyle/>
          <a:p>
            <a:r>
              <a:rPr lang="en-GB" sz="2400">
                <a:solidFill>
                  <a:srgbClr val="FF0000"/>
                </a:solidFill>
              </a:rPr>
              <a:t>2 x 2 x 2 x 3 x 3 x 5 = 8 x 9 x 5 = 360</a:t>
            </a:r>
          </a:p>
        </p:txBody>
      </p:sp>
      <p:sp>
        <p:nvSpPr>
          <p:cNvPr id="7" name="Rectangle 6">
            <a:extLst>
              <a:ext uri="{FF2B5EF4-FFF2-40B4-BE49-F238E27FC236}">
                <a16:creationId xmlns:a16="http://schemas.microsoft.com/office/drawing/2014/main" id="{FE87561B-7009-4AEF-BD69-56E3D7F3474F}"/>
              </a:ext>
            </a:extLst>
          </p:cNvPr>
          <p:cNvSpPr/>
          <p:nvPr/>
        </p:nvSpPr>
        <p:spPr>
          <a:xfrm>
            <a:off x="2428005" y="2105366"/>
            <a:ext cx="9926724" cy="1508105"/>
          </a:xfrm>
          <a:prstGeom prst="rect">
            <a:avLst/>
          </a:prstGeom>
        </p:spPr>
        <p:txBody>
          <a:bodyPr wrap="square">
            <a:spAutoFit/>
          </a:bodyPr>
          <a:lstStyle/>
          <a:p>
            <a:pPr marL="457200" indent="-457200">
              <a:buAutoNum type="arabicPeriod" startAt="8"/>
            </a:pPr>
            <a:r>
              <a:rPr lang="en-GB" sz="2400"/>
              <a:t>The prime factors of a number are  2,  7 and 11.</a:t>
            </a:r>
          </a:p>
          <a:p>
            <a:r>
              <a:rPr lang="en-GB" sz="2400"/>
              <a:t>      Which are the three smallest numbers with these prime factors?</a:t>
            </a:r>
          </a:p>
          <a:p>
            <a:endParaRPr lang="en-GB" sz="2400"/>
          </a:p>
          <a:p>
            <a:endParaRPr lang="en-GB"/>
          </a:p>
        </p:txBody>
      </p:sp>
      <p:sp>
        <p:nvSpPr>
          <p:cNvPr id="9" name="Rectangle 8">
            <a:extLst>
              <a:ext uri="{FF2B5EF4-FFF2-40B4-BE49-F238E27FC236}">
                <a16:creationId xmlns:a16="http://schemas.microsoft.com/office/drawing/2014/main" id="{09E0A6DD-14D4-4FAC-82CB-A38CBB13AD2D}"/>
              </a:ext>
            </a:extLst>
          </p:cNvPr>
          <p:cNvSpPr/>
          <p:nvPr/>
        </p:nvSpPr>
        <p:spPr>
          <a:xfrm>
            <a:off x="2844645" y="5334774"/>
            <a:ext cx="8835434" cy="830997"/>
          </a:xfrm>
          <a:prstGeom prst="rect">
            <a:avLst/>
          </a:prstGeom>
        </p:spPr>
        <p:txBody>
          <a:bodyPr wrap="square">
            <a:spAutoFit/>
          </a:bodyPr>
          <a:lstStyle/>
          <a:p>
            <a:r>
              <a:rPr lang="en-GB" sz="2400" dirty="0"/>
              <a:t>(b) Repeat question 10 (a), this time writing down two numbers which multiply to give 1 000 000</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AC0A6EC-F698-496E-91EA-3341DFE6F2A1}"/>
                  </a:ext>
                </a:extLst>
              </p:cNvPr>
              <p:cNvSpPr txBox="1"/>
              <p:nvPr/>
            </p:nvSpPr>
            <p:spPr>
              <a:xfrm>
                <a:off x="5974996" y="2824968"/>
                <a:ext cx="2661105" cy="461665"/>
              </a:xfrm>
              <a:prstGeom prst="rect">
                <a:avLst/>
              </a:prstGeom>
              <a:noFill/>
            </p:spPr>
            <p:txBody>
              <a:bodyPr wrap="square" rtlCol="0">
                <a:spAutoFit/>
              </a:bodyPr>
              <a:lstStyle/>
              <a:p>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2</m:t>
                        </m:r>
                      </m:sup>
                    </m:sSup>
                  </m:oMath>
                </a14:m>
                <a:r>
                  <a:rPr lang="en-GB" sz="2400">
                    <a:solidFill>
                      <a:srgbClr val="FF0000"/>
                    </a:solidFill>
                  </a:rPr>
                  <a:t> x 7 x 11 = 308</a:t>
                </a:r>
              </a:p>
            </p:txBody>
          </p:sp>
        </mc:Choice>
        <mc:Fallback xmlns="">
          <p:sp>
            <p:nvSpPr>
              <p:cNvPr id="11" name="TextBox 10">
                <a:extLst>
                  <a:ext uri="{FF2B5EF4-FFF2-40B4-BE49-F238E27FC236}">
                    <a16:creationId xmlns:a16="http://schemas.microsoft.com/office/drawing/2014/main" id="{2AC0A6EC-F698-496E-91EA-3341DFE6F2A1}"/>
                  </a:ext>
                </a:extLst>
              </p:cNvPr>
              <p:cNvSpPr txBox="1">
                <a:spLocks noRot="1" noChangeAspect="1" noMove="1" noResize="1" noEditPoints="1" noAdjustHandles="1" noChangeArrowheads="1" noChangeShapeType="1" noTextEdit="1"/>
              </p:cNvSpPr>
              <p:nvPr/>
            </p:nvSpPr>
            <p:spPr>
              <a:xfrm>
                <a:off x="5974996" y="2824968"/>
                <a:ext cx="2661105" cy="461665"/>
              </a:xfrm>
              <a:prstGeom prst="rect">
                <a:avLst/>
              </a:prstGeom>
              <a:blipFill>
                <a:blip r:embed="rId5"/>
                <a:stretch>
                  <a:fillRect l="-458" t="-9211" b="-30263"/>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72B81299-4F45-4585-A8C6-01EAC2DA7FF6}"/>
              </a:ext>
            </a:extLst>
          </p:cNvPr>
          <p:cNvSpPr/>
          <p:nvPr/>
        </p:nvSpPr>
        <p:spPr>
          <a:xfrm>
            <a:off x="8929748" y="2811149"/>
            <a:ext cx="2854884" cy="461665"/>
          </a:xfrm>
          <a:prstGeom prst="rect">
            <a:avLst/>
          </a:prstGeom>
        </p:spPr>
        <p:txBody>
          <a:bodyPr wrap="none">
            <a:spAutoFit/>
          </a:bodyPr>
          <a:lstStyle/>
          <a:p>
            <a:r>
              <a:rPr lang="en-GB" sz="2400">
                <a:solidFill>
                  <a:srgbClr val="FF0000"/>
                </a:solidFill>
              </a:rPr>
              <a:t>3 x 2 x 7 x 11 = 462</a:t>
            </a:r>
          </a:p>
        </p:txBody>
      </p:sp>
      <p:sp>
        <p:nvSpPr>
          <p:cNvPr id="13" name="Rectangle 12">
            <a:extLst>
              <a:ext uri="{FF2B5EF4-FFF2-40B4-BE49-F238E27FC236}">
                <a16:creationId xmlns:a16="http://schemas.microsoft.com/office/drawing/2014/main" id="{19227E2F-360C-4C2A-843E-6928DE115D3C}"/>
              </a:ext>
            </a:extLst>
          </p:cNvPr>
          <p:cNvSpPr/>
          <p:nvPr/>
        </p:nvSpPr>
        <p:spPr>
          <a:xfrm>
            <a:off x="2999656" y="2829734"/>
            <a:ext cx="2274597" cy="461665"/>
          </a:xfrm>
          <a:prstGeom prst="rect">
            <a:avLst/>
          </a:prstGeom>
        </p:spPr>
        <p:txBody>
          <a:bodyPr wrap="none">
            <a:spAutoFit/>
          </a:bodyPr>
          <a:lstStyle/>
          <a:p>
            <a:r>
              <a:rPr lang="en-GB" sz="2400">
                <a:solidFill>
                  <a:srgbClr val="FF0000"/>
                </a:solidFill>
              </a:rPr>
              <a:t>2 x 7 x 11 =154</a:t>
            </a:r>
          </a:p>
        </p:txBody>
      </p:sp>
      <p:sp>
        <p:nvSpPr>
          <p:cNvPr id="14" name="Rectangle 13">
            <a:extLst>
              <a:ext uri="{FF2B5EF4-FFF2-40B4-BE49-F238E27FC236}">
                <a16:creationId xmlns:a16="http://schemas.microsoft.com/office/drawing/2014/main" id="{C73AF28F-3391-444A-9FA5-3B07DF454503}"/>
              </a:ext>
            </a:extLst>
          </p:cNvPr>
          <p:cNvSpPr/>
          <p:nvPr/>
        </p:nvSpPr>
        <p:spPr>
          <a:xfrm>
            <a:off x="7648217" y="3649689"/>
            <a:ext cx="2791149" cy="461665"/>
          </a:xfrm>
          <a:prstGeom prst="rect">
            <a:avLst/>
          </a:prstGeom>
        </p:spPr>
        <p:txBody>
          <a:bodyPr wrap="none">
            <a:spAutoFit/>
          </a:bodyPr>
          <a:lstStyle/>
          <a:p>
            <a:r>
              <a:rPr lang="en-GB" sz="2400">
                <a:solidFill>
                  <a:srgbClr val="FF0000"/>
                </a:solidFill>
              </a:rPr>
              <a:t>2 x 3 x 5 x 7  = 210</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5408D72B-5AE8-4523-88F8-13FB3C09C3F5}"/>
                  </a:ext>
                </a:extLst>
              </p:cNvPr>
              <p:cNvSpPr txBox="1"/>
              <p:nvPr/>
            </p:nvSpPr>
            <p:spPr>
              <a:xfrm>
                <a:off x="7610517" y="4043635"/>
                <a:ext cx="648072" cy="4658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5</m:t>
                          </m:r>
                        </m:sup>
                      </m:sSup>
                    </m:oMath>
                  </m:oMathPara>
                </a14:m>
                <a:endParaRPr lang="en-GB" sz="2400"/>
              </a:p>
            </p:txBody>
          </p:sp>
        </mc:Choice>
        <mc:Fallback xmlns="">
          <p:sp>
            <p:nvSpPr>
              <p:cNvPr id="15" name="TextBox 14">
                <a:extLst>
                  <a:ext uri="{FF2B5EF4-FFF2-40B4-BE49-F238E27FC236}">
                    <a16:creationId xmlns:a16="http://schemas.microsoft.com/office/drawing/2014/main" id="{5408D72B-5AE8-4523-88F8-13FB3C09C3F5}"/>
                  </a:ext>
                </a:extLst>
              </p:cNvPr>
              <p:cNvSpPr txBox="1">
                <a:spLocks noRot="1" noChangeAspect="1" noMove="1" noResize="1" noEditPoints="1" noAdjustHandles="1" noChangeArrowheads="1" noChangeShapeType="1" noTextEdit="1"/>
              </p:cNvSpPr>
              <p:nvPr/>
            </p:nvSpPr>
            <p:spPr>
              <a:xfrm>
                <a:off x="7610517" y="4043635"/>
                <a:ext cx="648072" cy="465833"/>
              </a:xfrm>
              <a:prstGeom prst="rect">
                <a:avLst/>
              </a:prstGeom>
              <a:blipFill>
                <a:blip r:embed="rId6"/>
                <a:stretch>
                  <a:fillRect/>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F1F09859-D122-4295-B6D8-972003D2FD0D}"/>
              </a:ext>
            </a:extLst>
          </p:cNvPr>
          <p:cNvSpPr txBox="1"/>
          <p:nvPr/>
        </p:nvSpPr>
        <p:spPr>
          <a:xfrm>
            <a:off x="8127475" y="4893885"/>
            <a:ext cx="1285268" cy="461665"/>
          </a:xfrm>
          <a:prstGeom prst="rect">
            <a:avLst/>
          </a:prstGeom>
          <a:noFill/>
        </p:spPr>
        <p:txBody>
          <a:bodyPr wrap="square" rtlCol="0">
            <a:spAutoFit/>
          </a:bodyPr>
          <a:lstStyle/>
          <a:p>
            <a:r>
              <a:rPr lang="en-GB" sz="2400" dirty="0">
                <a:solidFill>
                  <a:srgbClr val="FF0000"/>
                </a:solidFill>
              </a:rPr>
              <a:t>8 x 125 </a:t>
            </a:r>
          </a:p>
        </p:txBody>
      </p:sp>
      <p:sp>
        <p:nvSpPr>
          <p:cNvPr id="17" name="Rectangle 16">
            <a:extLst>
              <a:ext uri="{FF2B5EF4-FFF2-40B4-BE49-F238E27FC236}">
                <a16:creationId xmlns:a16="http://schemas.microsoft.com/office/drawing/2014/main" id="{D8D14CFB-4B00-4D83-B751-92A1F9549C48}"/>
              </a:ext>
            </a:extLst>
          </p:cNvPr>
          <p:cNvSpPr/>
          <p:nvPr/>
        </p:nvSpPr>
        <p:spPr>
          <a:xfrm>
            <a:off x="2844645" y="6098776"/>
            <a:ext cx="8662949" cy="461665"/>
          </a:xfrm>
          <a:prstGeom prst="rect">
            <a:avLst/>
          </a:prstGeom>
        </p:spPr>
        <p:txBody>
          <a:bodyPr wrap="none">
            <a:spAutoFit/>
          </a:bodyPr>
          <a:lstStyle/>
          <a:p>
            <a:r>
              <a:rPr lang="en-GB" sz="2400">
                <a:solidFill>
                  <a:srgbClr val="FF0000"/>
                </a:solidFill>
              </a:rPr>
              <a:t>1 000 000 = 1000 x 1000 = (8 x 125) x (8 x 125) = 64 x 15625 </a:t>
            </a:r>
          </a:p>
        </p:txBody>
      </p:sp>
      <p:sp>
        <p:nvSpPr>
          <p:cNvPr id="19" name="Rectangle 18">
            <a:extLst>
              <a:ext uri="{FF2B5EF4-FFF2-40B4-BE49-F238E27FC236}">
                <a16:creationId xmlns:a16="http://schemas.microsoft.com/office/drawing/2014/main" id="{0CC29F01-D66C-4AFC-8AD8-4FDF63CD7BD1}"/>
              </a:ext>
            </a:extLst>
          </p:cNvPr>
          <p:cNvSpPr/>
          <p:nvPr/>
        </p:nvSpPr>
        <p:spPr>
          <a:xfrm>
            <a:off x="2450624" y="3316968"/>
            <a:ext cx="6096000" cy="1200329"/>
          </a:xfrm>
          <a:prstGeom prst="rect">
            <a:avLst/>
          </a:prstGeom>
        </p:spPr>
        <p:txBody>
          <a:bodyPr>
            <a:spAutoFit/>
          </a:bodyPr>
          <a:lstStyle/>
          <a:p>
            <a:r>
              <a:rPr lang="en-GB" sz="2400" dirty="0"/>
              <a:t>9.	Which is the smallest number that has:</a:t>
            </a:r>
          </a:p>
          <a:p>
            <a:r>
              <a:rPr lang="en-GB" sz="2400" dirty="0"/>
              <a:t>      (a)	 4 different prime factors,</a:t>
            </a:r>
          </a:p>
          <a:p>
            <a:r>
              <a:rPr lang="en-GB" sz="2400" dirty="0"/>
              <a:t>      (b) 5 prime factors?</a:t>
            </a:r>
          </a:p>
        </p:txBody>
      </p:sp>
      <p:sp>
        <p:nvSpPr>
          <p:cNvPr id="20" name="Rectangle 19">
            <a:extLst>
              <a:ext uri="{FF2B5EF4-FFF2-40B4-BE49-F238E27FC236}">
                <a16:creationId xmlns:a16="http://schemas.microsoft.com/office/drawing/2014/main" id="{6C598D5A-67B7-48BF-8909-106A5B0828C5}"/>
              </a:ext>
            </a:extLst>
          </p:cNvPr>
          <p:cNvSpPr/>
          <p:nvPr/>
        </p:nvSpPr>
        <p:spPr>
          <a:xfrm>
            <a:off x="2370372" y="4495771"/>
            <a:ext cx="9611493" cy="461665"/>
          </a:xfrm>
          <a:prstGeom prst="rect">
            <a:avLst/>
          </a:prstGeom>
        </p:spPr>
        <p:txBody>
          <a:bodyPr wrap="square">
            <a:spAutoFit/>
          </a:bodyPr>
          <a:lstStyle/>
          <a:p>
            <a:r>
              <a:rPr lang="en-GB" sz="2400" dirty="0"/>
              <a:t>10.	 (a) Write down two numbers, neither of which must end in 0, and</a:t>
            </a:r>
          </a:p>
        </p:txBody>
      </p:sp>
      <p:sp>
        <p:nvSpPr>
          <p:cNvPr id="2" name="Rectangle 1">
            <a:extLst>
              <a:ext uri="{FF2B5EF4-FFF2-40B4-BE49-F238E27FC236}">
                <a16:creationId xmlns:a16="http://schemas.microsoft.com/office/drawing/2014/main" id="{0F1485B2-BC78-4B8E-A8B3-F14BB89C132A}"/>
              </a:ext>
            </a:extLst>
          </p:cNvPr>
          <p:cNvSpPr/>
          <p:nvPr/>
        </p:nvSpPr>
        <p:spPr>
          <a:xfrm>
            <a:off x="2906336" y="4904036"/>
            <a:ext cx="5081840" cy="461665"/>
          </a:xfrm>
          <a:prstGeom prst="rect">
            <a:avLst/>
          </a:prstGeom>
        </p:spPr>
        <p:txBody>
          <a:bodyPr wrap="none">
            <a:spAutoFit/>
          </a:bodyPr>
          <a:lstStyle/>
          <a:p>
            <a:r>
              <a:rPr lang="en-GB" sz="2400" dirty="0"/>
              <a:t>which multiply together to give 1000</a:t>
            </a:r>
          </a:p>
        </p:txBody>
      </p:sp>
    </p:spTree>
    <p:extLst>
      <p:ext uri="{BB962C8B-B14F-4D97-AF65-F5344CB8AC3E}">
        <p14:creationId xmlns:p14="http://schemas.microsoft.com/office/powerpoint/2010/main" val="10370008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have completed the </a:t>
            </a:r>
            <a:r>
              <a:rPr lang="en-US" altLang="en-US" sz="2400" b="1"/>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00B050"/>
                </a:solidFill>
              </a:rPr>
              <a:t>If you have completed and mastered this section,</a:t>
            </a:r>
            <a:br>
              <a:rPr lang="en-US" altLang="en-US" sz="2400">
                <a:solidFill>
                  <a:srgbClr val="00B050"/>
                </a:solidFill>
              </a:rPr>
            </a:br>
            <a:r>
              <a:rPr lang="en-US" altLang="en-US" sz="2400" b="1">
                <a:solidFill>
                  <a:srgbClr val="00B050"/>
                </a:solidFill>
              </a:rPr>
              <a:t>click</a:t>
            </a:r>
            <a:r>
              <a:rPr lang="en-US" altLang="en-US" sz="2400">
                <a:solidFill>
                  <a:srgbClr val="00B050"/>
                </a:solidFill>
              </a:rPr>
              <a:t> to start the </a:t>
            </a:r>
            <a:r>
              <a:rPr lang="en-US" altLang="en-US" sz="2400" b="1">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FFC000"/>
                </a:solidFill>
              </a:rPr>
              <a:t>If you need more examples and interactive practice,</a:t>
            </a:r>
            <a:br>
              <a:rPr lang="en-US" altLang="en-US" sz="2400">
                <a:solidFill>
                  <a:srgbClr val="FFC000"/>
                </a:solidFill>
              </a:rPr>
            </a:br>
            <a:r>
              <a:rPr lang="en-US" altLang="en-US" sz="2400">
                <a:solidFill>
                  <a:srgbClr val="FFC000"/>
                </a:solidFill>
              </a:rPr>
              <a:t>press </a:t>
            </a:r>
            <a:r>
              <a:rPr lang="en-US" altLang="en-US" sz="2400" b="1">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might also find it helpful to look at:</a:t>
            </a:r>
            <a:endParaRPr lang="en-US" altLang="en-US" sz="2400" b="1">
              <a:solidFill>
                <a:srgbClr val="FF0000"/>
              </a:solidFill>
            </a:endParaRPr>
          </a:p>
          <a:p>
            <a:endParaRPr lang="en-US" altLang="en-US" sz="2400">
              <a:solidFill>
                <a:srgbClr val="FF0000"/>
              </a:solidFill>
            </a:endParaRPr>
          </a:p>
          <a:p>
            <a:pPr algn="ctr"/>
            <a:r>
              <a:rPr lang="en-US" altLang="en-US" sz="2400" b="1">
                <a:solidFill>
                  <a:srgbClr val="FF0000"/>
                </a:solidFill>
              </a:rPr>
              <a:t>Essential Information:</a:t>
            </a:r>
            <a:r>
              <a:rPr lang="en-US" altLang="en-US" sz="2400">
                <a:solidFill>
                  <a:srgbClr val="FF0000"/>
                </a:solidFill>
              </a:rPr>
              <a:t> press </a:t>
            </a:r>
            <a:r>
              <a:rPr lang="en-US" altLang="en-US" sz="2400" b="1">
                <a:solidFill>
                  <a:srgbClr val="FF0000"/>
                </a:solidFill>
              </a:rPr>
              <a:t>here</a:t>
            </a:r>
          </a:p>
          <a:p>
            <a:endParaRPr lang="en-US" altLang="en-US" sz="2400" b="1">
              <a:solidFill>
                <a:srgbClr val="FF0000"/>
              </a:solidFill>
            </a:endParaRPr>
          </a:p>
        </p:txBody>
      </p:sp>
    </p:spTree>
    <p:extLst>
      <p:ext uri="{BB962C8B-B14F-4D97-AF65-F5344CB8AC3E}">
        <p14:creationId xmlns:p14="http://schemas.microsoft.com/office/powerpoint/2010/main" val="139267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2670DD-969D-4343-B939-C20BEC029A76}"/>
              </a:ext>
            </a:extLst>
          </p:cNvPr>
          <p:cNvSpPr/>
          <p:nvPr/>
        </p:nvSpPr>
        <p:spPr bwMode="auto">
          <a:xfrm>
            <a:off x="7536160" y="6105944"/>
            <a:ext cx="432048" cy="34739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9" name="Rectangle 8">
            <a:extLst>
              <a:ext uri="{FF2B5EF4-FFF2-40B4-BE49-F238E27FC236}">
                <a16:creationId xmlns:a16="http://schemas.microsoft.com/office/drawing/2014/main" id="{9304D821-2F82-4CA0-BAF6-05A99BA38015}"/>
              </a:ext>
            </a:extLst>
          </p:cNvPr>
          <p:cNvSpPr/>
          <p:nvPr/>
        </p:nvSpPr>
        <p:spPr bwMode="auto">
          <a:xfrm>
            <a:off x="4871864" y="6051031"/>
            <a:ext cx="936104" cy="4023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 name="Rectangle 4">
            <a:extLst>
              <a:ext uri="{FF2B5EF4-FFF2-40B4-BE49-F238E27FC236}">
                <a16:creationId xmlns:a16="http://schemas.microsoft.com/office/drawing/2014/main" id="{199E67B9-6C77-4F20-8898-FDBB4930E288}"/>
              </a:ext>
            </a:extLst>
          </p:cNvPr>
          <p:cNvSpPr/>
          <p:nvPr/>
        </p:nvSpPr>
        <p:spPr bwMode="auto">
          <a:xfrm>
            <a:off x="2351583" y="2492896"/>
            <a:ext cx="9721081" cy="161778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3" y="859820"/>
            <a:ext cx="9466957"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You will have seen the occasional use of index notation in the last section; for example, in the statement</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Index Notation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7C9DECC5-11C9-4B79-B015-D1F0968A5248}"/>
                  </a:ext>
                </a:extLst>
              </p:cNvPr>
              <p:cNvSpPr/>
              <p:nvPr/>
            </p:nvSpPr>
            <p:spPr>
              <a:xfrm>
                <a:off x="2351582" y="1715472"/>
                <a:ext cx="9721081" cy="2397516"/>
              </a:xfrm>
              <a:prstGeom prst="rect">
                <a:avLst/>
              </a:prstGeom>
            </p:spPr>
            <p:txBody>
              <a:bodyPr wrap="square">
                <a:spAutoFit/>
              </a:bodyPr>
              <a:lstStyle/>
              <a:p>
                <a:r>
                  <a:rPr lang="en-GB" sz="2400"/>
                  <a:t>which contains 2 indices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2</m:t>
                        </m:r>
                      </m:e>
                      <m:sup>
                        <m:r>
                          <a:rPr lang="en-GB" sz="2400" i="1">
                            <a:latin typeface="Cambria Math" panose="02040503050406030204" pitchFamily="18" charset="0"/>
                          </a:rPr>
                          <m:t>3</m:t>
                        </m:r>
                      </m:sup>
                    </m:sSup>
                  </m:oMath>
                </a14:m>
                <a:r>
                  <a:rPr lang="en-GB" sz="2400"/>
                  <a:t>and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3</m:t>
                        </m:r>
                      </m:e>
                      <m:sup>
                        <m:r>
                          <a:rPr lang="en-GB" sz="2400" b="0" i="1" smtClean="0">
                            <a:latin typeface="Cambria Math" panose="02040503050406030204" pitchFamily="18" charset="0"/>
                          </a:rPr>
                          <m:t>2</m:t>
                        </m:r>
                      </m:sup>
                    </m:sSup>
                  </m:oMath>
                </a14:m>
                <a:endParaRPr lang="en-GB" sz="2400"/>
              </a:p>
              <a:p>
                <a:endParaRPr lang="en-GB" sz="2400"/>
              </a:p>
              <a:p>
                <a:r>
                  <a:rPr lang="en-GB" sz="2400"/>
                  <a:t>We read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3</m:t>
                        </m:r>
                      </m:sup>
                    </m:sSup>
                  </m:oMath>
                </a14:m>
                <a:r>
                  <a:rPr lang="en-GB" sz="2400"/>
                  <a:t>  as  </a:t>
                </a:r>
                <a:r>
                  <a:rPr lang="en-GB" sz="2400" i="1"/>
                  <a:t>"two to the power of three"  </a:t>
                </a:r>
                <a:r>
                  <a:rPr lang="en-GB" sz="2400"/>
                  <a:t>or  "two cubed":  2 is the base number, 3 is the index.</a:t>
                </a:r>
              </a:p>
              <a:p>
                <a:r>
                  <a:rPr lang="en-GB" sz="2400"/>
                  <a:t>In general,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𝑎</m:t>
                        </m:r>
                      </m:e>
                      <m:sup>
                        <m:r>
                          <a:rPr lang="en-GB" sz="2400" b="0" i="1" smtClean="0">
                            <a:latin typeface="Cambria Math" panose="02040503050406030204" pitchFamily="18" charset="0"/>
                          </a:rPr>
                          <m:t>𝑛</m:t>
                        </m:r>
                      </m:sup>
                    </m:sSup>
                  </m:oMath>
                </a14:m>
                <a:r>
                  <a:rPr lang="en-GB" sz="2400"/>
                  <a:t> is the result of multiplying the base number, a, by itself n times, n being the index.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𝑎</m:t>
                        </m:r>
                      </m:e>
                      <m:sup>
                        <m:r>
                          <a:rPr lang="en-GB" sz="2400" b="0" i="1" smtClean="0">
                            <a:latin typeface="Cambria Math" panose="02040503050406030204" pitchFamily="18" charset="0"/>
                          </a:rPr>
                          <m:t>𝑛</m:t>
                        </m:r>
                      </m:sup>
                    </m:sSup>
                  </m:oMath>
                </a14:m>
                <a:r>
                  <a:rPr lang="en-GB" sz="2400"/>
                  <a:t>= a x a x a x a……..</a:t>
                </a:r>
              </a:p>
            </p:txBody>
          </p:sp>
        </mc:Choice>
        <mc:Fallback xmlns="">
          <p:sp>
            <p:nvSpPr>
              <p:cNvPr id="2" name="Rectangle 1">
                <a:extLst>
                  <a:ext uri="{FF2B5EF4-FFF2-40B4-BE49-F238E27FC236}">
                    <a16:creationId xmlns:a16="http://schemas.microsoft.com/office/drawing/2014/main" id="{7C9DECC5-11C9-4B79-B015-D1F0968A5248}"/>
                  </a:ext>
                </a:extLst>
              </p:cNvPr>
              <p:cNvSpPr>
                <a:spLocks noRot="1" noChangeAspect="1" noMove="1" noResize="1" noEditPoints="1" noAdjustHandles="1" noChangeArrowheads="1" noChangeShapeType="1" noTextEdit="1"/>
              </p:cNvSpPr>
              <p:nvPr/>
            </p:nvSpPr>
            <p:spPr>
              <a:xfrm>
                <a:off x="2351582" y="1715472"/>
                <a:ext cx="9721081" cy="2397516"/>
              </a:xfrm>
              <a:prstGeom prst="rect">
                <a:avLst/>
              </a:prstGeom>
              <a:blipFill>
                <a:blip r:embed="rId4"/>
                <a:stretch>
                  <a:fillRect l="-1004" t="-1777" r="-1631" b="-12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080328D-B3C2-4802-BB0F-7B283284028A}"/>
                  </a:ext>
                </a:extLst>
              </p:cNvPr>
              <p:cNvSpPr txBox="1"/>
              <p:nvPr/>
            </p:nvSpPr>
            <p:spPr>
              <a:xfrm>
                <a:off x="7752185" y="1253807"/>
                <a:ext cx="2088232" cy="461665"/>
              </a:xfrm>
              <a:prstGeom prst="rect">
                <a:avLst/>
              </a:prstGeom>
              <a:noFill/>
            </p:spPr>
            <p:txBody>
              <a:bodyPr wrap="square" rtlCol="0">
                <a:spAutoFit/>
              </a:bodyPr>
              <a:lstStyle/>
              <a:p>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3</m:t>
                        </m:r>
                      </m:sup>
                    </m:sSup>
                  </m:oMath>
                </a14:m>
                <a:r>
                  <a:rPr lang="en-GB" sz="2400"/>
                  <a:t> x</a:t>
                </a:r>
                <a14:m>
                  <m:oMath xmlns:m="http://schemas.openxmlformats.org/officeDocument/2006/math">
                    <m:sSup>
                      <m:sSupPr>
                        <m:ctrlPr>
                          <a:rPr lang="en-GB" sz="2400" i="1" dirty="0" smtClean="0">
                            <a:latin typeface="Cambria Math" panose="02040503050406030204" pitchFamily="18" charset="0"/>
                          </a:rPr>
                        </m:ctrlPr>
                      </m:sSupPr>
                      <m:e>
                        <m:r>
                          <a:rPr lang="en-GB" sz="2400" b="0" i="1" dirty="0" smtClean="0">
                            <a:latin typeface="Cambria Math" panose="02040503050406030204" pitchFamily="18" charset="0"/>
                          </a:rPr>
                          <m:t> 3</m:t>
                        </m:r>
                      </m:e>
                      <m:sup>
                        <m:r>
                          <a:rPr lang="en-GB" sz="2400" b="0" i="1" dirty="0" smtClean="0">
                            <a:latin typeface="Cambria Math" panose="02040503050406030204" pitchFamily="18" charset="0"/>
                          </a:rPr>
                          <m:t>2</m:t>
                        </m:r>
                      </m:sup>
                    </m:sSup>
                  </m:oMath>
                </a14:m>
                <a:r>
                  <a:rPr lang="en-GB" sz="2400"/>
                  <a:t> x 5</a:t>
                </a:r>
              </a:p>
            </p:txBody>
          </p:sp>
        </mc:Choice>
        <mc:Fallback xmlns="">
          <p:sp>
            <p:nvSpPr>
              <p:cNvPr id="3" name="TextBox 2">
                <a:extLst>
                  <a:ext uri="{FF2B5EF4-FFF2-40B4-BE49-F238E27FC236}">
                    <a16:creationId xmlns:a16="http://schemas.microsoft.com/office/drawing/2014/main" id="{1080328D-B3C2-4802-BB0F-7B283284028A}"/>
                  </a:ext>
                </a:extLst>
              </p:cNvPr>
              <p:cNvSpPr txBox="1">
                <a:spLocks noRot="1" noChangeAspect="1" noMove="1" noResize="1" noEditPoints="1" noAdjustHandles="1" noChangeArrowheads="1" noChangeShapeType="1" noTextEdit="1"/>
              </p:cNvSpPr>
              <p:nvPr/>
            </p:nvSpPr>
            <p:spPr>
              <a:xfrm>
                <a:off x="7752185" y="1253807"/>
                <a:ext cx="2088232" cy="461665"/>
              </a:xfrm>
              <a:prstGeom prst="rect">
                <a:avLst/>
              </a:prstGeom>
              <a:blipFill>
                <a:blip r:embed="rId5"/>
                <a:stretch>
                  <a:fillRect l="-877" t="-9333"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9988A30-EA4D-4C52-8207-145298A15DED}"/>
                  </a:ext>
                </a:extLst>
              </p:cNvPr>
              <p:cNvSpPr/>
              <p:nvPr/>
            </p:nvSpPr>
            <p:spPr>
              <a:xfrm>
                <a:off x="2351583" y="4250616"/>
                <a:ext cx="9466957" cy="1569660"/>
              </a:xfrm>
              <a:prstGeom prst="rect">
                <a:avLst/>
              </a:prstGeom>
            </p:spPr>
            <p:txBody>
              <a:bodyPr wrap="square">
                <a:spAutoFit/>
              </a:bodyPr>
              <a:lstStyle/>
              <a:p>
                <a:r>
                  <a:rPr lang="en-GB" sz="2400"/>
                  <a:t>A calculator can be used to work out powers.  The index button is usually marked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𝑥</m:t>
                        </m:r>
                      </m:e>
                      <m:sup>
                        <m:r>
                          <a:rPr lang="en-GB" sz="2400" b="0" i="1" smtClean="0">
                            <a:latin typeface="Cambria Math" panose="02040503050406030204" pitchFamily="18" charset="0"/>
                          </a:rPr>
                          <m:t>𝑦</m:t>
                        </m:r>
                      </m:sup>
                    </m:sSup>
                  </m:oMath>
                </a14:m>
                <a:r>
                  <a:rPr lang="en-GB" sz="2400"/>
                  <a:t>  or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𝑦</m:t>
                        </m:r>
                      </m:e>
                      <m:sup>
                        <m:r>
                          <a:rPr lang="en-GB" sz="2400" b="0" i="1" smtClean="0">
                            <a:latin typeface="Cambria Math" panose="02040503050406030204" pitchFamily="18" charset="0"/>
                          </a:rPr>
                          <m:t>𝑥</m:t>
                        </m:r>
                      </m:sup>
                    </m:sSup>
                  </m:oMath>
                </a14:m>
                <a:r>
                  <a:rPr lang="en-GB" sz="2400"/>
                  <a:t> .  Sometimes you will need to press the  SHIFT  or  2nd FUNCTION key before using the index button.  You should find out which buttons you need to use on your calculator.</a:t>
                </a:r>
              </a:p>
            </p:txBody>
          </p:sp>
        </mc:Choice>
        <mc:Fallback xmlns="">
          <p:sp>
            <p:nvSpPr>
              <p:cNvPr id="6" name="Rectangle 5">
                <a:extLst>
                  <a:ext uri="{FF2B5EF4-FFF2-40B4-BE49-F238E27FC236}">
                    <a16:creationId xmlns:a16="http://schemas.microsoft.com/office/drawing/2014/main" id="{19988A30-EA4D-4C52-8207-145298A15DED}"/>
                  </a:ext>
                </a:extLst>
              </p:cNvPr>
              <p:cNvSpPr>
                <a:spLocks noRot="1" noChangeAspect="1" noMove="1" noResize="1" noEditPoints="1" noAdjustHandles="1" noChangeArrowheads="1" noChangeShapeType="1" noTextEdit="1"/>
              </p:cNvSpPr>
              <p:nvPr/>
            </p:nvSpPr>
            <p:spPr>
              <a:xfrm>
                <a:off x="2351583" y="4250616"/>
                <a:ext cx="9466957" cy="1569660"/>
              </a:xfrm>
              <a:prstGeom prst="rect">
                <a:avLst/>
              </a:prstGeom>
              <a:blipFill>
                <a:blip r:embed="rId6"/>
                <a:stretch>
                  <a:fillRect l="-1030" t="-2713" b="-8140"/>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8999A7AD-6D15-4B3C-BE0D-4AE0FFC742AB}"/>
              </a:ext>
            </a:extLst>
          </p:cNvPr>
          <p:cNvSpPr txBox="1"/>
          <p:nvPr/>
        </p:nvSpPr>
        <p:spPr>
          <a:xfrm>
            <a:off x="2351583" y="5949280"/>
            <a:ext cx="1656184" cy="400110"/>
          </a:xfrm>
          <a:prstGeom prst="rect">
            <a:avLst/>
          </a:prstGeom>
          <a:noFill/>
        </p:spPr>
        <p:txBody>
          <a:bodyPr wrap="square" rtlCol="0">
            <a:spAutoFit/>
          </a:bodyPr>
          <a:lstStyle/>
          <a:p>
            <a:r>
              <a:rPr lang="en-GB" b="1"/>
              <a:t>Example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0347920-7C08-4456-AD83-BD91DB8C6394}"/>
                  </a:ext>
                </a:extLst>
              </p:cNvPr>
              <p:cNvSpPr txBox="1"/>
              <p:nvPr/>
            </p:nvSpPr>
            <p:spPr>
              <a:xfrm>
                <a:off x="4007767" y="6051031"/>
                <a:ext cx="5976664" cy="461665"/>
              </a:xfrm>
              <a:prstGeom prst="rect">
                <a:avLst/>
              </a:prstGeom>
              <a:noFill/>
            </p:spPr>
            <p:txBody>
              <a:bodyPr wrap="square" rtlCol="0">
                <a:spAutoFit/>
              </a:bodyPr>
              <a:lstStyle/>
              <a:p>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5</m:t>
                        </m:r>
                      </m:e>
                      <m:sup>
                        <m:r>
                          <a:rPr lang="en-GB" sz="2400" b="0" i="1" smtClean="0">
                            <a:latin typeface="Cambria Math" panose="02040503050406030204" pitchFamily="18" charset="0"/>
                          </a:rPr>
                          <m:t>3</m:t>
                        </m:r>
                      </m:sup>
                    </m:sSup>
                  </m:oMath>
                </a14:m>
                <a:r>
                  <a:rPr lang="en-GB" sz="2400" dirty="0"/>
                  <a:t>= 5 SHIFT 3 = </a:t>
                </a:r>
                <a:r>
                  <a:rPr lang="en-GB" sz="2400" dirty="0">
                    <a:solidFill>
                      <a:srgbClr val="FF0000"/>
                    </a:solidFill>
                  </a:rPr>
                  <a:t>125</a:t>
                </a:r>
                <a:r>
                  <a:rPr lang="en-GB" sz="2400" dirty="0"/>
                  <a:t> or 5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𝑥</m:t>
                        </m:r>
                      </m:e>
                      <m:sup>
                        <m:r>
                          <a:rPr lang="en-GB" sz="2400" b="0" i="1" smtClean="0">
                            <a:latin typeface="Cambria Math" panose="02040503050406030204" pitchFamily="18" charset="0"/>
                          </a:rPr>
                          <m:t>𝑦</m:t>
                        </m:r>
                      </m:sup>
                    </m:sSup>
                  </m:oMath>
                </a14:m>
                <a:r>
                  <a:rPr lang="en-GB" sz="2400" dirty="0"/>
                  <a:t> 3 = </a:t>
                </a:r>
                <a:r>
                  <a:rPr lang="en-GB" sz="2400" dirty="0">
                    <a:solidFill>
                      <a:srgbClr val="FF0000"/>
                    </a:solidFill>
                  </a:rPr>
                  <a:t>125</a:t>
                </a:r>
              </a:p>
            </p:txBody>
          </p:sp>
        </mc:Choice>
        <mc:Fallback xmlns="">
          <p:sp>
            <p:nvSpPr>
              <p:cNvPr id="8" name="TextBox 7">
                <a:extLst>
                  <a:ext uri="{FF2B5EF4-FFF2-40B4-BE49-F238E27FC236}">
                    <a16:creationId xmlns:a16="http://schemas.microsoft.com/office/drawing/2014/main" id="{30347920-7C08-4456-AD83-BD91DB8C6394}"/>
                  </a:ext>
                </a:extLst>
              </p:cNvPr>
              <p:cNvSpPr txBox="1">
                <a:spLocks noRot="1" noChangeAspect="1" noMove="1" noResize="1" noEditPoints="1" noAdjustHandles="1" noChangeArrowheads="1" noChangeShapeType="1" noTextEdit="1"/>
              </p:cNvSpPr>
              <p:nvPr/>
            </p:nvSpPr>
            <p:spPr>
              <a:xfrm>
                <a:off x="4007767" y="6051031"/>
                <a:ext cx="5976664" cy="461665"/>
              </a:xfrm>
              <a:prstGeom prst="rect">
                <a:avLst/>
              </a:prstGeom>
              <a:blipFill>
                <a:blip r:embed="rId7"/>
                <a:stretch>
                  <a:fillRect l="-306" t="-9333" b="-32000"/>
                </a:stretch>
              </a:blipFill>
            </p:spPr>
            <p:txBody>
              <a:bodyPr/>
              <a:lstStyle/>
              <a:p>
                <a:r>
                  <a:rPr lang="en-US">
                    <a:noFill/>
                  </a:rPr>
                  <a:t> </a:t>
                </a:r>
              </a:p>
            </p:txBody>
          </p:sp>
        </mc:Fallback>
      </mc:AlternateContent>
    </p:spTree>
    <p:extLst>
      <p:ext uri="{BB962C8B-B14F-4D97-AF65-F5344CB8AC3E}">
        <p14:creationId xmlns:p14="http://schemas.microsoft.com/office/powerpoint/2010/main" val="4039512630"/>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8638733"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a:t>The  unit of work is divided into the following  five sections</a:t>
            </a:r>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Title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8BAD8F2C-F075-4A1D-8222-7D4BAA65B5E0}"/>
              </a:ext>
            </a:extLst>
          </p:cNvPr>
          <p:cNvSpPr txBox="1"/>
          <p:nvPr/>
        </p:nvSpPr>
        <p:spPr>
          <a:xfrm>
            <a:off x="2710686" y="2014629"/>
            <a:ext cx="8218105" cy="3416320"/>
          </a:xfrm>
          <a:prstGeom prst="rect">
            <a:avLst/>
          </a:prstGeom>
          <a:noFill/>
        </p:spPr>
        <p:txBody>
          <a:bodyPr wrap="square" rtlCol="0">
            <a:spAutoFit/>
          </a:bodyPr>
          <a:lstStyle/>
          <a:p>
            <a:pPr marL="457200" indent="-457200">
              <a:buAutoNum type="arabicPeriod"/>
            </a:pPr>
            <a:r>
              <a:rPr lang="en-GB" sz="2400" dirty="0"/>
              <a:t>Factors and Prime Numbers</a:t>
            </a:r>
          </a:p>
          <a:p>
            <a:pPr marL="457200" indent="-457200">
              <a:buAutoNum type="arabicPeriod"/>
            </a:pPr>
            <a:endParaRPr lang="en-GB" sz="2400" dirty="0"/>
          </a:p>
          <a:p>
            <a:pPr marL="457200" indent="-457200">
              <a:buAutoNum type="arabicPeriod"/>
            </a:pPr>
            <a:r>
              <a:rPr lang="en-GB" sz="2400" dirty="0"/>
              <a:t>Prime Factors</a:t>
            </a:r>
          </a:p>
          <a:p>
            <a:pPr marL="457200" indent="-457200">
              <a:buAutoNum type="arabicPeriod"/>
            </a:pPr>
            <a:endParaRPr lang="en-GB" sz="2400" dirty="0"/>
          </a:p>
          <a:p>
            <a:pPr marL="457200" indent="-457200">
              <a:buAutoNum type="arabicPeriod"/>
            </a:pPr>
            <a:r>
              <a:rPr lang="en-GB" sz="2400" dirty="0"/>
              <a:t>Index Notation</a:t>
            </a:r>
          </a:p>
          <a:p>
            <a:pPr marL="457200" indent="-457200">
              <a:buAutoNum type="arabicPeriod"/>
            </a:pPr>
            <a:endParaRPr lang="en-GB" sz="2400" dirty="0"/>
          </a:p>
          <a:p>
            <a:pPr marL="457200" indent="-457200">
              <a:buAutoNum type="arabicPeriod"/>
            </a:pPr>
            <a:r>
              <a:rPr lang="en-GB" sz="2400" dirty="0"/>
              <a:t>Highest Common Factor and Lowest Common Multiple</a:t>
            </a:r>
          </a:p>
          <a:p>
            <a:pPr marL="457200" indent="-457200">
              <a:buAutoNum type="arabicPeriod"/>
            </a:pPr>
            <a:endParaRPr lang="en-GB" sz="2400" dirty="0"/>
          </a:p>
          <a:p>
            <a:pPr marL="457200" indent="-457200">
              <a:buAutoNum type="arabicPeriod"/>
            </a:pPr>
            <a:r>
              <a:rPr lang="en-GB" sz="2400" dirty="0"/>
              <a:t>Squares and Square Roots</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1092806"/>
            <a:ext cx="8208913"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Write these statements, filling in the missing numbers:</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Index Notation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311C01F-5DEE-4D95-B50A-FBC7D2F38684}"/>
              </a:ext>
            </a:extLst>
          </p:cNvPr>
          <p:cNvSpPr/>
          <p:nvPr/>
        </p:nvSpPr>
        <p:spPr>
          <a:xfrm>
            <a:off x="2351583" y="692696"/>
            <a:ext cx="1239442" cy="400110"/>
          </a:xfrm>
          <a:prstGeom prst="rect">
            <a:avLst/>
          </a:prstGeom>
        </p:spPr>
        <p:txBody>
          <a:bodyPr wrap="none">
            <a:spAutoFit/>
          </a:bodyPr>
          <a:lstStyle/>
          <a:p>
            <a:r>
              <a:rPr lang="en-GB" b="1"/>
              <a:t>Example</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C63849D8-D081-4799-88CF-17B435345C14}"/>
                  </a:ext>
                </a:extLst>
              </p:cNvPr>
              <p:cNvSpPr/>
              <p:nvPr/>
            </p:nvSpPr>
            <p:spPr>
              <a:xfrm>
                <a:off x="2351583" y="1554471"/>
                <a:ext cx="1728294" cy="493277"/>
              </a:xfrm>
              <a:prstGeom prst="rect">
                <a:avLst/>
              </a:prstGeom>
            </p:spPr>
            <p:txBody>
              <a:bodyPr wrap="none">
                <a:spAutoFit/>
              </a:bodyPr>
              <a:lstStyle/>
              <a:p>
                <a:r>
                  <a:rPr lang="en-GB" sz="2400"/>
                  <a:t>(a) 32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sSup>
                  </m:oMath>
                </a14:m>
                <a:r>
                  <a:rPr lang="en-GB" sz="2400"/>
                  <a:t> </a:t>
                </a:r>
              </a:p>
            </p:txBody>
          </p:sp>
        </mc:Choice>
        <mc:Fallback xmlns="">
          <p:sp>
            <p:nvSpPr>
              <p:cNvPr id="3" name="Rectangle 2">
                <a:extLst>
                  <a:ext uri="{FF2B5EF4-FFF2-40B4-BE49-F238E27FC236}">
                    <a16:creationId xmlns:a16="http://schemas.microsoft.com/office/drawing/2014/main" id="{C63849D8-D081-4799-88CF-17B435345C14}"/>
                  </a:ext>
                </a:extLst>
              </p:cNvPr>
              <p:cNvSpPr>
                <a:spLocks noRot="1" noChangeAspect="1" noMove="1" noResize="1" noEditPoints="1" noAdjustHandles="1" noChangeArrowheads="1" noChangeShapeType="1" noTextEdit="1"/>
              </p:cNvSpPr>
              <p:nvPr/>
            </p:nvSpPr>
            <p:spPr>
              <a:xfrm>
                <a:off x="2351583" y="1554471"/>
                <a:ext cx="1728294" cy="493277"/>
              </a:xfrm>
              <a:prstGeom prst="rect">
                <a:avLst/>
              </a:prstGeom>
              <a:blipFill>
                <a:blip r:embed="rId4"/>
                <a:stretch>
                  <a:fillRect l="-5654" t="-2469" b="-28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DBDB593-F5FA-4055-9BD0-B727D445F0E9}"/>
                  </a:ext>
                </a:extLst>
              </p:cNvPr>
              <p:cNvSpPr/>
              <p:nvPr/>
            </p:nvSpPr>
            <p:spPr>
              <a:xfrm>
                <a:off x="6528048" y="1616026"/>
                <a:ext cx="2755819" cy="493277"/>
              </a:xfrm>
              <a:prstGeom prst="rect">
                <a:avLst/>
              </a:prstGeom>
            </p:spPr>
            <p:txBody>
              <a:bodyPr wrap="none">
                <a:spAutoFit/>
              </a:bodyPr>
              <a:lstStyle/>
              <a:p>
                <a:r>
                  <a:rPr lang="en-GB" sz="2400"/>
                  <a:t>(b) 1000000 =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10</m:t>
                        </m:r>
                      </m:e>
                      <m:sup/>
                    </m:sSup>
                  </m:oMath>
                </a14:m>
                <a:endParaRPr lang="en-GB" sz="2400"/>
              </a:p>
            </p:txBody>
          </p:sp>
        </mc:Choice>
        <mc:Fallback xmlns="">
          <p:sp>
            <p:nvSpPr>
              <p:cNvPr id="4" name="Rectangle 3">
                <a:extLst>
                  <a:ext uri="{FF2B5EF4-FFF2-40B4-BE49-F238E27FC236}">
                    <a16:creationId xmlns:a16="http://schemas.microsoft.com/office/drawing/2014/main" id="{BDBDB593-F5FA-4055-9BD0-B727D445F0E9}"/>
                  </a:ext>
                </a:extLst>
              </p:cNvPr>
              <p:cNvSpPr>
                <a:spLocks noRot="1" noChangeAspect="1" noMove="1" noResize="1" noEditPoints="1" noAdjustHandles="1" noChangeArrowheads="1" noChangeShapeType="1" noTextEdit="1"/>
              </p:cNvSpPr>
              <p:nvPr/>
            </p:nvSpPr>
            <p:spPr>
              <a:xfrm>
                <a:off x="6528048" y="1616026"/>
                <a:ext cx="2755819" cy="493277"/>
              </a:xfrm>
              <a:prstGeom prst="rect">
                <a:avLst/>
              </a:prstGeom>
              <a:blipFill>
                <a:blip r:embed="rId5"/>
                <a:stretch>
                  <a:fillRect l="-3540" t="-2469" b="-28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6AF68893-61E2-4737-A3F2-77574C08A601}"/>
                  </a:ext>
                </a:extLst>
              </p:cNvPr>
              <p:cNvSpPr/>
              <p:nvPr/>
            </p:nvSpPr>
            <p:spPr>
              <a:xfrm>
                <a:off x="2380437" y="2458400"/>
                <a:ext cx="3888433" cy="835165"/>
              </a:xfrm>
              <a:prstGeom prst="rect">
                <a:avLst/>
              </a:prstGeom>
            </p:spPr>
            <p:txBody>
              <a:bodyPr wrap="square">
                <a:spAutoFit/>
              </a:bodyPr>
              <a:lstStyle/>
              <a:p>
                <a:r>
                  <a:rPr lang="en-GB" sz="2400">
                    <a:solidFill>
                      <a:srgbClr val="FF0000"/>
                    </a:solidFill>
                  </a:rPr>
                  <a:t>(a)	32 = 2×2×2×2×2</a:t>
                </a:r>
              </a:p>
              <a:p>
                <a:r>
                  <a:rPr lang="en-GB" sz="2400">
                    <a:solidFill>
                      <a:srgbClr val="FF0000"/>
                    </a:solidFill>
                  </a:rPr>
                  <a:t>          =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5</m:t>
                        </m:r>
                      </m:sup>
                    </m:sSup>
                  </m:oMath>
                </a14:m>
                <a:endParaRPr lang="en-GB" sz="2400">
                  <a:solidFill>
                    <a:srgbClr val="FF0000"/>
                  </a:solidFill>
                </a:endParaRPr>
              </a:p>
            </p:txBody>
          </p:sp>
        </mc:Choice>
        <mc:Fallback xmlns="">
          <p:sp>
            <p:nvSpPr>
              <p:cNvPr id="5" name="Rectangle 4">
                <a:extLst>
                  <a:ext uri="{FF2B5EF4-FFF2-40B4-BE49-F238E27FC236}">
                    <a16:creationId xmlns:a16="http://schemas.microsoft.com/office/drawing/2014/main" id="{6AF68893-61E2-4737-A3F2-77574C08A601}"/>
                  </a:ext>
                </a:extLst>
              </p:cNvPr>
              <p:cNvSpPr>
                <a:spLocks noRot="1" noChangeAspect="1" noMove="1" noResize="1" noEditPoints="1" noAdjustHandles="1" noChangeArrowheads="1" noChangeShapeType="1" noTextEdit="1"/>
              </p:cNvSpPr>
              <p:nvPr/>
            </p:nvSpPr>
            <p:spPr>
              <a:xfrm>
                <a:off x="2380437" y="2458400"/>
                <a:ext cx="3888433" cy="835165"/>
              </a:xfrm>
              <a:prstGeom prst="rect">
                <a:avLst/>
              </a:prstGeom>
              <a:blipFill>
                <a:blip r:embed="rId6"/>
                <a:stretch>
                  <a:fillRect l="-2351" t="-8029" b="-160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56EF9373-76B5-4CF8-8FBB-7DCBA5E3A088}"/>
                  </a:ext>
                </a:extLst>
              </p:cNvPr>
              <p:cNvSpPr/>
              <p:nvPr/>
            </p:nvSpPr>
            <p:spPr>
              <a:xfrm>
                <a:off x="6070600" y="2443107"/>
                <a:ext cx="6096000" cy="830997"/>
              </a:xfrm>
              <a:prstGeom prst="rect">
                <a:avLst/>
              </a:prstGeom>
            </p:spPr>
            <p:txBody>
              <a:bodyPr>
                <a:spAutoFit/>
              </a:bodyPr>
              <a:lstStyle/>
              <a:p>
                <a:r>
                  <a:rPr lang="pl-PL" sz="2400">
                    <a:solidFill>
                      <a:srgbClr val="FF0000"/>
                    </a:solidFill>
                  </a:rPr>
                  <a:t>(b)	1 000 000 = 10 </a:t>
                </a:r>
                <a:r>
                  <a:rPr lang="en-GB" sz="2400">
                    <a:solidFill>
                      <a:srgbClr val="FF0000"/>
                    </a:solidFill>
                  </a:rPr>
                  <a:t>x </a:t>
                </a:r>
                <a:r>
                  <a:rPr lang="pl-PL" sz="2400">
                    <a:solidFill>
                      <a:srgbClr val="FF0000"/>
                    </a:solidFill>
                  </a:rPr>
                  <a:t>10 </a:t>
                </a:r>
                <a:r>
                  <a:rPr lang="en-GB" sz="2400">
                    <a:solidFill>
                      <a:srgbClr val="FF0000"/>
                    </a:solidFill>
                  </a:rPr>
                  <a:t>x </a:t>
                </a:r>
                <a:r>
                  <a:rPr lang="pl-PL" sz="2400">
                    <a:solidFill>
                      <a:srgbClr val="FF0000"/>
                    </a:solidFill>
                  </a:rPr>
                  <a:t>10×</a:t>
                </a:r>
                <a:r>
                  <a:rPr lang="en-GB" sz="2400">
                    <a:solidFill>
                      <a:srgbClr val="FF0000"/>
                    </a:solidFill>
                  </a:rPr>
                  <a:t> 10</a:t>
                </a:r>
                <a:r>
                  <a:rPr lang="pl-PL" sz="2400">
                    <a:solidFill>
                      <a:srgbClr val="FF0000"/>
                    </a:solidFill>
                  </a:rPr>
                  <a:t>×</a:t>
                </a:r>
                <a:r>
                  <a:rPr lang="en-GB" sz="2400">
                    <a:solidFill>
                      <a:srgbClr val="FF0000"/>
                    </a:solidFill>
                  </a:rPr>
                  <a:t>10</a:t>
                </a:r>
                <a:r>
                  <a:rPr lang="pl-PL" sz="2400">
                    <a:solidFill>
                      <a:srgbClr val="FF0000"/>
                    </a:solidFill>
                  </a:rPr>
                  <a:t>×</a:t>
                </a:r>
                <a:r>
                  <a:rPr lang="en-GB" sz="2400">
                    <a:solidFill>
                      <a:srgbClr val="FF0000"/>
                    </a:solidFill>
                  </a:rPr>
                  <a:t>10</a:t>
                </a:r>
                <a:endParaRPr lang="pl-PL" sz="2400">
                  <a:solidFill>
                    <a:srgbClr val="FF0000"/>
                  </a:solidFill>
                </a:endParaRPr>
              </a:p>
              <a:p>
                <a:r>
                  <a:rPr lang="en-GB" sz="2400">
                    <a:solidFill>
                      <a:srgbClr val="FF0000"/>
                    </a:solidFill>
                  </a:rPr>
                  <a:t>                      </a:t>
                </a:r>
                <a:r>
                  <a:rPr lang="pl-PL" sz="2400">
                    <a:solidFill>
                      <a:srgbClr val="FF0000"/>
                    </a:solidFill>
                  </a:rPr>
                  <a:t>=	</a:t>
                </a:r>
                <a14:m>
                  <m:oMath xmlns:m="http://schemas.openxmlformats.org/officeDocument/2006/math">
                    <m:sSup>
                      <m:sSupPr>
                        <m:ctrlPr>
                          <a:rPr lang="pl-PL"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10</m:t>
                        </m:r>
                      </m:e>
                      <m:sup>
                        <m:r>
                          <a:rPr lang="en-GB" sz="2400" b="0" i="1" smtClean="0">
                            <a:solidFill>
                              <a:srgbClr val="FF0000"/>
                            </a:solidFill>
                            <a:latin typeface="Cambria Math" panose="02040503050406030204" pitchFamily="18" charset="0"/>
                          </a:rPr>
                          <m:t>6</m:t>
                        </m:r>
                      </m:sup>
                    </m:sSup>
                  </m:oMath>
                </a14:m>
                <a:endParaRPr lang="en-GB" sz="2400"/>
              </a:p>
            </p:txBody>
          </p:sp>
        </mc:Choice>
        <mc:Fallback xmlns="">
          <p:sp>
            <p:nvSpPr>
              <p:cNvPr id="6" name="Rectangle 5">
                <a:extLst>
                  <a:ext uri="{FF2B5EF4-FFF2-40B4-BE49-F238E27FC236}">
                    <a16:creationId xmlns:a16="http://schemas.microsoft.com/office/drawing/2014/main" id="{56EF9373-76B5-4CF8-8FBB-7DCBA5E3A088}"/>
                  </a:ext>
                </a:extLst>
              </p:cNvPr>
              <p:cNvSpPr>
                <a:spLocks noRot="1" noChangeAspect="1" noMove="1" noResize="1" noEditPoints="1" noAdjustHandles="1" noChangeArrowheads="1" noChangeShapeType="1" noTextEdit="1"/>
              </p:cNvSpPr>
              <p:nvPr/>
            </p:nvSpPr>
            <p:spPr>
              <a:xfrm>
                <a:off x="6070600" y="2443107"/>
                <a:ext cx="6096000" cy="830997"/>
              </a:xfrm>
              <a:prstGeom prst="rect">
                <a:avLst/>
              </a:prstGeom>
              <a:blipFill>
                <a:blip r:embed="rId7"/>
                <a:stretch>
                  <a:fillRect l="-1600" t="-8088" r="-300" b="-16912"/>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7A30D439-424B-4B8A-9F3C-0B5BF90BA872}"/>
              </a:ext>
            </a:extLst>
          </p:cNvPr>
          <p:cNvSpPr/>
          <p:nvPr/>
        </p:nvSpPr>
        <p:spPr>
          <a:xfrm>
            <a:off x="2380437" y="2109303"/>
            <a:ext cx="1210588" cy="400110"/>
          </a:xfrm>
          <a:prstGeom prst="rect">
            <a:avLst/>
          </a:prstGeom>
        </p:spPr>
        <p:txBody>
          <a:bodyPr wrap="none">
            <a:spAutoFit/>
          </a:bodyPr>
          <a:lstStyle/>
          <a:p>
            <a:r>
              <a:rPr lang="en-GB" b="1"/>
              <a:t>Solution</a:t>
            </a:r>
          </a:p>
        </p:txBody>
      </p:sp>
      <p:sp>
        <p:nvSpPr>
          <p:cNvPr id="8" name="TextBox 7">
            <a:extLst>
              <a:ext uri="{FF2B5EF4-FFF2-40B4-BE49-F238E27FC236}">
                <a16:creationId xmlns:a16="http://schemas.microsoft.com/office/drawing/2014/main" id="{53DD262D-F2D3-4AE3-84C9-39FB7236AFB0}"/>
              </a:ext>
            </a:extLst>
          </p:cNvPr>
          <p:cNvSpPr txBox="1"/>
          <p:nvPr/>
        </p:nvSpPr>
        <p:spPr>
          <a:xfrm>
            <a:off x="3655380" y="1503458"/>
            <a:ext cx="272727" cy="400110"/>
          </a:xfrm>
          <a:prstGeom prst="rect">
            <a:avLst/>
          </a:prstGeom>
          <a:noFill/>
        </p:spPr>
        <p:txBody>
          <a:bodyPr wrap="square" rtlCol="0">
            <a:spAutoFit/>
          </a:bodyPr>
          <a:lstStyle/>
          <a:p>
            <a:endParaRPr lang="en-GB"/>
          </a:p>
        </p:txBody>
      </p:sp>
      <p:sp>
        <p:nvSpPr>
          <p:cNvPr id="11" name="Rectangle 10">
            <a:extLst>
              <a:ext uri="{FF2B5EF4-FFF2-40B4-BE49-F238E27FC236}">
                <a16:creationId xmlns:a16="http://schemas.microsoft.com/office/drawing/2014/main" id="{61A4C5DD-3328-46F1-B5E9-41E352AB1C55}"/>
              </a:ext>
            </a:extLst>
          </p:cNvPr>
          <p:cNvSpPr/>
          <p:nvPr/>
        </p:nvSpPr>
        <p:spPr bwMode="auto">
          <a:xfrm>
            <a:off x="3679515" y="1564726"/>
            <a:ext cx="288133" cy="2966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253F3AD9-E0C3-4E65-9A30-8C26F0530327}"/>
              </a:ext>
            </a:extLst>
          </p:cNvPr>
          <p:cNvSpPr/>
          <p:nvPr/>
        </p:nvSpPr>
        <p:spPr bwMode="auto">
          <a:xfrm>
            <a:off x="8960708" y="1591663"/>
            <a:ext cx="288133" cy="2966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Rectangle 11">
            <a:extLst>
              <a:ext uri="{FF2B5EF4-FFF2-40B4-BE49-F238E27FC236}">
                <a16:creationId xmlns:a16="http://schemas.microsoft.com/office/drawing/2014/main" id="{5E48FB3A-E747-435E-A5D7-9F701C4E36D4}"/>
              </a:ext>
            </a:extLst>
          </p:cNvPr>
          <p:cNvSpPr/>
          <p:nvPr/>
        </p:nvSpPr>
        <p:spPr>
          <a:xfrm>
            <a:off x="2338954" y="3628656"/>
            <a:ext cx="2255746" cy="461665"/>
          </a:xfrm>
          <a:prstGeom prst="rect">
            <a:avLst/>
          </a:prstGeom>
        </p:spPr>
        <p:txBody>
          <a:bodyPr wrap="none">
            <a:spAutoFit/>
          </a:bodyPr>
          <a:lstStyle/>
          <a:p>
            <a:r>
              <a:rPr lang="en-GB" sz="2400"/>
              <a:t>(a) 6×6×6×6</a:t>
            </a:r>
          </a:p>
        </p:txBody>
      </p:sp>
      <p:sp>
        <p:nvSpPr>
          <p:cNvPr id="13" name="TextBox 12">
            <a:extLst>
              <a:ext uri="{FF2B5EF4-FFF2-40B4-BE49-F238E27FC236}">
                <a16:creationId xmlns:a16="http://schemas.microsoft.com/office/drawing/2014/main" id="{2FAEF4D8-6DDA-4BFE-AA4A-1ECB44BA5B99}"/>
              </a:ext>
            </a:extLst>
          </p:cNvPr>
          <p:cNvSpPr txBox="1"/>
          <p:nvPr/>
        </p:nvSpPr>
        <p:spPr>
          <a:xfrm>
            <a:off x="2372226" y="3217925"/>
            <a:ext cx="3672408" cy="461665"/>
          </a:xfrm>
          <a:prstGeom prst="rect">
            <a:avLst/>
          </a:prstGeom>
          <a:noFill/>
        </p:spPr>
        <p:txBody>
          <a:bodyPr wrap="square" rtlCol="0">
            <a:spAutoFit/>
          </a:bodyPr>
          <a:lstStyle/>
          <a:p>
            <a:r>
              <a:rPr lang="en-GB" sz="2400"/>
              <a:t>2. Write in Index notation</a:t>
            </a:r>
          </a:p>
        </p:txBody>
      </p:sp>
      <p:sp>
        <p:nvSpPr>
          <p:cNvPr id="14" name="Rectangle 13">
            <a:extLst>
              <a:ext uri="{FF2B5EF4-FFF2-40B4-BE49-F238E27FC236}">
                <a16:creationId xmlns:a16="http://schemas.microsoft.com/office/drawing/2014/main" id="{50D3AEC8-D62E-4F4E-86E9-497DB9DAE086}"/>
              </a:ext>
            </a:extLst>
          </p:cNvPr>
          <p:cNvSpPr/>
          <p:nvPr/>
        </p:nvSpPr>
        <p:spPr>
          <a:xfrm>
            <a:off x="5481507" y="3653326"/>
            <a:ext cx="1776448" cy="461665"/>
          </a:xfrm>
          <a:prstGeom prst="rect">
            <a:avLst/>
          </a:prstGeom>
        </p:spPr>
        <p:txBody>
          <a:bodyPr wrap="none">
            <a:spAutoFit/>
          </a:bodyPr>
          <a:lstStyle/>
          <a:p>
            <a:r>
              <a:rPr lang="en-GB" sz="2400"/>
              <a:t>(b) 7×7×7</a:t>
            </a:r>
          </a:p>
        </p:txBody>
      </p:sp>
      <p:sp>
        <p:nvSpPr>
          <p:cNvPr id="15" name="Rectangle 14">
            <a:extLst>
              <a:ext uri="{FF2B5EF4-FFF2-40B4-BE49-F238E27FC236}">
                <a16:creationId xmlns:a16="http://schemas.microsoft.com/office/drawing/2014/main" id="{27145EA1-EA7E-4A87-85AB-9CCFC3DE34FD}"/>
              </a:ext>
            </a:extLst>
          </p:cNvPr>
          <p:cNvSpPr/>
          <p:nvPr/>
        </p:nvSpPr>
        <p:spPr>
          <a:xfrm>
            <a:off x="8023692" y="3645663"/>
            <a:ext cx="2717411" cy="461665"/>
          </a:xfrm>
          <a:prstGeom prst="rect">
            <a:avLst/>
          </a:prstGeom>
        </p:spPr>
        <p:txBody>
          <a:bodyPr wrap="none">
            <a:spAutoFit/>
          </a:bodyPr>
          <a:lstStyle/>
          <a:p>
            <a:r>
              <a:rPr lang="en-GB" sz="2400"/>
              <a:t>(c) 9×9×9×9×9</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EE2BA7F0-0656-4738-AE4F-63B151AFD9FC}"/>
                  </a:ext>
                </a:extLst>
              </p:cNvPr>
              <p:cNvSpPr txBox="1"/>
              <p:nvPr/>
            </p:nvSpPr>
            <p:spPr>
              <a:xfrm>
                <a:off x="4583831" y="3619399"/>
                <a:ext cx="57606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 6</m:t>
                          </m:r>
                        </m:e>
                        <m:sup>
                          <m:r>
                            <a:rPr lang="en-GB" sz="2400" b="0" i="1" smtClean="0">
                              <a:solidFill>
                                <a:srgbClr val="FF0000"/>
                              </a:solidFill>
                              <a:latin typeface="Cambria Math" panose="02040503050406030204" pitchFamily="18" charset="0"/>
                            </a:rPr>
                            <m:t>4</m:t>
                          </m:r>
                        </m:sup>
                      </m:sSup>
                    </m:oMath>
                  </m:oMathPara>
                </a14:m>
                <a:endParaRPr lang="en-GB" sz="2400"/>
              </a:p>
            </p:txBody>
          </p:sp>
        </mc:Choice>
        <mc:Fallback xmlns="">
          <p:sp>
            <p:nvSpPr>
              <p:cNvPr id="17" name="TextBox 16">
                <a:extLst>
                  <a:ext uri="{FF2B5EF4-FFF2-40B4-BE49-F238E27FC236}">
                    <a16:creationId xmlns:a16="http://schemas.microsoft.com/office/drawing/2014/main" id="{EE2BA7F0-0656-4738-AE4F-63B151AFD9FC}"/>
                  </a:ext>
                </a:extLst>
              </p:cNvPr>
              <p:cNvSpPr txBox="1">
                <a:spLocks noRot="1" noChangeAspect="1" noMove="1" noResize="1" noEditPoints="1" noAdjustHandles="1" noChangeArrowheads="1" noChangeShapeType="1" noTextEdit="1"/>
              </p:cNvSpPr>
              <p:nvPr/>
            </p:nvSpPr>
            <p:spPr>
              <a:xfrm>
                <a:off x="4583831" y="3619399"/>
                <a:ext cx="576064" cy="461665"/>
              </a:xfrm>
              <a:prstGeom prst="rect">
                <a:avLst/>
              </a:prstGeom>
              <a:blipFill>
                <a:blip r:embed="rId8"/>
                <a:stretch>
                  <a:fillRect r="-468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D15BE38F-1369-4D7F-9AC5-939C15668369}"/>
                  </a:ext>
                </a:extLst>
              </p:cNvPr>
              <p:cNvSpPr/>
              <p:nvPr/>
            </p:nvSpPr>
            <p:spPr>
              <a:xfrm>
                <a:off x="7138953" y="3617087"/>
                <a:ext cx="89684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=7</m:t>
                          </m:r>
                        </m:e>
                        <m:sup>
                          <m:r>
                            <a:rPr lang="en-GB" sz="2400" b="0" i="1" smtClean="0">
                              <a:solidFill>
                                <a:srgbClr val="FF0000"/>
                              </a:solidFill>
                              <a:latin typeface="Cambria Math" panose="02040503050406030204" pitchFamily="18" charset="0"/>
                            </a:rPr>
                            <m:t>3</m:t>
                          </m:r>
                        </m:sup>
                      </m:sSup>
                    </m:oMath>
                  </m:oMathPara>
                </a14:m>
                <a:endParaRPr lang="en-GB" sz="2400"/>
              </a:p>
            </p:txBody>
          </p:sp>
        </mc:Choice>
        <mc:Fallback xmlns="">
          <p:sp>
            <p:nvSpPr>
              <p:cNvPr id="18" name="Rectangle 17">
                <a:extLst>
                  <a:ext uri="{FF2B5EF4-FFF2-40B4-BE49-F238E27FC236}">
                    <a16:creationId xmlns:a16="http://schemas.microsoft.com/office/drawing/2014/main" id="{D15BE38F-1369-4D7F-9AC5-939C15668369}"/>
                  </a:ext>
                </a:extLst>
              </p:cNvPr>
              <p:cNvSpPr>
                <a:spLocks noRot="1" noChangeAspect="1" noMove="1" noResize="1" noEditPoints="1" noAdjustHandles="1" noChangeArrowheads="1" noChangeShapeType="1" noTextEdit="1"/>
              </p:cNvSpPr>
              <p:nvPr/>
            </p:nvSpPr>
            <p:spPr>
              <a:xfrm>
                <a:off x="7138953" y="3617087"/>
                <a:ext cx="896849"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33663C9A-4DFB-4BF5-A53C-4C217ED8CC0D}"/>
                  </a:ext>
                </a:extLst>
              </p:cNvPr>
              <p:cNvSpPr/>
              <p:nvPr/>
            </p:nvSpPr>
            <p:spPr>
              <a:xfrm>
                <a:off x="10609991" y="3626299"/>
                <a:ext cx="896849" cy="4658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=9</m:t>
                          </m:r>
                        </m:e>
                        <m:sup>
                          <m:r>
                            <a:rPr lang="en-GB" sz="2400" b="0" i="1" smtClean="0">
                              <a:solidFill>
                                <a:srgbClr val="FF0000"/>
                              </a:solidFill>
                              <a:latin typeface="Cambria Math" panose="02040503050406030204" pitchFamily="18" charset="0"/>
                            </a:rPr>
                            <m:t>5</m:t>
                          </m:r>
                        </m:sup>
                      </m:sSup>
                    </m:oMath>
                  </m:oMathPara>
                </a14:m>
                <a:endParaRPr lang="en-GB" sz="2400"/>
              </a:p>
            </p:txBody>
          </p:sp>
        </mc:Choice>
        <mc:Fallback xmlns="">
          <p:sp>
            <p:nvSpPr>
              <p:cNvPr id="19" name="Rectangle 18">
                <a:extLst>
                  <a:ext uri="{FF2B5EF4-FFF2-40B4-BE49-F238E27FC236}">
                    <a16:creationId xmlns:a16="http://schemas.microsoft.com/office/drawing/2014/main" id="{33663C9A-4DFB-4BF5-A53C-4C217ED8CC0D}"/>
                  </a:ext>
                </a:extLst>
              </p:cNvPr>
              <p:cNvSpPr>
                <a:spLocks noRot="1" noChangeAspect="1" noMove="1" noResize="1" noEditPoints="1" noAdjustHandles="1" noChangeArrowheads="1" noChangeShapeType="1" noTextEdit="1"/>
              </p:cNvSpPr>
              <p:nvPr/>
            </p:nvSpPr>
            <p:spPr>
              <a:xfrm>
                <a:off x="10609991" y="3626299"/>
                <a:ext cx="896849" cy="465833"/>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0060CC61-E51B-41CB-BA20-9124F36B4B27}"/>
                  </a:ext>
                </a:extLst>
              </p:cNvPr>
              <p:cNvSpPr/>
              <p:nvPr/>
            </p:nvSpPr>
            <p:spPr>
              <a:xfrm>
                <a:off x="2380437" y="4467089"/>
                <a:ext cx="10021889" cy="835165"/>
              </a:xfrm>
              <a:prstGeom prst="rect">
                <a:avLst/>
              </a:prstGeom>
            </p:spPr>
            <p:txBody>
              <a:bodyPr wrap="square">
                <a:spAutoFit/>
              </a:bodyPr>
              <a:lstStyle/>
              <a:p>
                <a:r>
                  <a:rPr lang="en-GB" sz="2400"/>
                  <a:t>3.	Write the following calculation in base numbers What do you notice?</a:t>
                </a:r>
              </a:p>
              <a:p>
                <a:r>
                  <a:rPr lang="en-GB" sz="2400"/>
                  <a:t>     (a)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3</m:t>
                        </m:r>
                      </m:sup>
                    </m:sSup>
                  </m:oMath>
                </a14:m>
                <a:r>
                  <a:rPr lang="en-GB" sz="2400"/>
                  <a:t>×</a:t>
                </a:r>
                <a14:m>
                  <m:oMath xmlns:m="http://schemas.openxmlformats.org/officeDocument/2006/math">
                    <m:sSup>
                      <m:sSupPr>
                        <m:ctrlPr>
                          <a:rPr lang="en-GB" sz="2400" i="1" dirty="0" smtClean="0">
                            <a:latin typeface="Cambria Math" panose="02040503050406030204" pitchFamily="18" charset="0"/>
                          </a:rPr>
                        </m:ctrlPr>
                      </m:sSupPr>
                      <m:e>
                        <m:r>
                          <a:rPr lang="en-GB" sz="2400" b="0" i="1" dirty="0" smtClean="0">
                            <a:latin typeface="Cambria Math" panose="02040503050406030204" pitchFamily="18" charset="0"/>
                          </a:rPr>
                          <m:t>2</m:t>
                        </m:r>
                      </m:e>
                      <m:sup>
                        <m:r>
                          <a:rPr lang="en-GB" sz="2400" b="0" i="1" dirty="0" smtClean="0">
                            <a:latin typeface="Cambria Math" panose="02040503050406030204" pitchFamily="18" charset="0"/>
                          </a:rPr>
                          <m:t>5</m:t>
                        </m:r>
                      </m:sup>
                    </m:sSup>
                  </m:oMath>
                </a14:m>
                <a:r>
                  <a:rPr lang="en-GB" sz="2400">
                    <a:solidFill>
                      <a:srgbClr val="FF0000"/>
                    </a:solidFill>
                  </a:rPr>
                  <a:t>   = (2 x 2 x 2)×(2 x 2 x 2×2 x 2 )</a:t>
                </a:r>
              </a:p>
            </p:txBody>
          </p:sp>
        </mc:Choice>
        <mc:Fallback xmlns="">
          <p:sp>
            <p:nvSpPr>
              <p:cNvPr id="20" name="Rectangle 19">
                <a:extLst>
                  <a:ext uri="{FF2B5EF4-FFF2-40B4-BE49-F238E27FC236}">
                    <a16:creationId xmlns:a16="http://schemas.microsoft.com/office/drawing/2014/main" id="{0060CC61-E51B-41CB-BA20-9124F36B4B27}"/>
                  </a:ext>
                </a:extLst>
              </p:cNvPr>
              <p:cNvSpPr>
                <a:spLocks noRot="1" noChangeAspect="1" noMove="1" noResize="1" noEditPoints="1" noAdjustHandles="1" noChangeArrowheads="1" noChangeShapeType="1" noTextEdit="1"/>
              </p:cNvSpPr>
              <p:nvPr/>
            </p:nvSpPr>
            <p:spPr>
              <a:xfrm>
                <a:off x="2380437" y="4467089"/>
                <a:ext cx="10021889" cy="835165"/>
              </a:xfrm>
              <a:prstGeom prst="rect">
                <a:avLst/>
              </a:prstGeom>
              <a:blipFill>
                <a:blip r:embed="rId11"/>
                <a:stretch>
                  <a:fillRect l="-912" t="-5109" b="-16788"/>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C0A3476D-95C9-4C45-8A14-62BF6F39BC42}"/>
              </a:ext>
            </a:extLst>
          </p:cNvPr>
          <p:cNvSpPr txBox="1"/>
          <p:nvPr/>
        </p:nvSpPr>
        <p:spPr>
          <a:xfrm>
            <a:off x="4871864" y="6165304"/>
            <a:ext cx="2376264" cy="504056"/>
          </a:xfrm>
          <a:prstGeom prst="rect">
            <a:avLst/>
          </a:prstGeom>
          <a:noFill/>
        </p:spPr>
        <p:txBody>
          <a:bodyPr wrap="square" rtlCol="0">
            <a:spAutoFit/>
          </a:bodyPr>
          <a:lstStyle/>
          <a:p>
            <a:endParaRPr lang="en-GB"/>
          </a:p>
        </p:txBody>
      </p:sp>
      <p:sp>
        <p:nvSpPr>
          <p:cNvPr id="22" name="Rectangle 21">
            <a:extLst>
              <a:ext uri="{FF2B5EF4-FFF2-40B4-BE49-F238E27FC236}">
                <a16:creationId xmlns:a16="http://schemas.microsoft.com/office/drawing/2014/main" id="{A3AE42B1-439B-4E5D-9D6D-0DAC37F028CA}"/>
              </a:ext>
            </a:extLst>
          </p:cNvPr>
          <p:cNvSpPr/>
          <p:nvPr/>
        </p:nvSpPr>
        <p:spPr>
          <a:xfrm>
            <a:off x="4457609" y="5448189"/>
            <a:ext cx="4140877" cy="461665"/>
          </a:xfrm>
          <a:prstGeom prst="rect">
            <a:avLst/>
          </a:prstGeom>
        </p:spPr>
        <p:txBody>
          <a:bodyPr wrap="none">
            <a:spAutoFit/>
          </a:bodyPr>
          <a:lstStyle/>
          <a:p>
            <a:r>
              <a:rPr lang="en-GB" sz="2400">
                <a:solidFill>
                  <a:srgbClr val="FF0000"/>
                </a:solidFill>
              </a:rPr>
              <a:t>= 2 x 2 x 2×2 x 2 x 2×2 x 2 </a:t>
            </a:r>
            <a:endParaRPr lang="en-GB" sz="2400"/>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866324EC-04B5-4531-882F-291016A8D622}"/>
                  </a:ext>
                </a:extLst>
              </p:cNvPr>
              <p:cNvSpPr txBox="1"/>
              <p:nvPr/>
            </p:nvSpPr>
            <p:spPr>
              <a:xfrm>
                <a:off x="4487568" y="5955667"/>
                <a:ext cx="768591"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dirty="0">
                            <a:solidFill>
                              <a:srgbClr val="FF0000"/>
                            </a:solidFill>
                            <a:latin typeface="Cambria Math" panose="02040503050406030204" pitchFamily="18" charset="0"/>
                          </a:rPr>
                        </m:ctrlPr>
                      </m:sSupPr>
                      <m:e>
                        <m:r>
                          <a:rPr lang="en-GB" sz="2400" i="1" dirty="0">
                            <a:solidFill>
                              <a:srgbClr val="FF0000"/>
                            </a:solidFill>
                            <a:latin typeface="Cambria Math" panose="02040503050406030204" pitchFamily="18" charset="0"/>
                          </a:rPr>
                          <m:t>2</m:t>
                        </m:r>
                      </m:e>
                      <m:sup>
                        <m:r>
                          <a:rPr lang="en-GB" sz="2400" b="0" i="1" dirty="0" smtClean="0">
                            <a:solidFill>
                              <a:srgbClr val="FF0000"/>
                            </a:solidFill>
                            <a:latin typeface="Cambria Math" panose="02040503050406030204" pitchFamily="18" charset="0"/>
                          </a:rPr>
                          <m:t>8</m:t>
                        </m:r>
                      </m:sup>
                    </m:sSup>
                  </m:oMath>
                </a14:m>
                <a:r>
                  <a:rPr lang="en-GB">
                    <a:solidFill>
                      <a:srgbClr val="FF0000"/>
                    </a:solidFill>
                  </a:rPr>
                  <a:t> </a:t>
                </a:r>
                <a:endParaRPr lang="en-GB"/>
              </a:p>
            </p:txBody>
          </p:sp>
        </mc:Choice>
        <mc:Fallback xmlns="">
          <p:sp>
            <p:nvSpPr>
              <p:cNvPr id="23" name="TextBox 22">
                <a:extLst>
                  <a:ext uri="{FF2B5EF4-FFF2-40B4-BE49-F238E27FC236}">
                    <a16:creationId xmlns:a16="http://schemas.microsoft.com/office/drawing/2014/main" id="{866324EC-04B5-4531-882F-291016A8D622}"/>
                  </a:ext>
                </a:extLst>
              </p:cNvPr>
              <p:cNvSpPr txBox="1">
                <a:spLocks noRot="1" noChangeAspect="1" noMove="1" noResize="1" noEditPoints="1" noAdjustHandles="1" noChangeArrowheads="1" noChangeShapeType="1" noTextEdit="1"/>
              </p:cNvSpPr>
              <p:nvPr/>
            </p:nvSpPr>
            <p:spPr>
              <a:xfrm>
                <a:off x="4487568" y="5955667"/>
                <a:ext cx="768591" cy="461665"/>
              </a:xfrm>
              <a:prstGeom prst="rect">
                <a:avLst/>
              </a:prstGeom>
              <a:blipFill>
                <a:blip r:embed="rId12"/>
                <a:stretch>
                  <a:fillRect l="-11905" t="-9211" b="-30263"/>
                </a:stretch>
              </a:blipFill>
            </p:spPr>
            <p:txBody>
              <a:bodyPr/>
              <a:lstStyle/>
              <a:p>
                <a:r>
                  <a:rPr lang="en-US">
                    <a:noFill/>
                  </a:rPr>
                  <a:t> </a:t>
                </a:r>
              </a:p>
            </p:txBody>
          </p:sp>
        </mc:Fallback>
      </mc:AlternateContent>
      <p:sp>
        <p:nvSpPr>
          <p:cNvPr id="24" name="TextBox 23">
            <a:extLst>
              <a:ext uri="{FF2B5EF4-FFF2-40B4-BE49-F238E27FC236}">
                <a16:creationId xmlns:a16="http://schemas.microsoft.com/office/drawing/2014/main" id="{1F12695E-F47A-4CBE-B86A-E448B43524C6}"/>
              </a:ext>
            </a:extLst>
          </p:cNvPr>
          <p:cNvSpPr txBox="1"/>
          <p:nvPr/>
        </p:nvSpPr>
        <p:spPr>
          <a:xfrm>
            <a:off x="9233350" y="5217003"/>
            <a:ext cx="2694799" cy="1200329"/>
          </a:xfrm>
          <a:prstGeom prst="rect">
            <a:avLst/>
          </a:prstGeom>
          <a:noFill/>
        </p:spPr>
        <p:txBody>
          <a:bodyPr wrap="square" rtlCol="0">
            <a:spAutoFit/>
          </a:bodyPr>
          <a:lstStyle/>
          <a:p>
            <a:r>
              <a:rPr lang="en-GB" sz="2400" i="1">
                <a:solidFill>
                  <a:srgbClr val="FF0000"/>
                </a:solidFill>
              </a:rPr>
              <a:t>“Common bases Add the powers when Multiplying” </a:t>
            </a:r>
          </a:p>
        </p:txBody>
      </p:sp>
      <p:sp>
        <p:nvSpPr>
          <p:cNvPr id="25" name="TextBox 24">
            <a:extLst>
              <a:ext uri="{FF2B5EF4-FFF2-40B4-BE49-F238E27FC236}">
                <a16:creationId xmlns:a16="http://schemas.microsoft.com/office/drawing/2014/main" id="{061D9AC1-B479-44E6-B664-3953DAD1306E}"/>
              </a:ext>
            </a:extLst>
          </p:cNvPr>
          <p:cNvSpPr txBox="1"/>
          <p:nvPr/>
        </p:nvSpPr>
        <p:spPr>
          <a:xfrm>
            <a:off x="3679238" y="1514335"/>
            <a:ext cx="344285" cy="400110"/>
          </a:xfrm>
          <a:prstGeom prst="rect">
            <a:avLst/>
          </a:prstGeom>
          <a:noFill/>
        </p:spPr>
        <p:txBody>
          <a:bodyPr wrap="square" rtlCol="0">
            <a:spAutoFit/>
          </a:bodyPr>
          <a:lstStyle/>
          <a:p>
            <a:r>
              <a:rPr lang="en-GB"/>
              <a:t>5</a:t>
            </a:r>
          </a:p>
        </p:txBody>
      </p:sp>
      <p:sp>
        <p:nvSpPr>
          <p:cNvPr id="26" name="TextBox 25">
            <a:extLst>
              <a:ext uri="{FF2B5EF4-FFF2-40B4-BE49-F238E27FC236}">
                <a16:creationId xmlns:a16="http://schemas.microsoft.com/office/drawing/2014/main" id="{EE2A762E-1F2A-4DC8-8A84-80D92F22F426}"/>
              </a:ext>
            </a:extLst>
          </p:cNvPr>
          <p:cNvSpPr txBox="1"/>
          <p:nvPr/>
        </p:nvSpPr>
        <p:spPr>
          <a:xfrm>
            <a:off x="8938579" y="1540778"/>
            <a:ext cx="360041" cy="400110"/>
          </a:xfrm>
          <a:prstGeom prst="rect">
            <a:avLst/>
          </a:prstGeom>
          <a:noFill/>
        </p:spPr>
        <p:txBody>
          <a:bodyPr wrap="square" rtlCol="0">
            <a:spAutoFit/>
          </a:bodyPr>
          <a:lstStyle/>
          <a:p>
            <a:r>
              <a:rPr lang="en-GB"/>
              <a:t>6</a:t>
            </a:r>
          </a:p>
        </p:txBody>
      </p:sp>
    </p:spTree>
    <p:extLst>
      <p:ext uri="{BB962C8B-B14F-4D97-AF65-F5344CB8AC3E}">
        <p14:creationId xmlns:p14="http://schemas.microsoft.com/office/powerpoint/2010/main" val="29471450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7" grpId="0"/>
      <p:bldP spid="18" grpId="0"/>
      <p:bldP spid="19" grpId="0"/>
      <p:bldP spid="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60511" y="1101382"/>
            <a:ext cx="903490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Copy the following statements and fill in the missing numbers:</a:t>
            </a:r>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Index Notation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A213C5F-2BA2-45D5-9A56-E27C190179F5}"/>
              </a:ext>
            </a:extLst>
          </p:cNvPr>
          <p:cNvSpPr/>
          <p:nvPr/>
        </p:nvSpPr>
        <p:spPr>
          <a:xfrm>
            <a:off x="2423592" y="692696"/>
            <a:ext cx="1239442" cy="400110"/>
          </a:xfrm>
          <a:prstGeom prst="rect">
            <a:avLst/>
          </a:prstGeom>
        </p:spPr>
        <p:txBody>
          <a:bodyPr wrap="none">
            <a:spAutoFit/>
          </a:bodyPr>
          <a:lstStyle/>
          <a:p>
            <a:r>
              <a:rPr lang="en-GB" b="1"/>
              <a:t>Exercise</a:t>
            </a:r>
          </a:p>
        </p:txBody>
      </p:sp>
      <p:sp>
        <p:nvSpPr>
          <p:cNvPr id="4" name="Rectangle 3">
            <a:extLst>
              <a:ext uri="{FF2B5EF4-FFF2-40B4-BE49-F238E27FC236}">
                <a16:creationId xmlns:a16="http://schemas.microsoft.com/office/drawing/2014/main" id="{DD2D4ADC-55B7-4F8C-B0DB-E78CAFE7F02E}"/>
              </a:ext>
            </a:extLst>
          </p:cNvPr>
          <p:cNvSpPr/>
          <p:nvPr/>
        </p:nvSpPr>
        <p:spPr>
          <a:xfrm>
            <a:off x="2711624" y="1711189"/>
            <a:ext cx="1853392" cy="461665"/>
          </a:xfrm>
          <a:prstGeom prst="rect">
            <a:avLst/>
          </a:prstGeom>
        </p:spPr>
        <p:txBody>
          <a:bodyPr wrap="none">
            <a:spAutoFit/>
          </a:bodyPr>
          <a:lstStyle/>
          <a:p>
            <a:r>
              <a:rPr lang="en-GB" sz="2400"/>
              <a:t>(a) 100 = 10</a:t>
            </a:r>
          </a:p>
        </p:txBody>
      </p:sp>
      <p:sp>
        <p:nvSpPr>
          <p:cNvPr id="5" name="Rectangle 4">
            <a:extLst>
              <a:ext uri="{FF2B5EF4-FFF2-40B4-BE49-F238E27FC236}">
                <a16:creationId xmlns:a16="http://schemas.microsoft.com/office/drawing/2014/main" id="{05EB4BF5-D0E0-4213-813F-8500C8AA157B}"/>
              </a:ext>
            </a:extLst>
          </p:cNvPr>
          <p:cNvSpPr/>
          <p:nvPr/>
        </p:nvSpPr>
        <p:spPr>
          <a:xfrm>
            <a:off x="5305398" y="1757667"/>
            <a:ext cx="1253869" cy="461665"/>
          </a:xfrm>
          <a:prstGeom prst="rect">
            <a:avLst/>
          </a:prstGeom>
        </p:spPr>
        <p:txBody>
          <a:bodyPr wrap="none">
            <a:spAutoFit/>
          </a:bodyPr>
          <a:lstStyle/>
          <a:p>
            <a:r>
              <a:rPr lang="en-GB" sz="2400"/>
              <a:t>(b) 81 =</a:t>
            </a:r>
          </a:p>
        </p:txBody>
      </p:sp>
      <p:sp>
        <p:nvSpPr>
          <p:cNvPr id="6" name="Rectangle 5">
            <a:extLst>
              <a:ext uri="{FF2B5EF4-FFF2-40B4-BE49-F238E27FC236}">
                <a16:creationId xmlns:a16="http://schemas.microsoft.com/office/drawing/2014/main" id="{996A52D1-EA30-4083-90CC-5916501BA249}"/>
              </a:ext>
            </a:extLst>
          </p:cNvPr>
          <p:cNvSpPr/>
          <p:nvPr/>
        </p:nvSpPr>
        <p:spPr>
          <a:xfrm>
            <a:off x="7176120" y="1804145"/>
            <a:ext cx="1236236" cy="461665"/>
          </a:xfrm>
          <a:prstGeom prst="rect">
            <a:avLst/>
          </a:prstGeom>
        </p:spPr>
        <p:txBody>
          <a:bodyPr wrap="none">
            <a:spAutoFit/>
          </a:bodyPr>
          <a:lstStyle/>
          <a:p>
            <a:r>
              <a:rPr lang="en-GB" sz="2400"/>
              <a:t>(c) 81 =</a:t>
            </a:r>
          </a:p>
        </p:txBody>
      </p:sp>
      <p:sp>
        <p:nvSpPr>
          <p:cNvPr id="7" name="Rectangle 6">
            <a:extLst>
              <a:ext uri="{FF2B5EF4-FFF2-40B4-BE49-F238E27FC236}">
                <a16:creationId xmlns:a16="http://schemas.microsoft.com/office/drawing/2014/main" id="{C2095A84-F01E-4907-B1B5-47135C27325A}"/>
              </a:ext>
            </a:extLst>
          </p:cNvPr>
          <p:cNvSpPr/>
          <p:nvPr/>
        </p:nvSpPr>
        <p:spPr>
          <a:xfrm>
            <a:off x="2711624" y="2388305"/>
            <a:ext cx="1253869" cy="461665"/>
          </a:xfrm>
          <a:prstGeom prst="rect">
            <a:avLst/>
          </a:prstGeom>
        </p:spPr>
        <p:txBody>
          <a:bodyPr wrap="none">
            <a:spAutoFit/>
          </a:bodyPr>
          <a:lstStyle/>
          <a:p>
            <a:r>
              <a:rPr lang="en-GB" sz="2400"/>
              <a:t>(d) 16 =</a:t>
            </a:r>
          </a:p>
        </p:txBody>
      </p:sp>
      <p:sp>
        <p:nvSpPr>
          <p:cNvPr id="8" name="Rectangle 7">
            <a:extLst>
              <a:ext uri="{FF2B5EF4-FFF2-40B4-BE49-F238E27FC236}">
                <a16:creationId xmlns:a16="http://schemas.microsoft.com/office/drawing/2014/main" id="{0F3E7BA0-1A04-457F-BBA2-D57F7D6B9C90}"/>
              </a:ext>
            </a:extLst>
          </p:cNvPr>
          <p:cNvSpPr/>
          <p:nvPr/>
        </p:nvSpPr>
        <p:spPr>
          <a:xfrm>
            <a:off x="5256611" y="2407926"/>
            <a:ext cx="1253869" cy="461665"/>
          </a:xfrm>
          <a:prstGeom prst="rect">
            <a:avLst/>
          </a:prstGeom>
        </p:spPr>
        <p:txBody>
          <a:bodyPr wrap="none">
            <a:spAutoFit/>
          </a:bodyPr>
          <a:lstStyle/>
          <a:p>
            <a:r>
              <a:rPr lang="en-GB" sz="2400"/>
              <a:t>(e) 16 =</a:t>
            </a:r>
          </a:p>
        </p:txBody>
      </p:sp>
      <p:sp>
        <p:nvSpPr>
          <p:cNvPr id="9" name="Rectangle 8">
            <a:extLst>
              <a:ext uri="{FF2B5EF4-FFF2-40B4-BE49-F238E27FC236}">
                <a16:creationId xmlns:a16="http://schemas.microsoft.com/office/drawing/2014/main" id="{B6A49400-4EEE-4700-A358-026BEDC49F48}"/>
              </a:ext>
            </a:extLst>
          </p:cNvPr>
          <p:cNvSpPr/>
          <p:nvPr/>
        </p:nvSpPr>
        <p:spPr>
          <a:xfrm>
            <a:off x="7268468" y="2368733"/>
            <a:ext cx="731290" cy="461665"/>
          </a:xfrm>
          <a:prstGeom prst="rect">
            <a:avLst/>
          </a:prstGeom>
        </p:spPr>
        <p:txBody>
          <a:bodyPr wrap="none">
            <a:spAutoFit/>
          </a:bodyPr>
          <a:lstStyle/>
          <a:p>
            <a:r>
              <a:rPr lang="en-GB" sz="2400"/>
              <a:t>(f) 7</a:t>
            </a:r>
          </a:p>
        </p:txBody>
      </p:sp>
      <p:sp>
        <p:nvSpPr>
          <p:cNvPr id="10" name="Rectangle 9">
            <a:extLst>
              <a:ext uri="{FF2B5EF4-FFF2-40B4-BE49-F238E27FC236}">
                <a16:creationId xmlns:a16="http://schemas.microsoft.com/office/drawing/2014/main" id="{FE0741FA-03DD-4646-B0FC-A309B96CB983}"/>
              </a:ext>
            </a:extLst>
          </p:cNvPr>
          <p:cNvSpPr/>
          <p:nvPr/>
        </p:nvSpPr>
        <p:spPr>
          <a:xfrm>
            <a:off x="8222926" y="2380412"/>
            <a:ext cx="1135247" cy="461665"/>
          </a:xfrm>
          <a:prstGeom prst="rect">
            <a:avLst/>
          </a:prstGeom>
        </p:spPr>
        <p:txBody>
          <a:bodyPr wrap="none">
            <a:spAutoFit/>
          </a:bodyPr>
          <a:lstStyle/>
          <a:p>
            <a:r>
              <a:rPr lang="en-GB" sz="2400"/>
              <a:t>= 2401</a:t>
            </a:r>
          </a:p>
        </p:txBody>
      </p:sp>
      <p:sp>
        <p:nvSpPr>
          <p:cNvPr id="12" name="Rectangle 11">
            <a:extLst>
              <a:ext uri="{FF2B5EF4-FFF2-40B4-BE49-F238E27FC236}">
                <a16:creationId xmlns:a16="http://schemas.microsoft.com/office/drawing/2014/main" id="{A6B85E0C-3AAB-4E1A-9C19-B71AE16B9759}"/>
              </a:ext>
            </a:extLst>
          </p:cNvPr>
          <p:cNvSpPr/>
          <p:nvPr/>
        </p:nvSpPr>
        <p:spPr bwMode="auto">
          <a:xfrm>
            <a:off x="4498544" y="1592731"/>
            <a:ext cx="249932" cy="2489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8CE61525-B698-42C6-AE3C-EB121E2EB284}"/>
              </a:ext>
            </a:extLst>
          </p:cNvPr>
          <p:cNvSpPr/>
          <p:nvPr/>
        </p:nvSpPr>
        <p:spPr bwMode="auto">
          <a:xfrm>
            <a:off x="6535396" y="1804145"/>
            <a:ext cx="328822" cy="3068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94ECE0CD-C709-4C45-80F9-458BD9B3F343}"/>
              </a:ext>
            </a:extLst>
          </p:cNvPr>
          <p:cNvSpPr/>
          <p:nvPr/>
        </p:nvSpPr>
        <p:spPr bwMode="auto">
          <a:xfrm>
            <a:off x="7977900" y="2249608"/>
            <a:ext cx="249932" cy="29334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3" name="TextBox 12">
            <a:extLst>
              <a:ext uri="{FF2B5EF4-FFF2-40B4-BE49-F238E27FC236}">
                <a16:creationId xmlns:a16="http://schemas.microsoft.com/office/drawing/2014/main" id="{98BC32E5-A2FB-41B5-864C-DBD588ABC1FD}"/>
              </a:ext>
            </a:extLst>
          </p:cNvPr>
          <p:cNvSpPr txBox="1"/>
          <p:nvPr/>
        </p:nvSpPr>
        <p:spPr>
          <a:xfrm>
            <a:off x="4380058" y="2199455"/>
            <a:ext cx="216024" cy="400110"/>
          </a:xfrm>
          <a:prstGeom prst="rect">
            <a:avLst/>
          </a:prstGeom>
          <a:noFill/>
        </p:spPr>
        <p:txBody>
          <a:bodyPr wrap="square" rtlCol="0">
            <a:spAutoFit/>
          </a:bodyPr>
          <a:lstStyle/>
          <a:p>
            <a:r>
              <a:rPr lang="en-GB"/>
              <a:t>4</a:t>
            </a:r>
          </a:p>
        </p:txBody>
      </p:sp>
      <p:sp>
        <p:nvSpPr>
          <p:cNvPr id="14" name="Rectangle 13">
            <a:extLst>
              <a:ext uri="{FF2B5EF4-FFF2-40B4-BE49-F238E27FC236}">
                <a16:creationId xmlns:a16="http://schemas.microsoft.com/office/drawing/2014/main" id="{2EFF9C11-848B-4B76-A36A-8BF15D10235A}"/>
              </a:ext>
            </a:extLst>
          </p:cNvPr>
          <p:cNvSpPr/>
          <p:nvPr/>
        </p:nvSpPr>
        <p:spPr>
          <a:xfrm>
            <a:off x="6876152" y="2180770"/>
            <a:ext cx="327334" cy="400110"/>
          </a:xfrm>
          <a:prstGeom prst="rect">
            <a:avLst/>
          </a:prstGeom>
        </p:spPr>
        <p:txBody>
          <a:bodyPr wrap="none">
            <a:spAutoFit/>
          </a:bodyPr>
          <a:lstStyle/>
          <a:p>
            <a:r>
              <a:rPr lang="en-GB"/>
              <a:t>2</a:t>
            </a:r>
          </a:p>
        </p:txBody>
      </p:sp>
      <p:sp>
        <p:nvSpPr>
          <p:cNvPr id="15" name="Rectangle 14">
            <a:extLst>
              <a:ext uri="{FF2B5EF4-FFF2-40B4-BE49-F238E27FC236}">
                <a16:creationId xmlns:a16="http://schemas.microsoft.com/office/drawing/2014/main" id="{AA75575A-601C-42E9-8671-7C0D571A857C}"/>
              </a:ext>
            </a:extLst>
          </p:cNvPr>
          <p:cNvSpPr/>
          <p:nvPr/>
        </p:nvSpPr>
        <p:spPr>
          <a:xfrm>
            <a:off x="8801560" y="1631451"/>
            <a:ext cx="327334" cy="400110"/>
          </a:xfrm>
          <a:prstGeom prst="rect">
            <a:avLst/>
          </a:prstGeom>
        </p:spPr>
        <p:txBody>
          <a:bodyPr wrap="none">
            <a:spAutoFit/>
          </a:bodyPr>
          <a:lstStyle/>
          <a:p>
            <a:r>
              <a:rPr lang="en-GB"/>
              <a:t>4</a:t>
            </a:r>
          </a:p>
        </p:txBody>
      </p:sp>
      <p:sp>
        <p:nvSpPr>
          <p:cNvPr id="16" name="Rectangle 15">
            <a:extLst>
              <a:ext uri="{FF2B5EF4-FFF2-40B4-BE49-F238E27FC236}">
                <a16:creationId xmlns:a16="http://schemas.microsoft.com/office/drawing/2014/main" id="{65A6EB56-E30A-48D3-9121-637FAE7CA0F8}"/>
              </a:ext>
            </a:extLst>
          </p:cNvPr>
          <p:cNvSpPr/>
          <p:nvPr/>
        </p:nvSpPr>
        <p:spPr>
          <a:xfrm>
            <a:off x="6876152" y="1592731"/>
            <a:ext cx="327334" cy="400110"/>
          </a:xfrm>
          <a:prstGeom prst="rect">
            <a:avLst/>
          </a:prstGeom>
        </p:spPr>
        <p:txBody>
          <a:bodyPr wrap="none">
            <a:spAutoFit/>
          </a:bodyPr>
          <a:lstStyle/>
          <a:p>
            <a:r>
              <a:rPr lang="en-GB"/>
              <a:t>2</a:t>
            </a:r>
          </a:p>
        </p:txBody>
      </p:sp>
      <p:sp>
        <p:nvSpPr>
          <p:cNvPr id="26" name="Rectangle 25">
            <a:extLst>
              <a:ext uri="{FF2B5EF4-FFF2-40B4-BE49-F238E27FC236}">
                <a16:creationId xmlns:a16="http://schemas.microsoft.com/office/drawing/2014/main" id="{D9D477DC-A11B-4CFB-8BC4-8396733E4282}"/>
              </a:ext>
            </a:extLst>
          </p:cNvPr>
          <p:cNvSpPr/>
          <p:nvPr/>
        </p:nvSpPr>
        <p:spPr bwMode="auto">
          <a:xfrm>
            <a:off x="8406019" y="1841641"/>
            <a:ext cx="328822" cy="3068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10F53D03-035C-4CFD-AA64-3C1C681C8094}"/>
              </a:ext>
            </a:extLst>
          </p:cNvPr>
          <p:cNvSpPr/>
          <p:nvPr/>
        </p:nvSpPr>
        <p:spPr bwMode="auto">
          <a:xfrm>
            <a:off x="6538783" y="2467066"/>
            <a:ext cx="304952" cy="30413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57E52FDF-DA44-4DF8-BB22-1B916772F875}"/>
              </a:ext>
            </a:extLst>
          </p:cNvPr>
          <p:cNvSpPr/>
          <p:nvPr/>
        </p:nvSpPr>
        <p:spPr bwMode="auto">
          <a:xfrm>
            <a:off x="3983918" y="2485310"/>
            <a:ext cx="328822" cy="3068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TextBox 21">
            <a:extLst>
              <a:ext uri="{FF2B5EF4-FFF2-40B4-BE49-F238E27FC236}">
                <a16:creationId xmlns:a16="http://schemas.microsoft.com/office/drawing/2014/main" id="{804E6B6B-323F-4762-847F-AA0CBAE5B1E5}"/>
              </a:ext>
            </a:extLst>
          </p:cNvPr>
          <p:cNvSpPr txBox="1"/>
          <p:nvPr/>
        </p:nvSpPr>
        <p:spPr>
          <a:xfrm>
            <a:off x="4463017" y="1511134"/>
            <a:ext cx="338067" cy="400110"/>
          </a:xfrm>
          <a:prstGeom prst="rect">
            <a:avLst/>
          </a:prstGeom>
          <a:noFill/>
        </p:spPr>
        <p:txBody>
          <a:bodyPr wrap="square" rtlCol="0">
            <a:spAutoFit/>
          </a:bodyPr>
          <a:lstStyle/>
          <a:p>
            <a:r>
              <a:rPr lang="en-GB">
                <a:solidFill>
                  <a:srgbClr val="FF0000"/>
                </a:solidFill>
              </a:rPr>
              <a:t>2</a:t>
            </a:r>
          </a:p>
        </p:txBody>
      </p:sp>
      <p:sp>
        <p:nvSpPr>
          <p:cNvPr id="23" name="Rectangle 22">
            <a:extLst>
              <a:ext uri="{FF2B5EF4-FFF2-40B4-BE49-F238E27FC236}">
                <a16:creationId xmlns:a16="http://schemas.microsoft.com/office/drawing/2014/main" id="{D3155454-7E95-4C70-808C-AB8B41EC396F}"/>
              </a:ext>
            </a:extLst>
          </p:cNvPr>
          <p:cNvSpPr/>
          <p:nvPr/>
        </p:nvSpPr>
        <p:spPr>
          <a:xfrm>
            <a:off x="6527592" y="1757230"/>
            <a:ext cx="327334" cy="400110"/>
          </a:xfrm>
          <a:prstGeom prst="rect">
            <a:avLst/>
          </a:prstGeom>
        </p:spPr>
        <p:txBody>
          <a:bodyPr wrap="none">
            <a:spAutoFit/>
          </a:bodyPr>
          <a:lstStyle/>
          <a:p>
            <a:r>
              <a:rPr lang="en-GB">
                <a:solidFill>
                  <a:srgbClr val="FF0000"/>
                </a:solidFill>
              </a:rPr>
              <a:t>9</a:t>
            </a:r>
          </a:p>
        </p:txBody>
      </p:sp>
      <p:sp>
        <p:nvSpPr>
          <p:cNvPr id="24" name="Rectangle 23">
            <a:extLst>
              <a:ext uri="{FF2B5EF4-FFF2-40B4-BE49-F238E27FC236}">
                <a16:creationId xmlns:a16="http://schemas.microsoft.com/office/drawing/2014/main" id="{BD658468-B3BF-4D64-97C5-306927DEC9BA}"/>
              </a:ext>
            </a:extLst>
          </p:cNvPr>
          <p:cNvSpPr/>
          <p:nvPr/>
        </p:nvSpPr>
        <p:spPr>
          <a:xfrm>
            <a:off x="8368349" y="1788444"/>
            <a:ext cx="327334" cy="400110"/>
          </a:xfrm>
          <a:prstGeom prst="rect">
            <a:avLst/>
          </a:prstGeom>
        </p:spPr>
        <p:txBody>
          <a:bodyPr wrap="none">
            <a:spAutoFit/>
          </a:bodyPr>
          <a:lstStyle/>
          <a:p>
            <a:r>
              <a:rPr lang="en-GB">
                <a:solidFill>
                  <a:srgbClr val="FF0000"/>
                </a:solidFill>
              </a:rPr>
              <a:t>3</a:t>
            </a:r>
          </a:p>
        </p:txBody>
      </p:sp>
      <p:sp>
        <p:nvSpPr>
          <p:cNvPr id="25" name="Rectangle 24">
            <a:extLst>
              <a:ext uri="{FF2B5EF4-FFF2-40B4-BE49-F238E27FC236}">
                <a16:creationId xmlns:a16="http://schemas.microsoft.com/office/drawing/2014/main" id="{23AEA44B-B912-41B7-AD20-8AB2A68D8A0E}"/>
              </a:ext>
            </a:extLst>
          </p:cNvPr>
          <p:cNvSpPr/>
          <p:nvPr/>
        </p:nvSpPr>
        <p:spPr>
          <a:xfrm>
            <a:off x="6535396" y="2430288"/>
            <a:ext cx="327334" cy="400110"/>
          </a:xfrm>
          <a:prstGeom prst="rect">
            <a:avLst/>
          </a:prstGeom>
        </p:spPr>
        <p:txBody>
          <a:bodyPr wrap="none">
            <a:spAutoFit/>
          </a:bodyPr>
          <a:lstStyle/>
          <a:p>
            <a:r>
              <a:rPr lang="en-GB">
                <a:solidFill>
                  <a:srgbClr val="FF0000"/>
                </a:solidFill>
              </a:rPr>
              <a:t>4</a:t>
            </a:r>
          </a:p>
        </p:txBody>
      </p:sp>
      <p:sp>
        <p:nvSpPr>
          <p:cNvPr id="30" name="Rectangle 29">
            <a:extLst>
              <a:ext uri="{FF2B5EF4-FFF2-40B4-BE49-F238E27FC236}">
                <a16:creationId xmlns:a16="http://schemas.microsoft.com/office/drawing/2014/main" id="{487FB5F4-60F2-4F7D-A45B-C51580581BA7}"/>
              </a:ext>
            </a:extLst>
          </p:cNvPr>
          <p:cNvSpPr/>
          <p:nvPr/>
        </p:nvSpPr>
        <p:spPr>
          <a:xfrm>
            <a:off x="3986138" y="2430288"/>
            <a:ext cx="327334" cy="400110"/>
          </a:xfrm>
          <a:prstGeom prst="rect">
            <a:avLst/>
          </a:prstGeom>
        </p:spPr>
        <p:txBody>
          <a:bodyPr wrap="none">
            <a:spAutoFit/>
          </a:bodyPr>
          <a:lstStyle/>
          <a:p>
            <a:r>
              <a:rPr lang="en-GB">
                <a:solidFill>
                  <a:srgbClr val="FF0000"/>
                </a:solidFill>
              </a:rPr>
              <a:t>2</a:t>
            </a:r>
          </a:p>
        </p:txBody>
      </p:sp>
      <p:sp>
        <p:nvSpPr>
          <p:cNvPr id="31" name="Rectangle 30">
            <a:extLst>
              <a:ext uri="{FF2B5EF4-FFF2-40B4-BE49-F238E27FC236}">
                <a16:creationId xmlns:a16="http://schemas.microsoft.com/office/drawing/2014/main" id="{44ACCFB8-804D-4B03-B65D-57A2E2DE2DFE}"/>
              </a:ext>
            </a:extLst>
          </p:cNvPr>
          <p:cNvSpPr/>
          <p:nvPr/>
        </p:nvSpPr>
        <p:spPr>
          <a:xfrm>
            <a:off x="7951356" y="2180357"/>
            <a:ext cx="327334" cy="400110"/>
          </a:xfrm>
          <a:prstGeom prst="rect">
            <a:avLst/>
          </a:prstGeom>
        </p:spPr>
        <p:txBody>
          <a:bodyPr wrap="none">
            <a:spAutoFit/>
          </a:bodyPr>
          <a:lstStyle/>
          <a:p>
            <a:r>
              <a:rPr lang="en-GB">
                <a:solidFill>
                  <a:srgbClr val="FF0000"/>
                </a:solidFill>
              </a:rPr>
              <a:t>4</a:t>
            </a:r>
          </a:p>
        </p:txBody>
      </p:sp>
      <p:sp>
        <p:nvSpPr>
          <p:cNvPr id="32" name="Rectangle 31">
            <a:extLst>
              <a:ext uri="{FF2B5EF4-FFF2-40B4-BE49-F238E27FC236}">
                <a16:creationId xmlns:a16="http://schemas.microsoft.com/office/drawing/2014/main" id="{7B049124-E7C0-4FF8-9EB9-93EE07D6658E}"/>
              </a:ext>
            </a:extLst>
          </p:cNvPr>
          <p:cNvSpPr/>
          <p:nvPr/>
        </p:nvSpPr>
        <p:spPr>
          <a:xfrm>
            <a:off x="2423592" y="2982333"/>
            <a:ext cx="8736632" cy="830997"/>
          </a:xfrm>
          <a:prstGeom prst="rect">
            <a:avLst/>
          </a:prstGeom>
        </p:spPr>
        <p:txBody>
          <a:bodyPr wrap="square">
            <a:spAutoFit/>
          </a:bodyPr>
          <a:lstStyle/>
          <a:p>
            <a:r>
              <a:rPr lang="en-GB"/>
              <a:t>2.	</a:t>
            </a:r>
            <a:r>
              <a:rPr lang="en-GB" sz="2400"/>
              <a:t>Copy each of the following statements and fill in the missing numbers:</a:t>
            </a:r>
          </a:p>
        </p:txBody>
      </p:sp>
      <p:sp>
        <p:nvSpPr>
          <p:cNvPr id="34" name="TextBox 33">
            <a:extLst>
              <a:ext uri="{FF2B5EF4-FFF2-40B4-BE49-F238E27FC236}">
                <a16:creationId xmlns:a16="http://schemas.microsoft.com/office/drawing/2014/main" id="{8D545E60-65EC-48E8-A246-183C58B3CAFD}"/>
              </a:ext>
            </a:extLst>
          </p:cNvPr>
          <p:cNvSpPr txBox="1"/>
          <p:nvPr/>
        </p:nvSpPr>
        <p:spPr>
          <a:xfrm>
            <a:off x="4623510" y="3769794"/>
            <a:ext cx="7109938" cy="461665"/>
          </a:xfrm>
          <a:prstGeom prst="rect">
            <a:avLst/>
          </a:prstGeom>
          <a:noFill/>
        </p:spPr>
        <p:txBody>
          <a:bodyPr wrap="square" rtlCol="0">
            <a:spAutoFit/>
          </a:bodyPr>
          <a:lstStyle/>
          <a:p>
            <a:r>
              <a:rPr lang="en-GB" sz="2400" dirty="0">
                <a:solidFill>
                  <a:srgbClr val="FF0000"/>
                </a:solidFill>
              </a:rPr>
              <a:t>=</a:t>
            </a:r>
            <a:r>
              <a:rPr lang="en-GB" sz="2400" dirty="0"/>
              <a:t> </a:t>
            </a:r>
            <a:r>
              <a:rPr lang="en-GB" sz="2400" dirty="0">
                <a:solidFill>
                  <a:srgbClr val="FF0000"/>
                </a:solidFill>
              </a:rPr>
              <a:t>(5 x 5 x 5 x 5 x 5 x 5 x 5) x ( 5 x 5) </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E1429D79-468F-4D35-9931-AB865490F774}"/>
                  </a:ext>
                </a:extLst>
              </p:cNvPr>
              <p:cNvSpPr txBox="1"/>
              <p:nvPr/>
            </p:nvSpPr>
            <p:spPr>
              <a:xfrm>
                <a:off x="4662920" y="4546164"/>
                <a:ext cx="1078892"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5</m:t>
                        </m:r>
                      </m:e>
                      <m:sup>
                        <m:r>
                          <a:rPr lang="en-GB" sz="2400" b="0" i="1" smtClean="0">
                            <a:solidFill>
                              <a:srgbClr val="FF0000"/>
                            </a:solidFill>
                            <a:latin typeface="Cambria Math" panose="02040503050406030204" pitchFamily="18" charset="0"/>
                          </a:rPr>
                          <m:t>9</m:t>
                        </m:r>
                      </m:sup>
                    </m:sSup>
                  </m:oMath>
                </a14:m>
                <a:endParaRPr lang="en-GB" sz="2400"/>
              </a:p>
            </p:txBody>
          </p:sp>
        </mc:Choice>
        <mc:Fallback xmlns="">
          <p:sp>
            <p:nvSpPr>
              <p:cNvPr id="35" name="TextBox 34">
                <a:extLst>
                  <a:ext uri="{FF2B5EF4-FFF2-40B4-BE49-F238E27FC236}">
                    <a16:creationId xmlns:a16="http://schemas.microsoft.com/office/drawing/2014/main" id="{E1429D79-468F-4D35-9931-AB865490F774}"/>
                  </a:ext>
                </a:extLst>
              </p:cNvPr>
              <p:cNvSpPr txBox="1">
                <a:spLocks noRot="1" noChangeAspect="1" noMove="1" noResize="1" noEditPoints="1" noAdjustHandles="1" noChangeArrowheads="1" noChangeShapeType="1" noTextEdit="1"/>
              </p:cNvSpPr>
              <p:nvPr/>
            </p:nvSpPr>
            <p:spPr>
              <a:xfrm>
                <a:off x="4662920" y="4546164"/>
                <a:ext cx="1078892" cy="461665"/>
              </a:xfrm>
              <a:prstGeom prst="rect">
                <a:avLst/>
              </a:prstGeom>
              <a:blipFill>
                <a:blip r:embed="rId5"/>
                <a:stretch>
                  <a:fillRect l="-9040" t="-9333" b="-32000"/>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4D7F5964-D22E-4006-8465-B2C3D54E1C69}"/>
              </a:ext>
            </a:extLst>
          </p:cNvPr>
          <p:cNvSpPr txBox="1"/>
          <p:nvPr/>
        </p:nvSpPr>
        <p:spPr>
          <a:xfrm>
            <a:off x="4565016" y="4147218"/>
            <a:ext cx="4725162" cy="461665"/>
          </a:xfrm>
          <a:prstGeom prst="rect">
            <a:avLst/>
          </a:prstGeom>
          <a:noFill/>
        </p:spPr>
        <p:txBody>
          <a:bodyPr wrap="square" rtlCol="0">
            <a:spAutoFit/>
          </a:bodyPr>
          <a:lstStyle/>
          <a:p>
            <a:r>
              <a:rPr lang="en-GB" sz="2400"/>
              <a:t> </a:t>
            </a:r>
            <a:r>
              <a:rPr lang="en-GB" sz="2400">
                <a:solidFill>
                  <a:srgbClr val="FF0000"/>
                </a:solidFill>
              </a:rPr>
              <a:t>= 5 x 5 x 5 x 5 x 5 x 5 x 5 x 5 x 5  </a:t>
            </a:r>
          </a:p>
        </p:txBody>
      </p:sp>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30450626-E2D1-4842-A4DE-6BE5BECA9BBF}"/>
                  </a:ext>
                </a:extLst>
              </p:cNvPr>
              <p:cNvSpPr/>
              <p:nvPr/>
            </p:nvSpPr>
            <p:spPr>
              <a:xfrm>
                <a:off x="3085108" y="6056494"/>
                <a:ext cx="1592552" cy="461665"/>
              </a:xfrm>
              <a:prstGeom prst="rect">
                <a:avLst/>
              </a:prstGeom>
            </p:spPr>
            <p:txBody>
              <a:bodyPr wrap="none">
                <a:spAutoFit/>
              </a:bodyPr>
              <a:lstStyle/>
              <a:p>
                <a14:m>
                  <m:oMath xmlns:m="http://schemas.openxmlformats.org/officeDocument/2006/math">
                    <m:sSup>
                      <m:sSupPr>
                        <m:ctrlPr>
                          <a:rPr lang="en-GB" sz="2400" i="1" smtClean="0">
                            <a:latin typeface="Cambria Math" panose="02040503050406030204" pitchFamily="18" charset="0"/>
                          </a:rPr>
                        </m:ctrlPr>
                      </m:sSupPr>
                      <m:e>
                        <m:d>
                          <m:dPr>
                            <m:ctrlPr>
                              <a:rPr lang="en-GB" sz="2400" i="1">
                                <a:latin typeface="Cambria Math" panose="02040503050406030204" pitchFamily="18" charset="0"/>
                              </a:rPr>
                            </m:ctrlPr>
                          </m:dPr>
                          <m:e>
                            <m:r>
                              <m:rPr>
                                <m:sty m:val="p"/>
                              </m:rPr>
                              <a:rPr lang="en-GB" sz="2400" b="0" i="0" smtClean="0">
                                <a:latin typeface="Cambria Math" panose="02040503050406030204" pitchFamily="18" charset="0"/>
                              </a:rPr>
                              <m:t>d</m:t>
                            </m:r>
                          </m:e>
                        </m:d>
                        <m:r>
                          <a:rPr lang="en-GB" sz="2400" b="0" i="0" smtClean="0">
                            <a:latin typeface="Cambria Math" panose="02040503050406030204" pitchFamily="18" charset="0"/>
                          </a:rPr>
                          <m:t> </m:t>
                        </m:r>
                        <m:r>
                          <a:rPr lang="en-GB" sz="2400" b="0" i="1" smtClean="0">
                            <a:latin typeface="Cambria Math" panose="02040503050406030204" pitchFamily="18" charset="0"/>
                          </a:rPr>
                          <m:t>6</m:t>
                        </m:r>
                      </m:e>
                      <m:sup>
                        <m:r>
                          <a:rPr lang="en-GB" sz="2400" b="0" i="1" smtClean="0">
                            <a:latin typeface="Cambria Math" panose="02040503050406030204" pitchFamily="18" charset="0"/>
                          </a:rPr>
                          <m:t>4</m:t>
                        </m:r>
                        <m:r>
                          <a:rPr lang="en-GB" sz="2400" i="1">
                            <a:latin typeface="Cambria Math" panose="02040503050406030204" pitchFamily="18" charset="0"/>
                          </a:rPr>
                          <m:t> </m:t>
                        </m:r>
                      </m:sup>
                    </m:sSup>
                  </m:oMath>
                </a14:m>
                <a:r>
                  <a:rPr lang="en-GB" sz="2400"/>
                  <a:t>x </a:t>
                </a:r>
                <a14:m>
                  <m:oMath xmlns:m="http://schemas.openxmlformats.org/officeDocument/2006/math">
                    <m:sSup>
                      <m:sSupPr>
                        <m:ctrlPr>
                          <a:rPr lang="en-GB" sz="2400" i="1" dirty="0">
                            <a:latin typeface="Cambria Math" panose="02040503050406030204" pitchFamily="18" charset="0"/>
                          </a:rPr>
                        </m:ctrlPr>
                      </m:sSupPr>
                      <m:e>
                        <m:r>
                          <a:rPr lang="en-GB" sz="2400" b="0" i="1" dirty="0" smtClean="0">
                            <a:latin typeface="Cambria Math" panose="02040503050406030204" pitchFamily="18" charset="0"/>
                          </a:rPr>
                          <m:t>6</m:t>
                        </m:r>
                      </m:e>
                      <m:sup>
                        <m:r>
                          <a:rPr lang="en-GB" sz="2400" i="1" dirty="0">
                            <a:latin typeface="Cambria Math" panose="02040503050406030204" pitchFamily="18" charset="0"/>
                          </a:rPr>
                          <m:t>2</m:t>
                        </m:r>
                      </m:sup>
                    </m:sSup>
                  </m:oMath>
                </a14:m>
                <a:endParaRPr lang="en-GB" sz="2400"/>
              </a:p>
            </p:txBody>
          </p:sp>
        </mc:Choice>
        <mc:Fallback xmlns="">
          <p:sp>
            <p:nvSpPr>
              <p:cNvPr id="37" name="Rectangle 36">
                <a:extLst>
                  <a:ext uri="{FF2B5EF4-FFF2-40B4-BE49-F238E27FC236}">
                    <a16:creationId xmlns:a16="http://schemas.microsoft.com/office/drawing/2014/main" id="{30450626-E2D1-4842-A4DE-6BE5BECA9BBF}"/>
                  </a:ext>
                </a:extLst>
              </p:cNvPr>
              <p:cNvSpPr>
                <a:spLocks noRot="1" noChangeAspect="1" noMove="1" noResize="1" noEditPoints="1" noAdjustHandles="1" noChangeArrowheads="1" noChangeShapeType="1" noTextEdit="1"/>
              </p:cNvSpPr>
              <p:nvPr/>
            </p:nvSpPr>
            <p:spPr>
              <a:xfrm>
                <a:off x="3085108" y="6056494"/>
                <a:ext cx="1592552" cy="461665"/>
              </a:xfrm>
              <a:prstGeom prst="rect">
                <a:avLst/>
              </a:prstGeom>
              <a:blipFill>
                <a:blip r:embed="rId6"/>
                <a:stretch>
                  <a:fillRect t="-9333"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DD018CAC-824A-4047-A0DE-0CDC6AA08177}"/>
                  </a:ext>
                </a:extLst>
              </p:cNvPr>
              <p:cNvSpPr/>
              <p:nvPr/>
            </p:nvSpPr>
            <p:spPr>
              <a:xfrm>
                <a:off x="3122058" y="4983476"/>
                <a:ext cx="1594475" cy="461665"/>
              </a:xfrm>
              <a:prstGeom prst="rect">
                <a:avLst/>
              </a:prstGeom>
            </p:spPr>
            <p:txBody>
              <a:bodyPr wrap="none">
                <a:spAutoFit/>
              </a:bodyPr>
              <a:lstStyle/>
              <a:p>
                <a14:m>
                  <m:oMath xmlns:m="http://schemas.openxmlformats.org/officeDocument/2006/math">
                    <m:sSup>
                      <m:sSupPr>
                        <m:ctrlPr>
                          <a:rPr lang="en-GB" sz="2400" i="1" smtClean="0">
                            <a:latin typeface="Cambria Math" panose="02040503050406030204" pitchFamily="18" charset="0"/>
                          </a:rPr>
                        </m:ctrlPr>
                      </m:sSupPr>
                      <m:e>
                        <m:d>
                          <m:dPr>
                            <m:ctrlPr>
                              <a:rPr lang="en-GB" sz="2400" i="1">
                                <a:latin typeface="Cambria Math" panose="02040503050406030204" pitchFamily="18" charset="0"/>
                              </a:rPr>
                            </m:ctrlPr>
                          </m:dPr>
                          <m:e>
                            <m:r>
                              <m:rPr>
                                <m:sty m:val="p"/>
                              </m:rPr>
                              <a:rPr lang="en-GB" sz="2400" b="0" i="0" smtClean="0">
                                <a:latin typeface="Cambria Math" panose="02040503050406030204" pitchFamily="18" charset="0"/>
                              </a:rPr>
                              <m:t>b</m:t>
                            </m:r>
                          </m:e>
                        </m:d>
                        <m:r>
                          <a:rPr lang="en-GB" sz="2400" i="1">
                            <a:latin typeface="Cambria Math" panose="02040503050406030204" pitchFamily="18" charset="0"/>
                          </a:rPr>
                          <m:t> </m:t>
                        </m:r>
                        <m:r>
                          <a:rPr lang="en-GB" sz="2400" b="0" i="1" smtClean="0">
                            <a:latin typeface="Cambria Math" panose="02040503050406030204" pitchFamily="18" charset="0"/>
                          </a:rPr>
                          <m:t>7</m:t>
                        </m:r>
                      </m:e>
                      <m:sup>
                        <m:r>
                          <a:rPr lang="en-GB" sz="2400" b="0" i="1" smtClean="0">
                            <a:latin typeface="Cambria Math" panose="02040503050406030204" pitchFamily="18" charset="0"/>
                          </a:rPr>
                          <m:t>3</m:t>
                        </m:r>
                        <m:r>
                          <a:rPr lang="en-GB" sz="2400" i="1">
                            <a:latin typeface="Cambria Math" panose="02040503050406030204" pitchFamily="18" charset="0"/>
                          </a:rPr>
                          <m:t> </m:t>
                        </m:r>
                      </m:sup>
                    </m:sSup>
                  </m:oMath>
                </a14:m>
                <a:r>
                  <a:rPr lang="en-GB" sz="2400"/>
                  <a:t>x </a:t>
                </a:r>
                <a14:m>
                  <m:oMath xmlns:m="http://schemas.openxmlformats.org/officeDocument/2006/math">
                    <m:sSup>
                      <m:sSupPr>
                        <m:ctrlPr>
                          <a:rPr lang="en-GB" sz="2400" i="1" dirty="0">
                            <a:latin typeface="Cambria Math" panose="02040503050406030204" pitchFamily="18" charset="0"/>
                          </a:rPr>
                        </m:ctrlPr>
                      </m:sSupPr>
                      <m:e>
                        <m:r>
                          <a:rPr lang="en-GB" sz="2400" b="0" i="1" dirty="0" smtClean="0">
                            <a:latin typeface="Cambria Math" panose="02040503050406030204" pitchFamily="18" charset="0"/>
                          </a:rPr>
                          <m:t>7</m:t>
                        </m:r>
                      </m:e>
                      <m:sup>
                        <m:r>
                          <a:rPr lang="en-GB" sz="2400" b="0" i="1" dirty="0" smtClean="0">
                            <a:latin typeface="Cambria Math" panose="02040503050406030204" pitchFamily="18" charset="0"/>
                          </a:rPr>
                          <m:t>7</m:t>
                        </m:r>
                      </m:sup>
                    </m:sSup>
                  </m:oMath>
                </a14:m>
                <a:endParaRPr lang="en-GB" sz="2400"/>
              </a:p>
            </p:txBody>
          </p:sp>
        </mc:Choice>
        <mc:Fallback xmlns="">
          <p:sp>
            <p:nvSpPr>
              <p:cNvPr id="38" name="Rectangle 37">
                <a:extLst>
                  <a:ext uri="{FF2B5EF4-FFF2-40B4-BE49-F238E27FC236}">
                    <a16:creationId xmlns:a16="http://schemas.microsoft.com/office/drawing/2014/main" id="{DD018CAC-824A-4047-A0DE-0CDC6AA08177}"/>
                  </a:ext>
                </a:extLst>
              </p:cNvPr>
              <p:cNvSpPr>
                <a:spLocks noRot="1" noChangeAspect="1" noMove="1" noResize="1" noEditPoints="1" noAdjustHandles="1" noChangeArrowheads="1" noChangeShapeType="1" noTextEdit="1"/>
              </p:cNvSpPr>
              <p:nvPr/>
            </p:nvSpPr>
            <p:spPr>
              <a:xfrm>
                <a:off x="3122058" y="4983476"/>
                <a:ext cx="1594475" cy="461665"/>
              </a:xfrm>
              <a:prstGeom prst="rect">
                <a:avLst/>
              </a:prstGeom>
              <a:blipFill>
                <a:blip r:embed="rId7"/>
                <a:stretch>
                  <a:fillRect t="-7895"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Rectangle 38">
                <a:extLst>
                  <a:ext uri="{FF2B5EF4-FFF2-40B4-BE49-F238E27FC236}">
                    <a16:creationId xmlns:a16="http://schemas.microsoft.com/office/drawing/2014/main" id="{A280DFFF-E82F-43EC-9471-C5C2A4EE640C}"/>
                  </a:ext>
                </a:extLst>
              </p:cNvPr>
              <p:cNvSpPr/>
              <p:nvPr/>
            </p:nvSpPr>
            <p:spPr>
              <a:xfrm>
                <a:off x="3134175" y="5533790"/>
                <a:ext cx="1430841" cy="461665"/>
              </a:xfrm>
              <a:prstGeom prst="rect">
                <a:avLst/>
              </a:prstGeom>
            </p:spPr>
            <p:txBody>
              <a:bodyPr wrap="none">
                <a:spAutoFit/>
              </a:bodyPr>
              <a:lstStyle/>
              <a:p>
                <a14:m>
                  <m:oMath xmlns:m="http://schemas.openxmlformats.org/officeDocument/2006/math">
                    <m:sSup>
                      <m:sSupPr>
                        <m:ctrlPr>
                          <a:rPr lang="en-GB" sz="2400" i="1" smtClean="0">
                            <a:latin typeface="Cambria Math" panose="02040503050406030204" pitchFamily="18" charset="0"/>
                          </a:rPr>
                        </m:ctrlPr>
                      </m:sSupPr>
                      <m:e>
                        <m:d>
                          <m:dPr>
                            <m:ctrlPr>
                              <a:rPr lang="en-GB" sz="2400" i="1">
                                <a:latin typeface="Cambria Math" panose="02040503050406030204" pitchFamily="18" charset="0"/>
                              </a:rPr>
                            </m:ctrlPr>
                          </m:dPr>
                          <m:e>
                            <m:r>
                              <m:rPr>
                                <m:sty m:val="p"/>
                              </m:rPr>
                              <a:rPr lang="en-GB" sz="2400" b="0" i="0" smtClean="0">
                                <a:latin typeface="Cambria Math" panose="02040503050406030204" pitchFamily="18" charset="0"/>
                              </a:rPr>
                              <m:t>c</m:t>
                            </m:r>
                          </m:e>
                        </m:d>
                        <m:r>
                          <a:rPr lang="en-GB" sz="2400" i="0">
                            <a:latin typeface="Cambria Math" panose="02040503050406030204" pitchFamily="18" charset="0"/>
                          </a:rPr>
                          <m:t> </m:t>
                        </m:r>
                        <m:r>
                          <a:rPr lang="en-GB" sz="2400" b="0" i="1" smtClean="0">
                            <a:latin typeface="Cambria Math" panose="02040503050406030204" pitchFamily="18" charset="0"/>
                          </a:rPr>
                          <m:t>8</m:t>
                        </m:r>
                      </m:e>
                      <m:sup>
                        <m:r>
                          <a:rPr lang="en-GB" sz="2400" b="0" i="1" smtClean="0">
                            <a:latin typeface="Cambria Math" panose="02040503050406030204" pitchFamily="18" charset="0"/>
                          </a:rPr>
                          <m:t>6</m:t>
                        </m:r>
                        <m:r>
                          <a:rPr lang="en-GB" sz="2400" i="1">
                            <a:latin typeface="Cambria Math" panose="02040503050406030204" pitchFamily="18" charset="0"/>
                          </a:rPr>
                          <m:t> </m:t>
                        </m:r>
                      </m:sup>
                    </m:sSup>
                  </m:oMath>
                </a14:m>
                <a:r>
                  <a:rPr lang="en-GB" sz="2400"/>
                  <a:t>x 8</a:t>
                </a:r>
              </a:p>
            </p:txBody>
          </p:sp>
        </mc:Choice>
        <mc:Fallback xmlns="">
          <p:sp>
            <p:nvSpPr>
              <p:cNvPr id="39" name="Rectangle 38">
                <a:extLst>
                  <a:ext uri="{FF2B5EF4-FFF2-40B4-BE49-F238E27FC236}">
                    <a16:creationId xmlns:a16="http://schemas.microsoft.com/office/drawing/2014/main" id="{A280DFFF-E82F-43EC-9471-C5C2A4EE640C}"/>
                  </a:ext>
                </a:extLst>
              </p:cNvPr>
              <p:cNvSpPr>
                <a:spLocks noRot="1" noChangeAspect="1" noMove="1" noResize="1" noEditPoints="1" noAdjustHandles="1" noChangeArrowheads="1" noChangeShapeType="1" noTextEdit="1"/>
              </p:cNvSpPr>
              <p:nvPr/>
            </p:nvSpPr>
            <p:spPr>
              <a:xfrm>
                <a:off x="3134175" y="5533790"/>
                <a:ext cx="1430841" cy="461665"/>
              </a:xfrm>
              <a:prstGeom prst="rect">
                <a:avLst/>
              </a:prstGeom>
              <a:blipFill>
                <a:blip r:embed="rId8"/>
                <a:stretch>
                  <a:fillRect t="-9211" r="-468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E9B52224-5BFC-42A7-AC1A-5C7F1392DDF5}"/>
                  </a:ext>
                </a:extLst>
              </p:cNvPr>
              <p:cNvSpPr txBox="1"/>
              <p:nvPr/>
            </p:nvSpPr>
            <p:spPr>
              <a:xfrm>
                <a:off x="4716533" y="5027800"/>
                <a:ext cx="943820"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7</m:t>
                        </m:r>
                      </m:e>
                      <m:sup>
                        <m:r>
                          <a:rPr lang="en-GB" sz="2400" b="0" i="1" smtClean="0">
                            <a:solidFill>
                              <a:srgbClr val="FF0000"/>
                            </a:solidFill>
                            <a:latin typeface="Cambria Math" panose="02040503050406030204" pitchFamily="18" charset="0"/>
                          </a:rPr>
                          <m:t>10</m:t>
                        </m:r>
                      </m:sup>
                    </m:sSup>
                  </m:oMath>
                </a14:m>
                <a:endParaRPr lang="en-GB" sz="2400"/>
              </a:p>
            </p:txBody>
          </p:sp>
        </mc:Choice>
        <mc:Fallback xmlns="">
          <p:sp>
            <p:nvSpPr>
              <p:cNvPr id="40" name="TextBox 39">
                <a:extLst>
                  <a:ext uri="{FF2B5EF4-FFF2-40B4-BE49-F238E27FC236}">
                    <a16:creationId xmlns:a16="http://schemas.microsoft.com/office/drawing/2014/main" id="{E9B52224-5BFC-42A7-AC1A-5C7F1392DDF5}"/>
                  </a:ext>
                </a:extLst>
              </p:cNvPr>
              <p:cNvSpPr txBox="1">
                <a:spLocks noRot="1" noChangeAspect="1" noMove="1" noResize="1" noEditPoints="1" noAdjustHandles="1" noChangeArrowheads="1" noChangeShapeType="1" noTextEdit="1"/>
              </p:cNvSpPr>
              <p:nvPr/>
            </p:nvSpPr>
            <p:spPr>
              <a:xfrm>
                <a:off x="4716533" y="5027800"/>
                <a:ext cx="943820" cy="461665"/>
              </a:xfrm>
              <a:prstGeom prst="rect">
                <a:avLst/>
              </a:prstGeom>
              <a:blipFill>
                <a:blip r:embed="rId9"/>
                <a:stretch>
                  <a:fillRect l="-10323"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B9834A7F-5CB1-416C-9F28-8411DE19D04C}"/>
                  </a:ext>
                </a:extLst>
              </p:cNvPr>
              <p:cNvSpPr/>
              <p:nvPr/>
            </p:nvSpPr>
            <p:spPr>
              <a:xfrm>
                <a:off x="4716533" y="5564309"/>
                <a:ext cx="761683" cy="461665"/>
              </a:xfrm>
              <a:prstGeom prst="rect">
                <a:avLst/>
              </a:prstGeom>
            </p:spPr>
            <p:txBody>
              <a:bodyPr wrap="none">
                <a:spAutoFit/>
              </a:bodyPr>
              <a:lstStyle/>
              <a:p>
                <a:r>
                  <a:rPr lang="en-GB" sz="2400">
                    <a:solidFill>
                      <a:srgbClr val="FF0000"/>
                    </a:solidFill>
                  </a:rPr>
                  <a:t>=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8</m:t>
                        </m:r>
                      </m:e>
                      <m:sup>
                        <m:r>
                          <a:rPr lang="en-GB" sz="2400" b="0" i="1" smtClean="0">
                            <a:solidFill>
                              <a:srgbClr val="FF0000"/>
                            </a:solidFill>
                            <a:latin typeface="Cambria Math" panose="02040503050406030204" pitchFamily="18" charset="0"/>
                          </a:rPr>
                          <m:t>7</m:t>
                        </m:r>
                      </m:sup>
                    </m:sSup>
                  </m:oMath>
                </a14:m>
                <a:endParaRPr lang="en-GB" sz="2400"/>
              </a:p>
            </p:txBody>
          </p:sp>
        </mc:Choice>
        <mc:Fallback xmlns="">
          <p:sp>
            <p:nvSpPr>
              <p:cNvPr id="41" name="Rectangle 40">
                <a:extLst>
                  <a:ext uri="{FF2B5EF4-FFF2-40B4-BE49-F238E27FC236}">
                    <a16:creationId xmlns:a16="http://schemas.microsoft.com/office/drawing/2014/main" id="{B9834A7F-5CB1-416C-9F28-8411DE19D04C}"/>
                  </a:ext>
                </a:extLst>
              </p:cNvPr>
              <p:cNvSpPr>
                <a:spLocks noRot="1" noChangeAspect="1" noMove="1" noResize="1" noEditPoints="1" noAdjustHandles="1" noChangeArrowheads="1" noChangeShapeType="1" noTextEdit="1"/>
              </p:cNvSpPr>
              <p:nvPr/>
            </p:nvSpPr>
            <p:spPr>
              <a:xfrm>
                <a:off x="4716533" y="5564309"/>
                <a:ext cx="761683" cy="461665"/>
              </a:xfrm>
              <a:prstGeom prst="rect">
                <a:avLst/>
              </a:prstGeom>
              <a:blipFill>
                <a:blip r:embed="rId10"/>
                <a:stretch>
                  <a:fillRect l="-12800"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Rectangle 41">
                <a:extLst>
                  <a:ext uri="{FF2B5EF4-FFF2-40B4-BE49-F238E27FC236}">
                    <a16:creationId xmlns:a16="http://schemas.microsoft.com/office/drawing/2014/main" id="{97857595-CB12-424D-B547-3896B6CBF2E2}"/>
                  </a:ext>
                </a:extLst>
              </p:cNvPr>
              <p:cNvSpPr/>
              <p:nvPr/>
            </p:nvSpPr>
            <p:spPr>
              <a:xfrm>
                <a:off x="4748476" y="6056494"/>
                <a:ext cx="761683" cy="461665"/>
              </a:xfrm>
              <a:prstGeom prst="rect">
                <a:avLst/>
              </a:prstGeom>
            </p:spPr>
            <p:txBody>
              <a:bodyPr wrap="none">
                <a:spAutoFit/>
              </a:bodyPr>
              <a:lstStyle/>
              <a:p>
                <a:r>
                  <a:rPr lang="en-GB" sz="2400">
                    <a:solidFill>
                      <a:srgbClr val="FF0000"/>
                    </a:solidFill>
                  </a:rPr>
                  <a:t>=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6</m:t>
                        </m:r>
                      </m:e>
                      <m:sup>
                        <m:r>
                          <a:rPr lang="en-GB" sz="2400" b="0" i="1" smtClean="0">
                            <a:solidFill>
                              <a:srgbClr val="FF0000"/>
                            </a:solidFill>
                            <a:latin typeface="Cambria Math" panose="02040503050406030204" pitchFamily="18" charset="0"/>
                          </a:rPr>
                          <m:t>6</m:t>
                        </m:r>
                      </m:sup>
                    </m:sSup>
                  </m:oMath>
                </a14:m>
                <a:endParaRPr lang="en-GB" sz="2400"/>
              </a:p>
            </p:txBody>
          </p:sp>
        </mc:Choice>
        <mc:Fallback xmlns="">
          <p:sp>
            <p:nvSpPr>
              <p:cNvPr id="42" name="Rectangle 41">
                <a:extLst>
                  <a:ext uri="{FF2B5EF4-FFF2-40B4-BE49-F238E27FC236}">
                    <a16:creationId xmlns:a16="http://schemas.microsoft.com/office/drawing/2014/main" id="{97857595-CB12-424D-B547-3896B6CBF2E2}"/>
                  </a:ext>
                </a:extLst>
              </p:cNvPr>
              <p:cNvSpPr>
                <a:spLocks noRot="1" noChangeAspect="1" noMove="1" noResize="1" noEditPoints="1" noAdjustHandles="1" noChangeArrowheads="1" noChangeShapeType="1" noTextEdit="1"/>
              </p:cNvSpPr>
              <p:nvPr/>
            </p:nvSpPr>
            <p:spPr>
              <a:xfrm>
                <a:off x="4748476" y="6056494"/>
                <a:ext cx="761683" cy="461665"/>
              </a:xfrm>
              <a:prstGeom prst="rect">
                <a:avLst/>
              </a:prstGeom>
              <a:blipFill>
                <a:blip r:embed="rId11"/>
                <a:stretch>
                  <a:fillRect l="-12800" t="-9333" b="-32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Rectangle 2">
                <a:extLst>
                  <a:ext uri="{FF2B5EF4-FFF2-40B4-BE49-F238E27FC236}">
                    <a16:creationId xmlns:a16="http://schemas.microsoft.com/office/drawing/2014/main" id="{EDDD9EAA-090A-4BFD-9BAF-2C7033B1EC29}"/>
                  </a:ext>
                </a:extLst>
              </p:cNvPr>
              <p:cNvSpPr/>
              <p:nvPr/>
            </p:nvSpPr>
            <p:spPr>
              <a:xfrm>
                <a:off x="3105948" y="3801154"/>
                <a:ext cx="1571712" cy="461665"/>
              </a:xfrm>
              <a:prstGeom prst="rect">
                <a:avLst/>
              </a:prstGeom>
            </p:spPr>
            <p:txBody>
              <a:bodyPr wrap="none">
                <a:spAutoFit/>
              </a:bodyPr>
              <a:lstStyle/>
              <a:p>
                <a14:m>
                  <m:oMath xmlns:m="http://schemas.openxmlformats.org/officeDocument/2006/math">
                    <m:sSup>
                      <m:sSupPr>
                        <m:ctrlPr>
                          <a:rPr lang="en-GB" sz="2400" i="1">
                            <a:latin typeface="Cambria Math" panose="02040503050406030204" pitchFamily="18" charset="0"/>
                          </a:rPr>
                        </m:ctrlPr>
                      </m:sSupPr>
                      <m:e>
                        <m:d>
                          <m:dPr>
                            <m:ctrlPr>
                              <a:rPr lang="en-GB" sz="2400" i="1">
                                <a:latin typeface="Cambria Math" panose="02040503050406030204" pitchFamily="18" charset="0"/>
                              </a:rPr>
                            </m:ctrlPr>
                          </m:dPr>
                          <m:e>
                            <m:r>
                              <m:rPr>
                                <m:sty m:val="p"/>
                              </m:rPr>
                              <a:rPr lang="en-GB" sz="2400">
                                <a:latin typeface="Cambria Math" panose="02040503050406030204" pitchFamily="18" charset="0"/>
                              </a:rPr>
                              <m:t>a</m:t>
                            </m:r>
                          </m:e>
                        </m:d>
                        <m:r>
                          <a:rPr lang="en-GB" sz="2400">
                            <a:latin typeface="Cambria Math" panose="02040503050406030204" pitchFamily="18" charset="0"/>
                          </a:rPr>
                          <m:t> </m:t>
                        </m:r>
                        <m:r>
                          <a:rPr lang="en-GB" sz="2400" i="1">
                            <a:latin typeface="Cambria Math" panose="02040503050406030204" pitchFamily="18" charset="0"/>
                          </a:rPr>
                          <m:t>5</m:t>
                        </m:r>
                      </m:e>
                      <m:sup>
                        <m:r>
                          <a:rPr lang="en-GB" sz="2400" i="1">
                            <a:latin typeface="Cambria Math" panose="02040503050406030204" pitchFamily="18" charset="0"/>
                          </a:rPr>
                          <m:t>7 </m:t>
                        </m:r>
                      </m:sup>
                    </m:sSup>
                  </m:oMath>
                </a14:m>
                <a:r>
                  <a:rPr lang="en-GB" sz="2400" dirty="0"/>
                  <a:t>x </a:t>
                </a:r>
                <a14:m>
                  <m:oMath xmlns:m="http://schemas.openxmlformats.org/officeDocument/2006/math">
                    <m:sSup>
                      <m:sSupPr>
                        <m:ctrlPr>
                          <a:rPr lang="en-GB" sz="2400" i="1" dirty="0">
                            <a:latin typeface="Cambria Math" panose="02040503050406030204" pitchFamily="18" charset="0"/>
                          </a:rPr>
                        </m:ctrlPr>
                      </m:sSupPr>
                      <m:e>
                        <m:r>
                          <a:rPr lang="en-GB" sz="2400" i="1" dirty="0">
                            <a:latin typeface="Cambria Math" panose="02040503050406030204" pitchFamily="18" charset="0"/>
                          </a:rPr>
                          <m:t>5</m:t>
                        </m:r>
                      </m:e>
                      <m:sup>
                        <m:r>
                          <a:rPr lang="en-GB" sz="2400" i="1" dirty="0">
                            <a:latin typeface="Cambria Math" panose="02040503050406030204" pitchFamily="18" charset="0"/>
                          </a:rPr>
                          <m:t>2</m:t>
                        </m:r>
                      </m:sup>
                    </m:sSup>
                  </m:oMath>
                </a14:m>
                <a:endParaRPr lang="en-GB" sz="2400" dirty="0"/>
              </a:p>
            </p:txBody>
          </p:sp>
        </mc:Choice>
        <mc:Fallback>
          <p:sp>
            <p:nvSpPr>
              <p:cNvPr id="3" name="Rectangle 2">
                <a:extLst>
                  <a:ext uri="{FF2B5EF4-FFF2-40B4-BE49-F238E27FC236}">
                    <a16:creationId xmlns:a16="http://schemas.microsoft.com/office/drawing/2014/main" id="{EDDD9EAA-090A-4BFD-9BAF-2C7033B1EC29}"/>
                  </a:ext>
                </a:extLst>
              </p:cNvPr>
              <p:cNvSpPr>
                <a:spLocks noRot="1" noChangeAspect="1" noMove="1" noResize="1" noEditPoints="1" noAdjustHandles="1" noChangeArrowheads="1" noChangeShapeType="1" noTextEdit="1"/>
              </p:cNvSpPr>
              <p:nvPr/>
            </p:nvSpPr>
            <p:spPr>
              <a:xfrm>
                <a:off x="3105948" y="3801154"/>
                <a:ext cx="1571712" cy="461665"/>
              </a:xfrm>
              <a:prstGeom prst="rect">
                <a:avLst/>
              </a:prstGeom>
              <a:blipFill>
                <a:blip r:embed="rId12"/>
                <a:stretch>
                  <a:fillRect t="-9333" b="-32000"/>
                </a:stretch>
              </a:blipFill>
            </p:spPr>
            <p:txBody>
              <a:bodyPr/>
              <a:lstStyle/>
              <a:p>
                <a:r>
                  <a:rPr lang="en-GB">
                    <a:noFill/>
                  </a:rPr>
                  <a:t> </a:t>
                </a:r>
              </a:p>
            </p:txBody>
          </p:sp>
        </mc:Fallback>
      </mc:AlternateContent>
    </p:spTree>
    <p:extLst>
      <p:ext uri="{BB962C8B-B14F-4D97-AF65-F5344CB8AC3E}">
        <p14:creationId xmlns:p14="http://schemas.microsoft.com/office/powerpoint/2010/main" val="1749575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322941"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3.	 Copy the following statements and fill in the missing numbers:</a:t>
            </a:r>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Index Notation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455E441-B287-43B5-B68A-C0B8602F81C2}"/>
                  </a:ext>
                </a:extLst>
              </p:cNvPr>
              <p:cNvSpPr txBox="1"/>
              <p:nvPr/>
            </p:nvSpPr>
            <p:spPr>
              <a:xfrm>
                <a:off x="4079776" y="1700808"/>
                <a:ext cx="3024336" cy="461665"/>
              </a:xfrm>
              <a:prstGeom prst="rect">
                <a:avLst/>
              </a:prstGeom>
              <a:noFill/>
            </p:spPr>
            <p:txBody>
              <a:bodyPr wrap="square" rtlCol="0">
                <a:spAutoFit/>
              </a:bodyPr>
              <a:lstStyle/>
              <a:p>
                <a:r>
                  <a:rPr lang="en-GB" sz="2400"/>
                  <a:t>(a)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9</m:t>
                        </m:r>
                      </m:e>
                      <m:sup>
                        <m:r>
                          <a:rPr lang="en-GB" sz="2400" b="0" i="1" smtClean="0">
                            <a:latin typeface="Cambria Math" panose="02040503050406030204" pitchFamily="18" charset="0"/>
                          </a:rPr>
                          <m:t>3</m:t>
                        </m:r>
                      </m:sup>
                    </m:sSup>
                  </m:oMath>
                </a14:m>
                <a:r>
                  <a:rPr lang="en-GB" sz="2400"/>
                  <a:t> = 9 x 9 x 9</a:t>
                </a:r>
              </a:p>
            </p:txBody>
          </p:sp>
        </mc:Choice>
        <mc:Fallback xmlns="">
          <p:sp>
            <p:nvSpPr>
              <p:cNvPr id="3" name="TextBox 2">
                <a:extLst>
                  <a:ext uri="{FF2B5EF4-FFF2-40B4-BE49-F238E27FC236}">
                    <a16:creationId xmlns:a16="http://schemas.microsoft.com/office/drawing/2014/main" id="{A455E441-B287-43B5-B68A-C0B8602F81C2}"/>
                  </a:ext>
                </a:extLst>
              </p:cNvPr>
              <p:cNvSpPr txBox="1">
                <a:spLocks noRot="1" noChangeAspect="1" noMove="1" noResize="1" noEditPoints="1" noAdjustHandles="1" noChangeArrowheads="1" noChangeShapeType="1" noTextEdit="1"/>
              </p:cNvSpPr>
              <p:nvPr/>
            </p:nvSpPr>
            <p:spPr>
              <a:xfrm>
                <a:off x="4079776" y="1700808"/>
                <a:ext cx="3024336" cy="461665"/>
              </a:xfrm>
              <a:prstGeom prst="rect">
                <a:avLst/>
              </a:prstGeom>
              <a:blipFill>
                <a:blip r:embed="rId4"/>
                <a:stretch>
                  <a:fillRect l="-3024" t="-9211" b="-30263"/>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E4225F13-3B39-4512-9F41-F746859B2B93}"/>
              </a:ext>
            </a:extLst>
          </p:cNvPr>
          <p:cNvSpPr txBox="1"/>
          <p:nvPr/>
        </p:nvSpPr>
        <p:spPr>
          <a:xfrm>
            <a:off x="4943872" y="2118047"/>
            <a:ext cx="3850332" cy="461665"/>
          </a:xfrm>
          <a:prstGeom prst="rect">
            <a:avLst/>
          </a:prstGeom>
          <a:noFill/>
        </p:spPr>
        <p:txBody>
          <a:bodyPr wrap="square" rtlCol="0">
            <a:spAutoFit/>
          </a:bodyPr>
          <a:lstStyle/>
          <a:p>
            <a:r>
              <a:rPr lang="en-GB" sz="2400"/>
              <a:t>= (3 x 3 ) x ( 3 x 3) x (3 x 3)</a:t>
            </a:r>
          </a:p>
        </p:txBody>
      </p:sp>
      <p:sp>
        <p:nvSpPr>
          <p:cNvPr id="5" name="TextBox 4">
            <a:extLst>
              <a:ext uri="{FF2B5EF4-FFF2-40B4-BE49-F238E27FC236}">
                <a16:creationId xmlns:a16="http://schemas.microsoft.com/office/drawing/2014/main" id="{C4D7631E-4E1A-4055-9D96-9BACF74A0DED}"/>
              </a:ext>
            </a:extLst>
          </p:cNvPr>
          <p:cNvSpPr txBox="1"/>
          <p:nvPr/>
        </p:nvSpPr>
        <p:spPr>
          <a:xfrm>
            <a:off x="4966694" y="2577173"/>
            <a:ext cx="3168352" cy="461665"/>
          </a:xfrm>
          <a:prstGeom prst="rect">
            <a:avLst/>
          </a:prstGeom>
          <a:noFill/>
        </p:spPr>
        <p:txBody>
          <a:bodyPr wrap="square" rtlCol="0">
            <a:spAutoFit/>
          </a:bodyPr>
          <a:lstStyle/>
          <a:p>
            <a:r>
              <a:rPr lang="en-GB" sz="2400"/>
              <a:t>= 3 x 3 x 3 x 3 x 3 x 3</a:t>
            </a:r>
          </a:p>
        </p:txBody>
      </p:sp>
      <p:sp>
        <p:nvSpPr>
          <p:cNvPr id="6" name="Rectangle 5">
            <a:extLst>
              <a:ext uri="{FF2B5EF4-FFF2-40B4-BE49-F238E27FC236}">
                <a16:creationId xmlns:a16="http://schemas.microsoft.com/office/drawing/2014/main" id="{3C7233F6-FCCB-4FFA-BC9C-D49E529172A0}"/>
              </a:ext>
            </a:extLst>
          </p:cNvPr>
          <p:cNvSpPr/>
          <p:nvPr/>
        </p:nvSpPr>
        <p:spPr>
          <a:xfrm>
            <a:off x="4978802" y="2988534"/>
            <a:ext cx="705642" cy="461665"/>
          </a:xfrm>
          <a:prstGeom prst="rect">
            <a:avLst/>
          </a:prstGeom>
        </p:spPr>
        <p:txBody>
          <a:bodyPr wrap="none">
            <a:spAutoFit/>
          </a:bodyPr>
          <a:lstStyle/>
          <a:p>
            <a:r>
              <a:rPr lang="en-GB" sz="2400"/>
              <a:t>= 3 </a:t>
            </a:r>
          </a:p>
        </p:txBody>
      </p:sp>
      <p:sp>
        <p:nvSpPr>
          <p:cNvPr id="7" name="Rectangle 6">
            <a:extLst>
              <a:ext uri="{FF2B5EF4-FFF2-40B4-BE49-F238E27FC236}">
                <a16:creationId xmlns:a16="http://schemas.microsoft.com/office/drawing/2014/main" id="{58D10369-1AB0-4918-9227-134AA7B9F090}"/>
              </a:ext>
            </a:extLst>
          </p:cNvPr>
          <p:cNvSpPr/>
          <p:nvPr/>
        </p:nvSpPr>
        <p:spPr bwMode="auto">
          <a:xfrm>
            <a:off x="5562781" y="2980035"/>
            <a:ext cx="267542" cy="23417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 name="TextBox 7">
            <a:extLst>
              <a:ext uri="{FF2B5EF4-FFF2-40B4-BE49-F238E27FC236}">
                <a16:creationId xmlns:a16="http://schemas.microsoft.com/office/drawing/2014/main" id="{11C247B5-7DB8-411E-B8A2-CA7F73301297}"/>
              </a:ext>
            </a:extLst>
          </p:cNvPr>
          <p:cNvSpPr txBox="1"/>
          <p:nvPr/>
        </p:nvSpPr>
        <p:spPr>
          <a:xfrm>
            <a:off x="5557615" y="2897066"/>
            <a:ext cx="288032" cy="400110"/>
          </a:xfrm>
          <a:prstGeom prst="rect">
            <a:avLst/>
          </a:prstGeom>
          <a:noFill/>
        </p:spPr>
        <p:txBody>
          <a:bodyPr wrap="square" rtlCol="0">
            <a:spAutoFit/>
          </a:bodyPr>
          <a:lstStyle/>
          <a:p>
            <a:r>
              <a:rPr lang="en-GB">
                <a:solidFill>
                  <a:srgbClr val="FF0000"/>
                </a:solidFill>
              </a:rPr>
              <a:t>6</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F6009465-EF30-4003-8A72-EC38660A30E9}"/>
                  </a:ext>
                </a:extLst>
              </p:cNvPr>
              <p:cNvSpPr/>
              <p:nvPr/>
            </p:nvSpPr>
            <p:spPr>
              <a:xfrm>
                <a:off x="4115127" y="3357498"/>
                <a:ext cx="958852" cy="461665"/>
              </a:xfrm>
              <a:prstGeom prst="rect">
                <a:avLst/>
              </a:prstGeom>
            </p:spPr>
            <p:txBody>
              <a:bodyPr wrap="none">
                <a:spAutoFit/>
              </a:bodyPr>
              <a:lstStyle/>
              <a:p>
                <a:r>
                  <a:rPr lang="en-GB" sz="2400"/>
                  <a:t>(b)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9</m:t>
                        </m:r>
                      </m:e>
                      <m:sup>
                        <m:r>
                          <a:rPr lang="en-GB" sz="2400" b="0" i="1" smtClean="0">
                            <a:latin typeface="Cambria Math" panose="02040503050406030204" pitchFamily="18" charset="0"/>
                          </a:rPr>
                          <m:t>4</m:t>
                        </m:r>
                      </m:sup>
                    </m:sSup>
                  </m:oMath>
                </a14:m>
                <a:endParaRPr lang="en-GB" sz="2400"/>
              </a:p>
            </p:txBody>
          </p:sp>
        </mc:Choice>
        <mc:Fallback xmlns="">
          <p:sp>
            <p:nvSpPr>
              <p:cNvPr id="10" name="Rectangle 9">
                <a:extLst>
                  <a:ext uri="{FF2B5EF4-FFF2-40B4-BE49-F238E27FC236}">
                    <a16:creationId xmlns:a16="http://schemas.microsoft.com/office/drawing/2014/main" id="{F6009465-EF30-4003-8A72-EC38660A30E9}"/>
                  </a:ext>
                </a:extLst>
              </p:cNvPr>
              <p:cNvSpPr>
                <a:spLocks noRot="1" noChangeAspect="1" noMove="1" noResize="1" noEditPoints="1" noAdjustHandles="1" noChangeArrowheads="1" noChangeShapeType="1" noTextEdit="1"/>
              </p:cNvSpPr>
              <p:nvPr/>
            </p:nvSpPr>
            <p:spPr>
              <a:xfrm>
                <a:off x="4115127" y="3357498"/>
                <a:ext cx="958852" cy="461665"/>
              </a:xfrm>
              <a:prstGeom prst="rect">
                <a:avLst/>
              </a:prstGeom>
              <a:blipFill>
                <a:blip r:embed="rId5"/>
                <a:stretch>
                  <a:fillRect l="-9554"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E4276BB-05E7-4160-8732-9EFF8AF51649}"/>
                  </a:ext>
                </a:extLst>
              </p:cNvPr>
              <p:cNvSpPr txBox="1"/>
              <p:nvPr/>
            </p:nvSpPr>
            <p:spPr>
              <a:xfrm>
                <a:off x="5008980" y="3403849"/>
                <a:ext cx="1539139"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3</m:t>
                        </m:r>
                      </m:e>
                      <m:sup>
                        <m:r>
                          <a:rPr lang="en-GB" sz="2400" b="0" i="1" smtClean="0">
                            <a:solidFill>
                              <a:srgbClr val="FF0000"/>
                            </a:solidFill>
                            <a:latin typeface="Cambria Math" panose="02040503050406030204" pitchFamily="18" charset="0"/>
                          </a:rPr>
                          <m:t>6</m:t>
                        </m:r>
                      </m:sup>
                    </m:sSup>
                  </m:oMath>
                </a14:m>
                <a:r>
                  <a:rPr lang="en-GB" sz="2400">
                    <a:solidFill>
                      <a:srgbClr val="FF0000"/>
                    </a:solidFill>
                  </a:rPr>
                  <a:t> x 9 </a:t>
                </a:r>
              </a:p>
            </p:txBody>
          </p:sp>
        </mc:Choice>
        <mc:Fallback xmlns="">
          <p:sp>
            <p:nvSpPr>
              <p:cNvPr id="11" name="TextBox 10">
                <a:extLst>
                  <a:ext uri="{FF2B5EF4-FFF2-40B4-BE49-F238E27FC236}">
                    <a16:creationId xmlns:a16="http://schemas.microsoft.com/office/drawing/2014/main" id="{DE4276BB-05E7-4160-8732-9EFF8AF51649}"/>
                  </a:ext>
                </a:extLst>
              </p:cNvPr>
              <p:cNvSpPr txBox="1">
                <a:spLocks noRot="1" noChangeAspect="1" noMove="1" noResize="1" noEditPoints="1" noAdjustHandles="1" noChangeArrowheads="1" noChangeShapeType="1" noTextEdit="1"/>
              </p:cNvSpPr>
              <p:nvPr/>
            </p:nvSpPr>
            <p:spPr>
              <a:xfrm>
                <a:off x="5008980" y="3403849"/>
                <a:ext cx="1539139" cy="461665"/>
              </a:xfrm>
              <a:prstGeom prst="rect">
                <a:avLst/>
              </a:prstGeom>
              <a:blipFill>
                <a:blip r:embed="rId6"/>
                <a:stretch>
                  <a:fillRect l="-6349"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63AD68-971C-46E7-A25D-3F50235910B8}"/>
                  </a:ext>
                </a:extLst>
              </p:cNvPr>
              <p:cNvSpPr txBox="1"/>
              <p:nvPr/>
            </p:nvSpPr>
            <p:spPr>
              <a:xfrm>
                <a:off x="5008980" y="3815210"/>
                <a:ext cx="1874009"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3</m:t>
                        </m:r>
                      </m:e>
                      <m:sup>
                        <m:r>
                          <a:rPr lang="en-GB" sz="2400" i="1">
                            <a:solidFill>
                              <a:srgbClr val="FF0000"/>
                            </a:solidFill>
                            <a:latin typeface="Cambria Math" panose="02040503050406030204" pitchFamily="18" charset="0"/>
                          </a:rPr>
                          <m:t>6</m:t>
                        </m:r>
                      </m:sup>
                    </m:sSup>
                  </m:oMath>
                </a14:m>
                <a:r>
                  <a:rPr lang="en-GB" sz="2400">
                    <a:solidFill>
                      <a:srgbClr val="FF0000"/>
                    </a:solidFill>
                  </a:rPr>
                  <a:t> x 3 x 3 </a:t>
                </a:r>
                <a:endParaRPr lang="en-GB" sz="2400"/>
              </a:p>
            </p:txBody>
          </p:sp>
        </mc:Choice>
        <mc:Fallback xmlns="">
          <p:sp>
            <p:nvSpPr>
              <p:cNvPr id="12" name="TextBox 11">
                <a:extLst>
                  <a:ext uri="{FF2B5EF4-FFF2-40B4-BE49-F238E27FC236}">
                    <a16:creationId xmlns:a16="http://schemas.microsoft.com/office/drawing/2014/main" id="{DC63AD68-971C-46E7-A25D-3F50235910B8}"/>
                  </a:ext>
                </a:extLst>
              </p:cNvPr>
              <p:cNvSpPr txBox="1">
                <a:spLocks noRot="1" noChangeAspect="1" noMove="1" noResize="1" noEditPoints="1" noAdjustHandles="1" noChangeArrowheads="1" noChangeShapeType="1" noTextEdit="1"/>
              </p:cNvSpPr>
              <p:nvPr/>
            </p:nvSpPr>
            <p:spPr>
              <a:xfrm>
                <a:off x="5008980" y="3815210"/>
                <a:ext cx="1874009" cy="461665"/>
              </a:xfrm>
              <a:prstGeom prst="rect">
                <a:avLst/>
              </a:prstGeom>
              <a:blipFill>
                <a:blip r:embed="rId7"/>
                <a:stretch>
                  <a:fillRect l="-5212" t="-9211" r="-2280"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3522009-0ED3-46CF-83B1-498233EB77E3}"/>
                  </a:ext>
                </a:extLst>
              </p:cNvPr>
              <p:cNvSpPr txBox="1"/>
              <p:nvPr/>
            </p:nvSpPr>
            <p:spPr>
              <a:xfrm>
                <a:off x="5031535" y="4175370"/>
                <a:ext cx="1087020"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3</m:t>
                        </m:r>
                      </m:e>
                      <m:sup>
                        <m:r>
                          <a:rPr lang="en-GB" sz="2400" b="0" i="1" smtClean="0">
                            <a:solidFill>
                              <a:srgbClr val="FF0000"/>
                            </a:solidFill>
                            <a:latin typeface="Cambria Math" panose="02040503050406030204" pitchFamily="18" charset="0"/>
                          </a:rPr>
                          <m:t>8</m:t>
                        </m:r>
                      </m:sup>
                    </m:sSup>
                  </m:oMath>
                </a14:m>
                <a:r>
                  <a:rPr lang="en-GB" sz="2400">
                    <a:solidFill>
                      <a:srgbClr val="FF0000"/>
                    </a:solidFill>
                  </a:rPr>
                  <a:t> </a:t>
                </a:r>
              </a:p>
            </p:txBody>
          </p:sp>
        </mc:Choice>
        <mc:Fallback xmlns="">
          <p:sp>
            <p:nvSpPr>
              <p:cNvPr id="13" name="TextBox 12">
                <a:extLst>
                  <a:ext uri="{FF2B5EF4-FFF2-40B4-BE49-F238E27FC236}">
                    <a16:creationId xmlns:a16="http://schemas.microsoft.com/office/drawing/2014/main" id="{83522009-0ED3-46CF-83B1-498233EB77E3}"/>
                  </a:ext>
                </a:extLst>
              </p:cNvPr>
              <p:cNvSpPr txBox="1">
                <a:spLocks noRot="1" noChangeAspect="1" noMove="1" noResize="1" noEditPoints="1" noAdjustHandles="1" noChangeArrowheads="1" noChangeShapeType="1" noTextEdit="1"/>
              </p:cNvSpPr>
              <p:nvPr/>
            </p:nvSpPr>
            <p:spPr>
              <a:xfrm>
                <a:off x="5031535" y="4175370"/>
                <a:ext cx="1087020" cy="461665"/>
              </a:xfrm>
              <a:prstGeom prst="rect">
                <a:avLst/>
              </a:prstGeom>
              <a:blipFill>
                <a:blip r:embed="rId8"/>
                <a:stretch>
                  <a:fillRect l="-8380"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0FE9967-CACA-40D4-8020-06F9FD930E21}"/>
                  </a:ext>
                </a:extLst>
              </p:cNvPr>
              <p:cNvSpPr txBox="1"/>
              <p:nvPr/>
            </p:nvSpPr>
            <p:spPr>
              <a:xfrm>
                <a:off x="2446147" y="4464695"/>
                <a:ext cx="7344816" cy="461665"/>
              </a:xfrm>
              <a:prstGeom prst="rect">
                <a:avLst/>
              </a:prstGeom>
              <a:noFill/>
            </p:spPr>
            <p:txBody>
              <a:bodyPr wrap="square" rtlCol="0">
                <a:spAutoFit/>
              </a:bodyPr>
              <a:lstStyle/>
              <a:p>
                <a:r>
                  <a:rPr lang="en-GB" sz="2400"/>
                  <a:t>4. If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4</m:t>
                        </m:r>
                      </m:e>
                      <m:sup>
                        <m:r>
                          <a:rPr lang="en-GB" sz="2400" b="0" i="1" smtClean="0">
                            <a:latin typeface="Cambria Math" panose="02040503050406030204" pitchFamily="18" charset="0"/>
                          </a:rPr>
                          <m:t>2</m:t>
                        </m:r>
                      </m:sup>
                    </m:sSup>
                  </m:oMath>
                </a14:m>
                <a:r>
                  <a:rPr lang="en-GB" sz="2400"/>
                  <a:t> =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m:t>
                        </m:r>
                      </m:e>
                      <m:sup>
                        <m:r>
                          <a:rPr lang="en-GB" sz="2400" b="0" i="1" smtClean="0">
                            <a:latin typeface="Cambria Math" panose="02040503050406030204" pitchFamily="18" charset="0"/>
                          </a:rPr>
                          <m:t>𝑛</m:t>
                        </m:r>
                      </m:sup>
                    </m:sSup>
                  </m:oMath>
                </a14:m>
                <a:r>
                  <a:rPr lang="en-GB" sz="2400"/>
                  <a:t>, which number does n represent</a:t>
                </a:r>
              </a:p>
            </p:txBody>
          </p:sp>
        </mc:Choice>
        <mc:Fallback xmlns="">
          <p:sp>
            <p:nvSpPr>
              <p:cNvPr id="14" name="TextBox 13">
                <a:extLst>
                  <a:ext uri="{FF2B5EF4-FFF2-40B4-BE49-F238E27FC236}">
                    <a16:creationId xmlns:a16="http://schemas.microsoft.com/office/drawing/2014/main" id="{E0FE9967-CACA-40D4-8020-06F9FD930E21}"/>
                  </a:ext>
                </a:extLst>
              </p:cNvPr>
              <p:cNvSpPr txBox="1">
                <a:spLocks noRot="1" noChangeAspect="1" noMove="1" noResize="1" noEditPoints="1" noAdjustHandles="1" noChangeArrowheads="1" noChangeShapeType="1" noTextEdit="1"/>
              </p:cNvSpPr>
              <p:nvPr/>
            </p:nvSpPr>
            <p:spPr>
              <a:xfrm>
                <a:off x="2446147" y="4464695"/>
                <a:ext cx="7344816" cy="461665"/>
              </a:xfrm>
              <a:prstGeom prst="rect">
                <a:avLst/>
              </a:prstGeom>
              <a:blipFill>
                <a:blip r:embed="rId9"/>
                <a:stretch>
                  <a:fillRect l="-1245"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2365378-BFAC-4C27-A8F2-C13F078F14AA}"/>
                  </a:ext>
                </a:extLst>
              </p:cNvPr>
              <p:cNvSpPr txBox="1"/>
              <p:nvPr/>
            </p:nvSpPr>
            <p:spPr>
              <a:xfrm>
                <a:off x="4289800" y="4873517"/>
                <a:ext cx="3312368" cy="461665"/>
              </a:xfrm>
              <a:prstGeom prst="rect">
                <a:avLst/>
              </a:prstGeom>
              <a:noFill/>
            </p:spPr>
            <p:txBody>
              <a:bodyPr wrap="square" rtlCol="0">
                <a:spAutoFit/>
              </a:bodyPr>
              <a:lstStyle/>
              <a:p>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4</m:t>
                        </m:r>
                      </m:e>
                      <m:sup>
                        <m:r>
                          <a:rPr lang="en-GB" sz="2400" i="1">
                            <a:latin typeface="Cambria Math" panose="02040503050406030204" pitchFamily="18" charset="0"/>
                          </a:rPr>
                          <m:t>2</m:t>
                        </m:r>
                      </m:sup>
                    </m:sSup>
                  </m:oMath>
                </a14:m>
                <a:r>
                  <a:rPr lang="en-GB" sz="2400"/>
                  <a:t> </a:t>
                </a:r>
                <a:r>
                  <a:rPr lang="en-GB" sz="2400">
                    <a:solidFill>
                      <a:srgbClr val="FF0000"/>
                    </a:solidFill>
                  </a:rPr>
                  <a:t>= 4 x 4</a:t>
                </a:r>
              </a:p>
            </p:txBody>
          </p:sp>
        </mc:Choice>
        <mc:Fallback xmlns="">
          <p:sp>
            <p:nvSpPr>
              <p:cNvPr id="15" name="TextBox 14">
                <a:extLst>
                  <a:ext uri="{FF2B5EF4-FFF2-40B4-BE49-F238E27FC236}">
                    <a16:creationId xmlns:a16="http://schemas.microsoft.com/office/drawing/2014/main" id="{32365378-BFAC-4C27-A8F2-C13F078F14AA}"/>
                  </a:ext>
                </a:extLst>
              </p:cNvPr>
              <p:cNvSpPr txBox="1">
                <a:spLocks noRot="1" noChangeAspect="1" noMove="1" noResize="1" noEditPoints="1" noAdjustHandles="1" noChangeArrowheads="1" noChangeShapeType="1" noTextEdit="1"/>
              </p:cNvSpPr>
              <p:nvPr/>
            </p:nvSpPr>
            <p:spPr>
              <a:xfrm>
                <a:off x="4289800" y="4873517"/>
                <a:ext cx="3312368" cy="461665"/>
              </a:xfrm>
              <a:prstGeom prst="rect">
                <a:avLst/>
              </a:prstGeom>
              <a:blipFill>
                <a:blip r:embed="rId10"/>
                <a:stretch>
                  <a:fillRect l="-552" t="-9211" b="-30263"/>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FECA57DB-7E01-4035-9C7A-1D04680B8B3A}"/>
              </a:ext>
            </a:extLst>
          </p:cNvPr>
          <p:cNvSpPr txBox="1"/>
          <p:nvPr/>
        </p:nvSpPr>
        <p:spPr>
          <a:xfrm>
            <a:off x="4681126" y="5228677"/>
            <a:ext cx="3444323" cy="461665"/>
          </a:xfrm>
          <a:prstGeom prst="rect">
            <a:avLst/>
          </a:prstGeom>
          <a:noFill/>
        </p:spPr>
        <p:txBody>
          <a:bodyPr wrap="square" rtlCol="0">
            <a:spAutoFit/>
          </a:bodyPr>
          <a:lstStyle/>
          <a:p>
            <a:r>
              <a:rPr lang="en-GB" sz="2400">
                <a:solidFill>
                  <a:srgbClr val="FF0000"/>
                </a:solidFill>
              </a:rPr>
              <a:t>= ( 2 x 2 ) x ( 2 x 2 )</a:t>
            </a:r>
          </a:p>
        </p:txBody>
      </p:sp>
      <p:sp>
        <p:nvSpPr>
          <p:cNvPr id="17" name="TextBox 16">
            <a:extLst>
              <a:ext uri="{FF2B5EF4-FFF2-40B4-BE49-F238E27FC236}">
                <a16:creationId xmlns:a16="http://schemas.microsoft.com/office/drawing/2014/main" id="{88876AB8-5D34-4761-A408-5C98447DE8D7}"/>
              </a:ext>
            </a:extLst>
          </p:cNvPr>
          <p:cNvSpPr txBox="1"/>
          <p:nvPr/>
        </p:nvSpPr>
        <p:spPr>
          <a:xfrm>
            <a:off x="4703194" y="5601472"/>
            <a:ext cx="2664296" cy="461665"/>
          </a:xfrm>
          <a:prstGeom prst="rect">
            <a:avLst/>
          </a:prstGeom>
          <a:noFill/>
        </p:spPr>
        <p:txBody>
          <a:bodyPr wrap="square" rtlCol="0">
            <a:spAutoFit/>
          </a:bodyPr>
          <a:lstStyle/>
          <a:p>
            <a:r>
              <a:rPr lang="en-GB" sz="2400">
                <a:solidFill>
                  <a:srgbClr val="FF0000"/>
                </a:solidFill>
              </a:rPr>
              <a:t>= 2 x 2 x 2 x 2 </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B4530A9A-FA7D-4C66-9B10-D123B8F39F0E}"/>
                  </a:ext>
                </a:extLst>
              </p:cNvPr>
              <p:cNvSpPr txBox="1"/>
              <p:nvPr/>
            </p:nvSpPr>
            <p:spPr>
              <a:xfrm>
                <a:off x="4693519" y="6010836"/>
                <a:ext cx="1152128" cy="461665"/>
              </a:xfrm>
              <a:prstGeom prst="rect">
                <a:avLst/>
              </a:prstGeom>
              <a:noFill/>
            </p:spPr>
            <p:txBody>
              <a:bodyPr wrap="square" rtlCol="0">
                <a:spAutoFit/>
              </a:bodyPr>
              <a:lstStyle/>
              <a:p>
                <a:r>
                  <a:rPr lang="en-GB" sz="2400">
                    <a:solidFill>
                      <a:srgbClr val="FF0000"/>
                    </a:solidFill>
                  </a:rPr>
                  <a:t>=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2</m:t>
                        </m:r>
                      </m:e>
                      <m:sup>
                        <m:r>
                          <a:rPr lang="en-GB" sz="2400" b="0" i="1" smtClean="0">
                            <a:solidFill>
                              <a:srgbClr val="FF0000"/>
                            </a:solidFill>
                            <a:latin typeface="Cambria Math" panose="02040503050406030204" pitchFamily="18" charset="0"/>
                          </a:rPr>
                          <m:t>4</m:t>
                        </m:r>
                      </m:sup>
                    </m:sSup>
                  </m:oMath>
                </a14:m>
                <a:endParaRPr lang="en-GB" sz="2400"/>
              </a:p>
            </p:txBody>
          </p:sp>
        </mc:Choice>
        <mc:Fallback xmlns="">
          <p:sp>
            <p:nvSpPr>
              <p:cNvPr id="18" name="TextBox 17">
                <a:extLst>
                  <a:ext uri="{FF2B5EF4-FFF2-40B4-BE49-F238E27FC236}">
                    <a16:creationId xmlns:a16="http://schemas.microsoft.com/office/drawing/2014/main" id="{B4530A9A-FA7D-4C66-9B10-D123B8F39F0E}"/>
                  </a:ext>
                </a:extLst>
              </p:cNvPr>
              <p:cNvSpPr txBox="1">
                <a:spLocks noRot="1" noChangeAspect="1" noMove="1" noResize="1" noEditPoints="1" noAdjustHandles="1" noChangeArrowheads="1" noChangeShapeType="1" noTextEdit="1"/>
              </p:cNvSpPr>
              <p:nvPr/>
            </p:nvSpPr>
            <p:spPr>
              <a:xfrm>
                <a:off x="4693519" y="6010836"/>
                <a:ext cx="1152128" cy="461665"/>
              </a:xfrm>
              <a:prstGeom prst="rect">
                <a:avLst/>
              </a:prstGeom>
              <a:blipFill>
                <a:blip r:embed="rId11"/>
                <a:stretch>
                  <a:fillRect l="-8466" t="-9211" b="-30263"/>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C95EB4CB-1A67-43AF-BE6D-E0DA25A8B592}"/>
              </a:ext>
            </a:extLst>
          </p:cNvPr>
          <p:cNvSpPr txBox="1"/>
          <p:nvPr/>
        </p:nvSpPr>
        <p:spPr>
          <a:xfrm>
            <a:off x="9082236" y="4458018"/>
            <a:ext cx="2592288" cy="830997"/>
          </a:xfrm>
          <a:prstGeom prst="rect">
            <a:avLst/>
          </a:prstGeom>
          <a:noFill/>
        </p:spPr>
        <p:txBody>
          <a:bodyPr wrap="square" rtlCol="0">
            <a:spAutoFit/>
          </a:bodyPr>
          <a:lstStyle/>
          <a:p>
            <a:r>
              <a:rPr lang="en-GB" sz="2400"/>
              <a:t>5. Complete the following:</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2753EE2-E2A8-4611-956F-32FECC212918}"/>
                  </a:ext>
                </a:extLst>
              </p:cNvPr>
              <p:cNvSpPr txBox="1"/>
              <p:nvPr/>
            </p:nvSpPr>
            <p:spPr>
              <a:xfrm>
                <a:off x="9082236" y="5476835"/>
                <a:ext cx="2126332" cy="461665"/>
              </a:xfrm>
              <a:prstGeom prst="rect">
                <a:avLst/>
              </a:prstGeom>
              <a:noFill/>
            </p:spPr>
            <p:txBody>
              <a:bodyPr wrap="square" rtlCol="0">
                <a:spAutoFit/>
              </a:bodyPr>
              <a:lstStyle/>
              <a:p>
                <a14:m>
                  <m:oMath xmlns:m="http://schemas.openxmlformats.org/officeDocument/2006/math">
                    <m:sSup>
                      <m:sSupPr>
                        <m:ctrlPr>
                          <a:rPr lang="en-GB" sz="2400" i="1" smtClean="0">
                            <a:latin typeface="Cambria Math" panose="02040503050406030204" pitchFamily="18" charset="0"/>
                          </a:rPr>
                        </m:ctrlPr>
                      </m:sSupPr>
                      <m:e>
                        <m:d>
                          <m:dPr>
                            <m:ctrlPr>
                              <a:rPr lang="en-GB" sz="2400" b="0" i="1" smtClean="0">
                                <a:latin typeface="Cambria Math" panose="02040503050406030204" pitchFamily="18" charset="0"/>
                              </a:rPr>
                            </m:ctrlPr>
                          </m:dPr>
                          <m:e>
                            <m:r>
                              <m:rPr>
                                <m:sty m:val="p"/>
                              </m:rPr>
                              <a:rPr lang="en-GB" sz="2400" b="0" i="0" smtClean="0">
                                <a:latin typeface="Cambria Math" panose="02040503050406030204" pitchFamily="18" charset="0"/>
                              </a:rPr>
                              <m:t>a</m:t>
                            </m:r>
                          </m:e>
                        </m:d>
                        <m:r>
                          <a:rPr lang="en-GB" sz="2400" b="0" i="1" smtClean="0">
                            <a:latin typeface="Cambria Math" panose="02040503050406030204" pitchFamily="18" charset="0"/>
                          </a:rPr>
                          <m:t>125</m:t>
                        </m:r>
                      </m:e>
                      <m:sup>
                        <m:r>
                          <a:rPr lang="en-GB" sz="2400" b="0" i="1" smtClean="0">
                            <a:latin typeface="Cambria Math" panose="02040503050406030204" pitchFamily="18" charset="0"/>
                          </a:rPr>
                          <m:t>4</m:t>
                        </m:r>
                      </m:sup>
                    </m:sSup>
                  </m:oMath>
                </a14:m>
                <a:r>
                  <a:rPr lang="en-GB" sz="2400"/>
                  <a:t> = 5</a:t>
                </a:r>
              </a:p>
            </p:txBody>
          </p:sp>
        </mc:Choice>
        <mc:Fallback xmlns="">
          <p:sp>
            <p:nvSpPr>
              <p:cNvPr id="20" name="TextBox 19">
                <a:extLst>
                  <a:ext uri="{FF2B5EF4-FFF2-40B4-BE49-F238E27FC236}">
                    <a16:creationId xmlns:a16="http://schemas.microsoft.com/office/drawing/2014/main" id="{82753EE2-E2A8-4611-956F-32FECC212918}"/>
                  </a:ext>
                </a:extLst>
              </p:cNvPr>
              <p:cNvSpPr txBox="1">
                <a:spLocks noRot="1" noChangeAspect="1" noMove="1" noResize="1" noEditPoints="1" noAdjustHandles="1" noChangeArrowheads="1" noChangeShapeType="1" noTextEdit="1"/>
              </p:cNvSpPr>
              <p:nvPr/>
            </p:nvSpPr>
            <p:spPr>
              <a:xfrm>
                <a:off x="9082236" y="5476835"/>
                <a:ext cx="2126332" cy="461665"/>
              </a:xfrm>
              <a:prstGeom prst="rect">
                <a:avLst/>
              </a:prstGeom>
              <a:blipFill>
                <a:blip r:embed="rId12"/>
                <a:stretch>
                  <a:fillRect t="-9211" b="-30263"/>
                </a:stretch>
              </a:blipFill>
            </p:spPr>
            <p:txBody>
              <a:bodyPr/>
              <a:lstStyle/>
              <a:p>
                <a:r>
                  <a:rPr lang="en-US">
                    <a:noFill/>
                  </a:rPr>
                  <a:t> </a:t>
                </a:r>
              </a:p>
            </p:txBody>
          </p:sp>
        </mc:Fallback>
      </mc:AlternateContent>
      <p:sp>
        <p:nvSpPr>
          <p:cNvPr id="21" name="Rectangle 20">
            <a:extLst>
              <a:ext uri="{FF2B5EF4-FFF2-40B4-BE49-F238E27FC236}">
                <a16:creationId xmlns:a16="http://schemas.microsoft.com/office/drawing/2014/main" id="{B35AFBBB-3980-476F-A51A-BA96FC98ED0B}"/>
              </a:ext>
            </a:extLst>
          </p:cNvPr>
          <p:cNvSpPr/>
          <p:nvPr/>
        </p:nvSpPr>
        <p:spPr bwMode="auto">
          <a:xfrm>
            <a:off x="10793998" y="5340303"/>
            <a:ext cx="348432" cy="2384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TextBox 21">
            <a:extLst>
              <a:ext uri="{FF2B5EF4-FFF2-40B4-BE49-F238E27FC236}">
                <a16:creationId xmlns:a16="http://schemas.microsoft.com/office/drawing/2014/main" id="{725C2300-8007-40F7-9E86-8DDD060D6910}"/>
              </a:ext>
            </a:extLst>
          </p:cNvPr>
          <p:cNvSpPr txBox="1"/>
          <p:nvPr/>
        </p:nvSpPr>
        <p:spPr>
          <a:xfrm>
            <a:off x="10732539" y="5259454"/>
            <a:ext cx="542486" cy="400110"/>
          </a:xfrm>
          <a:prstGeom prst="rect">
            <a:avLst/>
          </a:prstGeom>
          <a:noFill/>
        </p:spPr>
        <p:txBody>
          <a:bodyPr wrap="square" rtlCol="0">
            <a:spAutoFit/>
          </a:bodyPr>
          <a:lstStyle/>
          <a:p>
            <a:r>
              <a:rPr lang="en-GB"/>
              <a:t>12</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337C8A42-E0D6-45B2-9E2D-6C87F2ECB538}"/>
                  </a:ext>
                </a:extLst>
              </p:cNvPr>
              <p:cNvSpPr txBox="1"/>
              <p:nvPr/>
            </p:nvSpPr>
            <p:spPr>
              <a:xfrm>
                <a:off x="9103833" y="5951510"/>
                <a:ext cx="100811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2400" i="1" smtClean="0">
                              <a:latin typeface="Cambria Math" panose="02040503050406030204" pitchFamily="18" charset="0"/>
                            </a:rPr>
                          </m:ctrlPr>
                        </m:sSupPr>
                        <m:e>
                          <m:d>
                            <m:dPr>
                              <m:ctrlPr>
                                <a:rPr lang="en-GB" sz="2400" b="0" i="1" smtClean="0">
                                  <a:latin typeface="Cambria Math" panose="02040503050406030204" pitchFamily="18" charset="0"/>
                                </a:rPr>
                              </m:ctrlPr>
                            </m:dPr>
                            <m:e>
                              <m:r>
                                <m:rPr>
                                  <m:sty m:val="p"/>
                                </m:rPr>
                                <a:rPr lang="en-GB" sz="2400" b="0" i="0" smtClean="0">
                                  <a:latin typeface="Cambria Math" panose="02040503050406030204" pitchFamily="18" charset="0"/>
                                </a:rPr>
                                <m:t>b</m:t>
                              </m:r>
                            </m:e>
                          </m:d>
                          <m:r>
                            <a:rPr lang="en-GB" sz="2400" b="0" i="1" smtClean="0">
                              <a:latin typeface="Cambria Math" panose="02040503050406030204" pitchFamily="18" charset="0"/>
                            </a:rPr>
                            <m:t>4 =2</m:t>
                          </m:r>
                        </m:e>
                        <m:sup>
                          <m:r>
                            <a:rPr lang="en-GB" sz="2400" b="0" i="1" smtClean="0">
                              <a:latin typeface="Cambria Math" panose="02040503050406030204" pitchFamily="18" charset="0"/>
                            </a:rPr>
                            <m:t>12</m:t>
                          </m:r>
                        </m:sup>
                      </m:sSup>
                    </m:oMath>
                  </m:oMathPara>
                </a14:m>
                <a:endParaRPr lang="en-GB" sz="2400"/>
              </a:p>
            </p:txBody>
          </p:sp>
        </mc:Choice>
        <mc:Fallback xmlns="">
          <p:sp>
            <p:nvSpPr>
              <p:cNvPr id="23" name="TextBox 22">
                <a:extLst>
                  <a:ext uri="{FF2B5EF4-FFF2-40B4-BE49-F238E27FC236}">
                    <a16:creationId xmlns:a16="http://schemas.microsoft.com/office/drawing/2014/main" id="{337C8A42-E0D6-45B2-9E2D-6C87F2ECB538}"/>
                  </a:ext>
                </a:extLst>
              </p:cNvPr>
              <p:cNvSpPr txBox="1">
                <a:spLocks noRot="1" noChangeAspect="1" noMove="1" noResize="1" noEditPoints="1" noAdjustHandles="1" noChangeArrowheads="1" noChangeShapeType="1" noTextEdit="1"/>
              </p:cNvSpPr>
              <p:nvPr/>
            </p:nvSpPr>
            <p:spPr>
              <a:xfrm>
                <a:off x="9103833" y="5951510"/>
                <a:ext cx="1008112" cy="461665"/>
              </a:xfrm>
              <a:prstGeom prst="rect">
                <a:avLst/>
              </a:prstGeom>
              <a:blipFill>
                <a:blip r:embed="rId13"/>
                <a:stretch>
                  <a:fillRect r="-61446"/>
                </a:stretch>
              </a:blipFill>
            </p:spPr>
            <p:txBody>
              <a:bodyPr/>
              <a:lstStyle/>
              <a:p>
                <a:r>
                  <a:rPr lang="en-US">
                    <a:noFill/>
                  </a:rPr>
                  <a:t> </a:t>
                </a:r>
              </a:p>
            </p:txBody>
          </p:sp>
        </mc:Fallback>
      </mc:AlternateContent>
      <p:sp>
        <p:nvSpPr>
          <p:cNvPr id="24" name="Rectangle 23">
            <a:extLst>
              <a:ext uri="{FF2B5EF4-FFF2-40B4-BE49-F238E27FC236}">
                <a16:creationId xmlns:a16="http://schemas.microsoft.com/office/drawing/2014/main" id="{FD6E967C-CE52-4E5D-9760-278D9927C455}"/>
              </a:ext>
            </a:extLst>
          </p:cNvPr>
          <p:cNvSpPr/>
          <p:nvPr/>
        </p:nvSpPr>
        <p:spPr bwMode="auto">
          <a:xfrm>
            <a:off x="9790963" y="5873741"/>
            <a:ext cx="265477" cy="22540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TextBox 25">
            <a:extLst>
              <a:ext uri="{FF2B5EF4-FFF2-40B4-BE49-F238E27FC236}">
                <a16:creationId xmlns:a16="http://schemas.microsoft.com/office/drawing/2014/main" id="{55CE51F8-4107-495B-BF7F-BADBB07434CF}"/>
              </a:ext>
            </a:extLst>
          </p:cNvPr>
          <p:cNvSpPr txBox="1"/>
          <p:nvPr/>
        </p:nvSpPr>
        <p:spPr>
          <a:xfrm>
            <a:off x="9767522" y="5786387"/>
            <a:ext cx="428077" cy="400110"/>
          </a:xfrm>
          <a:prstGeom prst="rect">
            <a:avLst/>
          </a:prstGeom>
          <a:noFill/>
        </p:spPr>
        <p:txBody>
          <a:bodyPr wrap="square" rtlCol="0">
            <a:spAutoFit/>
          </a:bodyPr>
          <a:lstStyle/>
          <a:p>
            <a:r>
              <a:rPr lang="en-GB"/>
              <a:t>6</a:t>
            </a:r>
          </a:p>
        </p:txBody>
      </p:sp>
    </p:spTree>
    <p:extLst>
      <p:ext uri="{BB962C8B-B14F-4D97-AF65-F5344CB8AC3E}">
        <p14:creationId xmlns:p14="http://schemas.microsoft.com/office/powerpoint/2010/main" val="79762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001001"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a:t>6. Copy the following statements and fill in the missing numbers</a:t>
            </a:r>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Index notation</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8A51F9A-92FD-41D1-B438-202B5EAC8F80}"/>
                  </a:ext>
                </a:extLst>
              </p:cNvPr>
              <p:cNvSpPr txBox="1"/>
              <p:nvPr/>
            </p:nvSpPr>
            <p:spPr>
              <a:xfrm>
                <a:off x="2639616" y="1649995"/>
                <a:ext cx="2520280" cy="461665"/>
              </a:xfrm>
              <a:prstGeom prst="rect">
                <a:avLst/>
              </a:prstGeom>
              <a:noFill/>
            </p:spPr>
            <p:txBody>
              <a:bodyPr wrap="square" rtlCol="0">
                <a:spAutoFit/>
              </a:bodyPr>
              <a:lstStyle/>
              <a:p>
                <a:r>
                  <a:rPr lang="en-GB" sz="2400"/>
                  <a:t>(a)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5</m:t>
                        </m:r>
                      </m:e>
                      <m:sup>
                        <m:r>
                          <a:rPr lang="en-GB" sz="2400" b="0" i="1" smtClean="0">
                            <a:latin typeface="Cambria Math" panose="02040503050406030204" pitchFamily="18" charset="0"/>
                          </a:rPr>
                          <m:t>4</m:t>
                        </m:r>
                      </m:sup>
                    </m:sSup>
                  </m:oMath>
                </a14:m>
                <a:r>
                  <a:rPr lang="en-GB" sz="2400"/>
                  <a:t> x </a:t>
                </a:r>
                <a14:m>
                  <m:oMath xmlns:m="http://schemas.openxmlformats.org/officeDocument/2006/math">
                    <m:sSup>
                      <m:sSupPr>
                        <m:ctrlPr>
                          <a:rPr lang="en-GB" sz="2400" i="1" dirty="0" smtClean="0">
                            <a:latin typeface="Cambria Math" panose="02040503050406030204" pitchFamily="18" charset="0"/>
                          </a:rPr>
                        </m:ctrlPr>
                      </m:sSupPr>
                      <m:e>
                        <m:r>
                          <a:rPr lang="en-GB" sz="2400" b="0" i="1" dirty="0" smtClean="0">
                            <a:latin typeface="Cambria Math" panose="02040503050406030204" pitchFamily="18" charset="0"/>
                          </a:rPr>
                          <m:t>2</m:t>
                        </m:r>
                      </m:e>
                      <m:sup>
                        <m:r>
                          <a:rPr lang="en-GB" sz="2400" b="0" i="1" dirty="0" smtClean="0">
                            <a:latin typeface="Cambria Math" panose="02040503050406030204" pitchFamily="18" charset="0"/>
                          </a:rPr>
                          <m:t>4</m:t>
                        </m:r>
                      </m:sup>
                    </m:sSup>
                  </m:oMath>
                </a14:m>
                <a:r>
                  <a:rPr lang="en-GB" sz="2400"/>
                  <a:t> = 10</a:t>
                </a:r>
              </a:p>
            </p:txBody>
          </p:sp>
        </mc:Choice>
        <mc:Fallback xmlns="">
          <p:sp>
            <p:nvSpPr>
              <p:cNvPr id="3" name="TextBox 2">
                <a:extLst>
                  <a:ext uri="{FF2B5EF4-FFF2-40B4-BE49-F238E27FC236}">
                    <a16:creationId xmlns:a16="http://schemas.microsoft.com/office/drawing/2014/main" id="{58A51F9A-92FD-41D1-B438-202B5EAC8F80}"/>
                  </a:ext>
                </a:extLst>
              </p:cNvPr>
              <p:cNvSpPr txBox="1">
                <a:spLocks noRot="1" noChangeAspect="1" noMove="1" noResize="1" noEditPoints="1" noAdjustHandles="1" noChangeArrowheads="1" noChangeShapeType="1" noTextEdit="1"/>
              </p:cNvSpPr>
              <p:nvPr/>
            </p:nvSpPr>
            <p:spPr>
              <a:xfrm>
                <a:off x="2639616" y="1649995"/>
                <a:ext cx="2520280" cy="461665"/>
              </a:xfrm>
              <a:prstGeom prst="rect">
                <a:avLst/>
              </a:prstGeom>
              <a:blipFill>
                <a:blip r:embed="rId4"/>
                <a:stretch>
                  <a:fillRect l="-3632" t="-9333" b="-32000"/>
                </a:stretch>
              </a:blipFill>
            </p:spPr>
            <p:txBody>
              <a:bodyPr/>
              <a:lstStyle/>
              <a:p>
                <a:r>
                  <a:rPr lang="en-US">
                    <a:noFill/>
                  </a:rPr>
                  <a:t> </a:t>
                </a:r>
              </a:p>
            </p:txBody>
          </p:sp>
        </mc:Fallback>
      </mc:AlternateContent>
      <p:sp>
        <p:nvSpPr>
          <p:cNvPr id="4" name="Rectangle 3">
            <a:extLst>
              <a:ext uri="{FF2B5EF4-FFF2-40B4-BE49-F238E27FC236}">
                <a16:creationId xmlns:a16="http://schemas.microsoft.com/office/drawing/2014/main" id="{FEA04BE1-4994-4A9F-B4AC-D524B6899D1A}"/>
              </a:ext>
            </a:extLst>
          </p:cNvPr>
          <p:cNvSpPr/>
          <p:nvPr/>
        </p:nvSpPr>
        <p:spPr bwMode="auto">
          <a:xfrm>
            <a:off x="4871864" y="1531432"/>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0E00935B-986B-46EF-A06E-8DA6F3B7D5D2}"/>
                  </a:ext>
                </a:extLst>
              </p:cNvPr>
              <p:cNvSpPr/>
              <p:nvPr/>
            </p:nvSpPr>
            <p:spPr>
              <a:xfrm>
                <a:off x="2667069" y="2563866"/>
                <a:ext cx="2116157" cy="465833"/>
              </a:xfrm>
              <a:prstGeom prst="rect">
                <a:avLst/>
              </a:prstGeom>
            </p:spPr>
            <p:txBody>
              <a:bodyPr wrap="none">
                <a:spAutoFit/>
              </a:bodyPr>
              <a:lstStyle/>
              <a:p>
                <a:r>
                  <a:rPr lang="en-GB" sz="2400"/>
                  <a:t>(b)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3</m:t>
                        </m:r>
                      </m:e>
                      <m:sup>
                        <m:r>
                          <a:rPr lang="en-GB" sz="2400" b="0" i="1" smtClean="0">
                            <a:latin typeface="Cambria Math" panose="02040503050406030204" pitchFamily="18" charset="0"/>
                          </a:rPr>
                          <m:t>5</m:t>
                        </m:r>
                      </m:sup>
                    </m:sSup>
                  </m:oMath>
                </a14:m>
                <a:r>
                  <a:rPr lang="en-GB" sz="2400"/>
                  <a:t> x </a:t>
                </a:r>
                <a14:m>
                  <m:oMath xmlns:m="http://schemas.openxmlformats.org/officeDocument/2006/math">
                    <m:sSup>
                      <m:sSupPr>
                        <m:ctrlPr>
                          <a:rPr lang="en-GB" sz="2400" i="1" dirty="0">
                            <a:latin typeface="Cambria Math" panose="02040503050406030204" pitchFamily="18" charset="0"/>
                          </a:rPr>
                        </m:ctrlPr>
                      </m:sSupPr>
                      <m:e>
                        <m:r>
                          <a:rPr lang="en-GB" sz="2400" i="1" dirty="0">
                            <a:latin typeface="Cambria Math" panose="02040503050406030204" pitchFamily="18" charset="0"/>
                          </a:rPr>
                          <m:t>2</m:t>
                        </m:r>
                      </m:e>
                      <m:sup>
                        <m:r>
                          <a:rPr lang="en-GB" sz="2400" b="0" i="1" dirty="0" smtClean="0">
                            <a:latin typeface="Cambria Math" panose="02040503050406030204" pitchFamily="18" charset="0"/>
                          </a:rPr>
                          <m:t>5</m:t>
                        </m:r>
                      </m:sup>
                    </m:sSup>
                  </m:oMath>
                </a14:m>
                <a:r>
                  <a:rPr lang="en-GB" sz="2400"/>
                  <a:t> = 6</a:t>
                </a:r>
              </a:p>
            </p:txBody>
          </p:sp>
        </mc:Choice>
        <mc:Fallback xmlns="">
          <p:sp>
            <p:nvSpPr>
              <p:cNvPr id="5" name="Rectangle 4">
                <a:extLst>
                  <a:ext uri="{FF2B5EF4-FFF2-40B4-BE49-F238E27FC236}">
                    <a16:creationId xmlns:a16="http://schemas.microsoft.com/office/drawing/2014/main" id="{0E00935B-986B-46EF-A06E-8DA6F3B7D5D2}"/>
                  </a:ext>
                </a:extLst>
              </p:cNvPr>
              <p:cNvSpPr>
                <a:spLocks noRot="1" noChangeAspect="1" noMove="1" noResize="1" noEditPoints="1" noAdjustHandles="1" noChangeArrowheads="1" noChangeShapeType="1" noTextEdit="1"/>
              </p:cNvSpPr>
              <p:nvPr/>
            </p:nvSpPr>
            <p:spPr>
              <a:xfrm>
                <a:off x="2667069" y="2563866"/>
                <a:ext cx="2116157" cy="465833"/>
              </a:xfrm>
              <a:prstGeom prst="rect">
                <a:avLst/>
              </a:prstGeom>
              <a:blipFill>
                <a:blip r:embed="rId5"/>
                <a:stretch>
                  <a:fillRect l="-4611" t="-9211" r="-3458"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FF777C1B-FD89-46F5-B2A7-460C08862E9D}"/>
                  </a:ext>
                </a:extLst>
              </p:cNvPr>
              <p:cNvSpPr/>
              <p:nvPr/>
            </p:nvSpPr>
            <p:spPr>
              <a:xfrm>
                <a:off x="2667069" y="3332805"/>
                <a:ext cx="2393412" cy="493277"/>
              </a:xfrm>
              <a:prstGeom prst="rect">
                <a:avLst/>
              </a:prstGeom>
            </p:spPr>
            <p:txBody>
              <a:bodyPr wrap="none">
                <a:spAutoFit/>
              </a:bodyPr>
              <a:lstStyle/>
              <a:p>
                <a:r>
                  <a:rPr lang="en-GB" sz="2400"/>
                  <a:t>(c)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4</m:t>
                        </m:r>
                      </m:e>
                      <m:sup/>
                    </m:sSup>
                  </m:oMath>
                </a14:m>
                <a:r>
                  <a:rPr lang="en-GB" sz="2400"/>
                  <a:t> x </a:t>
                </a:r>
                <a14:m>
                  <m:oMath xmlns:m="http://schemas.openxmlformats.org/officeDocument/2006/math">
                    <m:sSup>
                      <m:sSupPr>
                        <m:ctrlPr>
                          <a:rPr lang="en-GB" sz="2400" i="1" dirty="0">
                            <a:latin typeface="Cambria Math" panose="02040503050406030204" pitchFamily="18" charset="0"/>
                          </a:rPr>
                        </m:ctrlPr>
                      </m:sSupPr>
                      <m:e>
                        <m:r>
                          <a:rPr lang="en-GB" sz="2400" i="1" dirty="0">
                            <a:latin typeface="Cambria Math" panose="02040503050406030204" pitchFamily="18" charset="0"/>
                          </a:rPr>
                          <m:t>2</m:t>
                        </m:r>
                      </m:e>
                      <m:sup>
                        <m:r>
                          <a:rPr lang="en-GB" sz="2400" b="0" i="1" dirty="0" smtClean="0">
                            <a:latin typeface="Cambria Math" panose="02040503050406030204" pitchFamily="18" charset="0"/>
                          </a:rPr>
                          <m:t>3</m:t>
                        </m:r>
                      </m:sup>
                    </m:sSup>
                  </m:oMath>
                </a14:m>
                <a:r>
                  <a:rPr lang="en-GB" sz="2400"/>
                  <a:t> =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8</m:t>
                        </m:r>
                      </m:e>
                      <m:sup>
                        <m:r>
                          <a:rPr lang="en-GB" sz="2400" b="0" i="1" smtClean="0">
                            <a:latin typeface="Cambria Math" panose="02040503050406030204" pitchFamily="18" charset="0"/>
                          </a:rPr>
                          <m:t>3</m:t>
                        </m:r>
                      </m:sup>
                    </m:sSup>
                  </m:oMath>
                </a14:m>
                <a:endParaRPr lang="en-GB" sz="2400"/>
              </a:p>
            </p:txBody>
          </p:sp>
        </mc:Choice>
        <mc:Fallback xmlns="">
          <p:sp>
            <p:nvSpPr>
              <p:cNvPr id="6" name="Rectangle 5">
                <a:extLst>
                  <a:ext uri="{FF2B5EF4-FFF2-40B4-BE49-F238E27FC236}">
                    <a16:creationId xmlns:a16="http://schemas.microsoft.com/office/drawing/2014/main" id="{FF777C1B-FD89-46F5-B2A7-460C08862E9D}"/>
                  </a:ext>
                </a:extLst>
              </p:cNvPr>
              <p:cNvSpPr>
                <a:spLocks noRot="1" noChangeAspect="1" noMove="1" noResize="1" noEditPoints="1" noAdjustHandles="1" noChangeArrowheads="1" noChangeShapeType="1" noTextEdit="1"/>
              </p:cNvSpPr>
              <p:nvPr/>
            </p:nvSpPr>
            <p:spPr>
              <a:xfrm>
                <a:off x="2667069" y="3332805"/>
                <a:ext cx="2393412" cy="493277"/>
              </a:xfrm>
              <a:prstGeom prst="rect">
                <a:avLst/>
              </a:prstGeom>
              <a:blipFill>
                <a:blip r:embed="rId6"/>
                <a:stretch>
                  <a:fillRect l="-4082" t="-2469" b="-28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09C0F899-09D9-4E42-81D1-134F083F792D}"/>
                  </a:ext>
                </a:extLst>
              </p:cNvPr>
              <p:cNvSpPr/>
              <p:nvPr/>
            </p:nvSpPr>
            <p:spPr>
              <a:xfrm>
                <a:off x="2661383" y="4137552"/>
                <a:ext cx="2287678" cy="465833"/>
              </a:xfrm>
              <a:prstGeom prst="rect">
                <a:avLst/>
              </a:prstGeom>
            </p:spPr>
            <p:txBody>
              <a:bodyPr wrap="none">
                <a:spAutoFit/>
              </a:bodyPr>
              <a:lstStyle/>
              <a:p>
                <a:r>
                  <a:rPr lang="en-GB" sz="2400"/>
                  <a:t>(d)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7</m:t>
                        </m:r>
                      </m:e>
                      <m:sup>
                        <m:r>
                          <a:rPr lang="en-GB" sz="2400" b="0" i="1" smtClean="0">
                            <a:latin typeface="Cambria Math" panose="02040503050406030204" pitchFamily="18" charset="0"/>
                          </a:rPr>
                          <m:t>5</m:t>
                        </m:r>
                      </m:sup>
                    </m:sSup>
                  </m:oMath>
                </a14:m>
                <a:r>
                  <a:rPr lang="en-GB" sz="2400"/>
                  <a:t> x </a:t>
                </a:r>
                <a14:m>
                  <m:oMath xmlns:m="http://schemas.openxmlformats.org/officeDocument/2006/math">
                    <m:sSup>
                      <m:sSupPr>
                        <m:ctrlPr>
                          <a:rPr lang="en-GB" sz="2400" i="1" dirty="0">
                            <a:latin typeface="Cambria Math" panose="02040503050406030204" pitchFamily="18" charset="0"/>
                          </a:rPr>
                        </m:ctrlPr>
                      </m:sSupPr>
                      <m:e>
                        <m:r>
                          <a:rPr lang="en-GB" sz="2400" b="0" i="1" dirty="0" smtClean="0">
                            <a:latin typeface="Cambria Math" panose="02040503050406030204" pitchFamily="18" charset="0"/>
                          </a:rPr>
                          <m:t>3</m:t>
                        </m:r>
                      </m:e>
                      <m:sup>
                        <m:r>
                          <a:rPr lang="en-GB" sz="2400" b="0" i="1" dirty="0" smtClean="0">
                            <a:latin typeface="Cambria Math" panose="02040503050406030204" pitchFamily="18" charset="0"/>
                          </a:rPr>
                          <m:t>5</m:t>
                        </m:r>
                      </m:sup>
                    </m:sSup>
                  </m:oMath>
                </a14:m>
                <a:r>
                  <a:rPr lang="en-GB" sz="2400"/>
                  <a:t> = 21</a:t>
                </a:r>
              </a:p>
            </p:txBody>
          </p:sp>
        </mc:Choice>
        <mc:Fallback xmlns="">
          <p:sp>
            <p:nvSpPr>
              <p:cNvPr id="7" name="Rectangle 6">
                <a:extLst>
                  <a:ext uri="{FF2B5EF4-FFF2-40B4-BE49-F238E27FC236}">
                    <a16:creationId xmlns:a16="http://schemas.microsoft.com/office/drawing/2014/main" id="{09C0F899-09D9-4E42-81D1-134F083F792D}"/>
                  </a:ext>
                </a:extLst>
              </p:cNvPr>
              <p:cNvSpPr>
                <a:spLocks noRot="1" noChangeAspect="1" noMove="1" noResize="1" noEditPoints="1" noAdjustHandles="1" noChangeArrowheads="1" noChangeShapeType="1" noTextEdit="1"/>
              </p:cNvSpPr>
              <p:nvPr/>
            </p:nvSpPr>
            <p:spPr>
              <a:xfrm>
                <a:off x="2661383" y="4137552"/>
                <a:ext cx="2287678" cy="465833"/>
              </a:xfrm>
              <a:prstGeom prst="rect">
                <a:avLst/>
              </a:prstGeom>
              <a:blipFill>
                <a:blip r:embed="rId7"/>
                <a:stretch>
                  <a:fillRect l="-4267" t="-9211" r="-3200"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BB70425D-3DA1-4778-8ABB-FA9A70B98014}"/>
                  </a:ext>
                </a:extLst>
              </p:cNvPr>
              <p:cNvSpPr/>
              <p:nvPr/>
            </p:nvSpPr>
            <p:spPr>
              <a:xfrm>
                <a:off x="2661383" y="4888118"/>
                <a:ext cx="2616229" cy="516616"/>
              </a:xfrm>
              <a:prstGeom prst="rect">
                <a:avLst/>
              </a:prstGeom>
            </p:spPr>
            <p:txBody>
              <a:bodyPr wrap="none">
                <a:spAutoFit/>
              </a:bodyPr>
              <a:lstStyle/>
              <a:p>
                <a:r>
                  <a:rPr lang="en-GB" sz="2400"/>
                  <a:t>(e)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7</m:t>
                        </m:r>
                      </m:e>
                      <m:sup>
                        <m:r>
                          <a:rPr lang="en-GB" sz="2400" i="1">
                            <a:latin typeface="Cambria Math" panose="02040503050406030204" pitchFamily="18" charset="0"/>
                          </a:rPr>
                          <m:t>4</m:t>
                        </m:r>
                      </m:sup>
                    </m:sSup>
                  </m:oMath>
                </a14:m>
                <a:r>
                  <a:rPr lang="en-GB" sz="2400"/>
                  <a:t> x </a:t>
                </a:r>
                <a14:m>
                  <m:oMath xmlns:m="http://schemas.openxmlformats.org/officeDocument/2006/math">
                    <m:sSup>
                      <m:sSupPr>
                        <m:ctrlPr>
                          <a:rPr lang="en-GB" sz="2400" i="1" dirty="0">
                            <a:latin typeface="Cambria Math" panose="02040503050406030204" pitchFamily="18" charset="0"/>
                          </a:rPr>
                        </m:ctrlPr>
                      </m:sSupPr>
                      <m:e/>
                      <m:sup>
                        <m:r>
                          <a:rPr lang="en-GB" sz="2400" i="1" dirty="0">
                            <a:latin typeface="Cambria Math" panose="02040503050406030204" pitchFamily="18" charset="0"/>
                          </a:rPr>
                          <m:t>4</m:t>
                        </m:r>
                      </m:sup>
                    </m:sSup>
                  </m:oMath>
                </a14:m>
                <a:r>
                  <a:rPr lang="en-GB" sz="2400"/>
                  <a:t> =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28</m:t>
                        </m:r>
                      </m:e>
                      <m:sup>
                        <m:r>
                          <a:rPr lang="en-GB" sz="2400" b="0" i="1" smtClean="0">
                            <a:latin typeface="Cambria Math" panose="02040503050406030204" pitchFamily="18" charset="0"/>
                          </a:rPr>
                          <m:t>4</m:t>
                        </m:r>
                      </m:sup>
                    </m:sSup>
                  </m:oMath>
                </a14:m>
                <a:endParaRPr lang="en-GB" sz="2400"/>
              </a:p>
            </p:txBody>
          </p:sp>
        </mc:Choice>
        <mc:Fallback xmlns="">
          <p:sp>
            <p:nvSpPr>
              <p:cNvPr id="8" name="Rectangle 7">
                <a:extLst>
                  <a:ext uri="{FF2B5EF4-FFF2-40B4-BE49-F238E27FC236}">
                    <a16:creationId xmlns:a16="http://schemas.microsoft.com/office/drawing/2014/main" id="{BB70425D-3DA1-4778-8ABB-FA9A70B98014}"/>
                  </a:ext>
                </a:extLst>
              </p:cNvPr>
              <p:cNvSpPr>
                <a:spLocks noRot="1" noChangeAspect="1" noMove="1" noResize="1" noEditPoints="1" noAdjustHandles="1" noChangeArrowheads="1" noChangeShapeType="1" noTextEdit="1"/>
              </p:cNvSpPr>
              <p:nvPr/>
            </p:nvSpPr>
            <p:spPr>
              <a:xfrm>
                <a:off x="2661383" y="4888118"/>
                <a:ext cx="2616229" cy="516616"/>
              </a:xfrm>
              <a:prstGeom prst="rect">
                <a:avLst/>
              </a:prstGeom>
              <a:blipFill>
                <a:blip r:embed="rId8"/>
                <a:stretch>
                  <a:fillRect l="-3730" b="-27059"/>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99FF06B7-3E95-4510-BB9C-549EA2548F5E}"/>
              </a:ext>
            </a:extLst>
          </p:cNvPr>
          <p:cNvSpPr/>
          <p:nvPr/>
        </p:nvSpPr>
        <p:spPr bwMode="auto">
          <a:xfrm>
            <a:off x="4731617" y="2385916"/>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CBDE2BF8-7CC4-4A8B-AB9D-483CE84E1255}"/>
              </a:ext>
            </a:extLst>
          </p:cNvPr>
          <p:cNvSpPr/>
          <p:nvPr/>
        </p:nvSpPr>
        <p:spPr bwMode="auto">
          <a:xfrm>
            <a:off x="4916465" y="4094588"/>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E927E703-9A52-4C46-A142-E56B9CF57798}"/>
              </a:ext>
            </a:extLst>
          </p:cNvPr>
          <p:cNvSpPr/>
          <p:nvPr/>
        </p:nvSpPr>
        <p:spPr bwMode="auto">
          <a:xfrm>
            <a:off x="3819536" y="5038720"/>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465D5FBD-C69D-4802-92BA-3F38FCA52EE4}"/>
              </a:ext>
            </a:extLst>
          </p:cNvPr>
          <p:cNvSpPr/>
          <p:nvPr/>
        </p:nvSpPr>
        <p:spPr bwMode="auto">
          <a:xfrm>
            <a:off x="3359696" y="3268454"/>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B6A30E25-F9D7-4429-9BBC-EB97D1AD6962}"/>
                  </a:ext>
                </a:extLst>
              </p:cNvPr>
              <p:cNvSpPr/>
              <p:nvPr/>
            </p:nvSpPr>
            <p:spPr>
              <a:xfrm>
                <a:off x="2688677" y="5713483"/>
                <a:ext cx="2350195" cy="518155"/>
              </a:xfrm>
              <a:prstGeom prst="rect">
                <a:avLst/>
              </a:prstGeom>
            </p:spPr>
            <p:txBody>
              <a:bodyPr wrap="none">
                <a:spAutoFit/>
              </a:bodyPr>
              <a:lstStyle/>
              <a:p>
                <a:r>
                  <a:rPr lang="en-GB" sz="2400"/>
                  <a:t>(f)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5</m:t>
                        </m:r>
                      </m:e>
                      <m:sup>
                        <m:r>
                          <a:rPr lang="en-GB" sz="2400" b="0" i="1" smtClean="0">
                            <a:latin typeface="Cambria Math" panose="02040503050406030204" pitchFamily="18" charset="0"/>
                          </a:rPr>
                          <m:t>9</m:t>
                        </m:r>
                      </m:sup>
                    </m:sSup>
                  </m:oMath>
                </a14:m>
                <a:r>
                  <a:rPr lang="en-GB" sz="2400"/>
                  <a:t> x </a:t>
                </a:r>
                <a14:m>
                  <m:oMath xmlns:m="http://schemas.openxmlformats.org/officeDocument/2006/math">
                    <m:sSup>
                      <m:sSupPr>
                        <m:ctrlPr>
                          <a:rPr lang="en-GB" sz="2400" i="1" dirty="0">
                            <a:latin typeface="Cambria Math" panose="02040503050406030204" pitchFamily="18" charset="0"/>
                          </a:rPr>
                        </m:ctrlPr>
                      </m:sSupPr>
                      <m:e/>
                      <m:sup>
                        <m:r>
                          <a:rPr lang="en-GB" sz="2400" b="0" i="1" dirty="0" smtClean="0">
                            <a:latin typeface="Cambria Math" panose="02040503050406030204" pitchFamily="18" charset="0"/>
                          </a:rPr>
                          <m:t> 9</m:t>
                        </m:r>
                      </m:sup>
                    </m:sSup>
                  </m:oMath>
                </a14:m>
                <a:r>
                  <a:rPr lang="en-GB" sz="2400"/>
                  <a:t> = 10</a:t>
                </a:r>
              </a:p>
            </p:txBody>
          </p:sp>
        </mc:Choice>
        <mc:Fallback xmlns="">
          <p:sp>
            <p:nvSpPr>
              <p:cNvPr id="9" name="Rectangle 8">
                <a:extLst>
                  <a:ext uri="{FF2B5EF4-FFF2-40B4-BE49-F238E27FC236}">
                    <a16:creationId xmlns:a16="http://schemas.microsoft.com/office/drawing/2014/main" id="{B6A30E25-F9D7-4429-9BBC-EB97D1AD6962}"/>
                  </a:ext>
                </a:extLst>
              </p:cNvPr>
              <p:cNvSpPr>
                <a:spLocks noRot="1" noChangeAspect="1" noMove="1" noResize="1" noEditPoints="1" noAdjustHandles="1" noChangeArrowheads="1" noChangeShapeType="1" noTextEdit="1"/>
              </p:cNvSpPr>
              <p:nvPr/>
            </p:nvSpPr>
            <p:spPr>
              <a:xfrm>
                <a:off x="2688677" y="5713483"/>
                <a:ext cx="2350195" cy="518155"/>
              </a:xfrm>
              <a:prstGeom prst="rect">
                <a:avLst/>
              </a:prstGeom>
              <a:blipFill>
                <a:blip r:embed="rId9"/>
                <a:stretch>
                  <a:fillRect l="-3886" r="-3109" b="-27059"/>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08EF40B5-5BB1-4957-B8AF-635047C3C003}"/>
              </a:ext>
            </a:extLst>
          </p:cNvPr>
          <p:cNvSpPr txBox="1"/>
          <p:nvPr/>
        </p:nvSpPr>
        <p:spPr>
          <a:xfrm>
            <a:off x="5879976" y="1511495"/>
            <a:ext cx="6096000" cy="1200329"/>
          </a:xfrm>
          <a:prstGeom prst="rect">
            <a:avLst/>
          </a:prstGeom>
          <a:noFill/>
        </p:spPr>
        <p:txBody>
          <a:bodyPr wrap="square" rtlCol="0">
            <a:spAutoFit/>
          </a:bodyPr>
          <a:lstStyle/>
          <a:p>
            <a:r>
              <a:rPr lang="en-GB" sz="2400">
                <a:solidFill>
                  <a:srgbClr val="FF0000"/>
                </a:solidFill>
              </a:rPr>
              <a:t>= 5 x 5 x 5 x 5 x 2 x 2 x 2 x 2 </a:t>
            </a:r>
          </a:p>
          <a:p>
            <a:r>
              <a:rPr lang="en-GB" sz="2400">
                <a:solidFill>
                  <a:srgbClr val="FF0000"/>
                </a:solidFill>
              </a:rPr>
              <a:t>= ( 5 x 2 ) x ( 5 x 2 ) x ( 5 x 2 ) x ( 5 x 2)</a:t>
            </a:r>
          </a:p>
          <a:p>
            <a:r>
              <a:rPr lang="en-GB" sz="2400">
                <a:solidFill>
                  <a:srgbClr val="FF0000"/>
                </a:solidFill>
              </a:rPr>
              <a:t>= 10 x 10 x 10 x 10 </a:t>
            </a:r>
          </a:p>
        </p:txBody>
      </p:sp>
      <p:sp>
        <p:nvSpPr>
          <p:cNvPr id="11" name="TextBox 10">
            <a:extLst>
              <a:ext uri="{FF2B5EF4-FFF2-40B4-BE49-F238E27FC236}">
                <a16:creationId xmlns:a16="http://schemas.microsoft.com/office/drawing/2014/main" id="{05C47043-B7F0-4442-8331-8770C08E4952}"/>
              </a:ext>
            </a:extLst>
          </p:cNvPr>
          <p:cNvSpPr txBox="1"/>
          <p:nvPr/>
        </p:nvSpPr>
        <p:spPr>
          <a:xfrm>
            <a:off x="4871864" y="1510762"/>
            <a:ext cx="288032" cy="400110"/>
          </a:xfrm>
          <a:prstGeom prst="rect">
            <a:avLst/>
          </a:prstGeom>
          <a:noFill/>
        </p:spPr>
        <p:txBody>
          <a:bodyPr wrap="square" rtlCol="0">
            <a:spAutoFit/>
          </a:bodyPr>
          <a:lstStyle/>
          <a:p>
            <a:r>
              <a:rPr lang="en-GB">
                <a:solidFill>
                  <a:srgbClr val="FF0000"/>
                </a:solidFill>
              </a:rPr>
              <a:t>4</a:t>
            </a:r>
          </a:p>
        </p:txBody>
      </p:sp>
      <p:sp>
        <p:nvSpPr>
          <p:cNvPr id="12" name="TextBox 11">
            <a:extLst>
              <a:ext uri="{FF2B5EF4-FFF2-40B4-BE49-F238E27FC236}">
                <a16:creationId xmlns:a16="http://schemas.microsoft.com/office/drawing/2014/main" id="{DC2D9E11-7FCD-46EC-9AF4-FC4FD564DAC1}"/>
              </a:ext>
            </a:extLst>
          </p:cNvPr>
          <p:cNvSpPr txBox="1"/>
          <p:nvPr/>
        </p:nvSpPr>
        <p:spPr>
          <a:xfrm>
            <a:off x="4691843" y="2351418"/>
            <a:ext cx="468053" cy="400110"/>
          </a:xfrm>
          <a:prstGeom prst="rect">
            <a:avLst/>
          </a:prstGeom>
          <a:noFill/>
        </p:spPr>
        <p:txBody>
          <a:bodyPr wrap="square" rtlCol="0">
            <a:spAutoFit/>
          </a:bodyPr>
          <a:lstStyle/>
          <a:p>
            <a:r>
              <a:rPr lang="en-GB">
                <a:solidFill>
                  <a:srgbClr val="FF0000"/>
                </a:solidFill>
              </a:rPr>
              <a:t>5</a:t>
            </a:r>
          </a:p>
        </p:txBody>
      </p:sp>
      <p:sp>
        <p:nvSpPr>
          <p:cNvPr id="18" name="TextBox 17">
            <a:extLst>
              <a:ext uri="{FF2B5EF4-FFF2-40B4-BE49-F238E27FC236}">
                <a16:creationId xmlns:a16="http://schemas.microsoft.com/office/drawing/2014/main" id="{05C316D1-4DFF-43EF-925B-F82AA47D2898}"/>
              </a:ext>
            </a:extLst>
          </p:cNvPr>
          <p:cNvSpPr txBox="1"/>
          <p:nvPr/>
        </p:nvSpPr>
        <p:spPr>
          <a:xfrm>
            <a:off x="5902810" y="3103369"/>
            <a:ext cx="4248472" cy="1200329"/>
          </a:xfrm>
          <a:prstGeom prst="rect">
            <a:avLst/>
          </a:prstGeom>
          <a:noFill/>
        </p:spPr>
        <p:txBody>
          <a:bodyPr wrap="square" rtlCol="0">
            <a:spAutoFit/>
          </a:bodyPr>
          <a:lstStyle/>
          <a:p>
            <a:r>
              <a:rPr lang="en-GB" sz="2400">
                <a:solidFill>
                  <a:srgbClr val="FF0000"/>
                </a:solidFill>
              </a:rPr>
              <a:t>= 8 x 8 x 8</a:t>
            </a:r>
          </a:p>
          <a:p>
            <a:r>
              <a:rPr lang="en-GB" sz="2400">
                <a:solidFill>
                  <a:srgbClr val="FF0000"/>
                </a:solidFill>
              </a:rPr>
              <a:t>= (4 x 2 ) x (4 x 2 ) x (4 x 2)</a:t>
            </a:r>
          </a:p>
          <a:p>
            <a:r>
              <a:rPr lang="en-GB" sz="2400">
                <a:solidFill>
                  <a:srgbClr val="FF0000"/>
                </a:solidFill>
              </a:rPr>
              <a:t>= 4 x 4 x 4 x 2 x 2 x 2 </a:t>
            </a:r>
          </a:p>
        </p:txBody>
      </p:sp>
      <p:sp>
        <p:nvSpPr>
          <p:cNvPr id="19" name="TextBox 18">
            <a:extLst>
              <a:ext uri="{FF2B5EF4-FFF2-40B4-BE49-F238E27FC236}">
                <a16:creationId xmlns:a16="http://schemas.microsoft.com/office/drawing/2014/main" id="{EDD97EB9-48FD-4FC3-A14F-752E2B8958C9}"/>
              </a:ext>
            </a:extLst>
          </p:cNvPr>
          <p:cNvSpPr txBox="1"/>
          <p:nvPr/>
        </p:nvSpPr>
        <p:spPr>
          <a:xfrm>
            <a:off x="3348038" y="3236804"/>
            <a:ext cx="432048" cy="409791"/>
          </a:xfrm>
          <a:prstGeom prst="rect">
            <a:avLst/>
          </a:prstGeom>
          <a:noFill/>
        </p:spPr>
        <p:txBody>
          <a:bodyPr wrap="square" rtlCol="0">
            <a:spAutoFit/>
          </a:bodyPr>
          <a:lstStyle/>
          <a:p>
            <a:r>
              <a:rPr lang="en-GB">
                <a:solidFill>
                  <a:srgbClr val="FF0000"/>
                </a:solidFill>
              </a:rPr>
              <a:t>3</a:t>
            </a:r>
          </a:p>
        </p:txBody>
      </p:sp>
      <p:sp>
        <p:nvSpPr>
          <p:cNvPr id="21" name="Rectangle 20">
            <a:extLst>
              <a:ext uri="{FF2B5EF4-FFF2-40B4-BE49-F238E27FC236}">
                <a16:creationId xmlns:a16="http://schemas.microsoft.com/office/drawing/2014/main" id="{D1ACE48E-FD4B-4260-9763-FFE190227AC8}"/>
              </a:ext>
            </a:extLst>
          </p:cNvPr>
          <p:cNvSpPr/>
          <p:nvPr/>
        </p:nvSpPr>
        <p:spPr>
          <a:xfrm>
            <a:off x="4913112" y="4081327"/>
            <a:ext cx="327334" cy="400110"/>
          </a:xfrm>
          <a:prstGeom prst="rect">
            <a:avLst/>
          </a:prstGeom>
        </p:spPr>
        <p:txBody>
          <a:bodyPr wrap="none">
            <a:spAutoFit/>
          </a:bodyPr>
          <a:lstStyle/>
          <a:p>
            <a:r>
              <a:rPr lang="en-GB">
                <a:solidFill>
                  <a:srgbClr val="FF0000"/>
                </a:solidFill>
              </a:rPr>
              <a:t>5</a:t>
            </a:r>
          </a:p>
        </p:txBody>
      </p:sp>
      <p:sp>
        <p:nvSpPr>
          <p:cNvPr id="26" name="Rectangle 25">
            <a:extLst>
              <a:ext uri="{FF2B5EF4-FFF2-40B4-BE49-F238E27FC236}">
                <a16:creationId xmlns:a16="http://schemas.microsoft.com/office/drawing/2014/main" id="{0411A311-A126-48E5-86E3-F626A91FD1F9}"/>
              </a:ext>
            </a:extLst>
          </p:cNvPr>
          <p:cNvSpPr/>
          <p:nvPr/>
        </p:nvSpPr>
        <p:spPr bwMode="auto">
          <a:xfrm>
            <a:off x="3780086" y="5877272"/>
            <a:ext cx="288032" cy="31098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TextBox 21">
            <a:extLst>
              <a:ext uri="{FF2B5EF4-FFF2-40B4-BE49-F238E27FC236}">
                <a16:creationId xmlns:a16="http://schemas.microsoft.com/office/drawing/2014/main" id="{02B3142B-3473-4C1B-80C6-C37DC47428E3}"/>
              </a:ext>
            </a:extLst>
          </p:cNvPr>
          <p:cNvSpPr txBox="1"/>
          <p:nvPr/>
        </p:nvSpPr>
        <p:spPr>
          <a:xfrm>
            <a:off x="5872787" y="4778715"/>
            <a:ext cx="6289190" cy="1200329"/>
          </a:xfrm>
          <a:prstGeom prst="rect">
            <a:avLst/>
          </a:prstGeom>
          <a:noFill/>
        </p:spPr>
        <p:txBody>
          <a:bodyPr wrap="square" rtlCol="0">
            <a:spAutoFit/>
          </a:bodyPr>
          <a:lstStyle/>
          <a:p>
            <a:r>
              <a:rPr lang="en-GB" sz="2400">
                <a:solidFill>
                  <a:srgbClr val="FF0000"/>
                </a:solidFill>
              </a:rPr>
              <a:t>= 28 x 28 x 28 x 28 x 28</a:t>
            </a:r>
          </a:p>
          <a:p>
            <a:r>
              <a:rPr lang="en-GB" sz="2400">
                <a:solidFill>
                  <a:srgbClr val="FF0000"/>
                </a:solidFill>
              </a:rPr>
              <a:t>= (4 x 7 ) x (4 x 7) x (4 x7) x ( 4 x 7)</a:t>
            </a:r>
          </a:p>
          <a:p>
            <a:r>
              <a:rPr lang="en-GB" sz="2400">
                <a:solidFill>
                  <a:srgbClr val="FF0000"/>
                </a:solidFill>
              </a:rPr>
              <a:t>=  7 x 7 x 7 x 7 x 4 x 4 x 4 x 4</a:t>
            </a:r>
          </a:p>
        </p:txBody>
      </p:sp>
      <p:sp>
        <p:nvSpPr>
          <p:cNvPr id="23" name="TextBox 22">
            <a:extLst>
              <a:ext uri="{FF2B5EF4-FFF2-40B4-BE49-F238E27FC236}">
                <a16:creationId xmlns:a16="http://schemas.microsoft.com/office/drawing/2014/main" id="{B8CE739E-6F03-4BB1-B20D-48E17FC87DEE}"/>
              </a:ext>
            </a:extLst>
          </p:cNvPr>
          <p:cNvSpPr txBox="1"/>
          <p:nvPr/>
        </p:nvSpPr>
        <p:spPr>
          <a:xfrm>
            <a:off x="3805222" y="5004624"/>
            <a:ext cx="360040" cy="400110"/>
          </a:xfrm>
          <a:prstGeom prst="rect">
            <a:avLst/>
          </a:prstGeom>
          <a:noFill/>
        </p:spPr>
        <p:txBody>
          <a:bodyPr wrap="square" rtlCol="0">
            <a:spAutoFit/>
          </a:bodyPr>
          <a:lstStyle/>
          <a:p>
            <a:r>
              <a:rPr lang="en-GB">
                <a:solidFill>
                  <a:srgbClr val="FF0000"/>
                </a:solidFill>
              </a:rPr>
              <a:t>4</a:t>
            </a:r>
          </a:p>
        </p:txBody>
      </p:sp>
      <p:sp>
        <p:nvSpPr>
          <p:cNvPr id="24" name="TextBox 23">
            <a:extLst>
              <a:ext uri="{FF2B5EF4-FFF2-40B4-BE49-F238E27FC236}">
                <a16:creationId xmlns:a16="http://schemas.microsoft.com/office/drawing/2014/main" id="{9A1CEDFF-0D99-422A-8CF5-6AB3AF052605}"/>
              </a:ext>
            </a:extLst>
          </p:cNvPr>
          <p:cNvSpPr txBox="1"/>
          <p:nvPr/>
        </p:nvSpPr>
        <p:spPr>
          <a:xfrm>
            <a:off x="3752430" y="5820523"/>
            <a:ext cx="325158" cy="400110"/>
          </a:xfrm>
          <a:prstGeom prst="rect">
            <a:avLst/>
          </a:prstGeom>
          <a:noFill/>
        </p:spPr>
        <p:txBody>
          <a:bodyPr wrap="square" rtlCol="0">
            <a:spAutoFit/>
          </a:bodyPr>
          <a:lstStyle/>
          <a:p>
            <a:r>
              <a:rPr lang="en-GB">
                <a:solidFill>
                  <a:srgbClr val="FF0000"/>
                </a:solidFill>
              </a:rPr>
              <a:t>2</a:t>
            </a:r>
          </a:p>
        </p:txBody>
      </p:sp>
    </p:spTree>
    <p:extLst>
      <p:ext uri="{BB962C8B-B14F-4D97-AF65-F5344CB8AC3E}">
        <p14:creationId xmlns:p14="http://schemas.microsoft.com/office/powerpoint/2010/main" val="5745589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have completed the </a:t>
            </a:r>
            <a:r>
              <a:rPr lang="en-US" altLang="en-US" sz="2400" b="1"/>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00B050"/>
                </a:solidFill>
              </a:rPr>
              <a:t>If you have completed and mastered this section,</a:t>
            </a:r>
            <a:br>
              <a:rPr lang="en-US" altLang="en-US" sz="2400">
                <a:solidFill>
                  <a:srgbClr val="00B050"/>
                </a:solidFill>
              </a:rPr>
            </a:br>
            <a:r>
              <a:rPr lang="en-US" altLang="en-US" sz="2400" b="1">
                <a:solidFill>
                  <a:srgbClr val="00B050"/>
                </a:solidFill>
              </a:rPr>
              <a:t>click</a:t>
            </a:r>
            <a:r>
              <a:rPr lang="en-US" altLang="en-US" sz="2400">
                <a:solidFill>
                  <a:srgbClr val="00B050"/>
                </a:solidFill>
              </a:rPr>
              <a:t> to start the </a:t>
            </a:r>
            <a:r>
              <a:rPr lang="en-US" altLang="en-US" sz="2400" b="1">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FFC000"/>
                </a:solidFill>
              </a:rPr>
              <a:t>If you need more examples and interactive practice,</a:t>
            </a:r>
            <a:br>
              <a:rPr lang="en-US" altLang="en-US" sz="2400">
                <a:solidFill>
                  <a:srgbClr val="FFC000"/>
                </a:solidFill>
              </a:rPr>
            </a:br>
            <a:r>
              <a:rPr lang="en-US" altLang="en-US" sz="2400">
                <a:solidFill>
                  <a:srgbClr val="FFC000"/>
                </a:solidFill>
              </a:rPr>
              <a:t>press </a:t>
            </a:r>
            <a:r>
              <a:rPr lang="en-US" altLang="en-US" sz="2400" b="1">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might also find it helpful to look at:</a:t>
            </a:r>
            <a:endParaRPr lang="en-US" altLang="en-US" sz="2400" b="1">
              <a:solidFill>
                <a:srgbClr val="FF0000"/>
              </a:solidFill>
            </a:endParaRPr>
          </a:p>
          <a:p>
            <a:endParaRPr lang="en-US" altLang="en-US" sz="2400">
              <a:solidFill>
                <a:srgbClr val="FF0000"/>
              </a:solidFill>
            </a:endParaRPr>
          </a:p>
          <a:p>
            <a:pPr algn="ctr"/>
            <a:r>
              <a:rPr lang="en-US" altLang="en-US" sz="2400" b="1">
                <a:solidFill>
                  <a:srgbClr val="FF0000"/>
                </a:solidFill>
              </a:rPr>
              <a:t>Essential Information:</a:t>
            </a:r>
            <a:r>
              <a:rPr lang="en-US" altLang="en-US" sz="2400">
                <a:solidFill>
                  <a:srgbClr val="FF0000"/>
                </a:solidFill>
              </a:rPr>
              <a:t> press </a:t>
            </a:r>
            <a:r>
              <a:rPr lang="en-US" altLang="en-US" sz="2400" b="1">
                <a:solidFill>
                  <a:srgbClr val="FF0000"/>
                </a:solidFill>
              </a:rPr>
              <a:t>here</a:t>
            </a:r>
          </a:p>
          <a:p>
            <a:endParaRPr lang="en-US" altLang="en-US" sz="2400" b="1">
              <a:solidFill>
                <a:srgbClr val="FF0000"/>
              </a:solidFill>
            </a:endParaRPr>
          </a:p>
        </p:txBody>
      </p:sp>
    </p:spTree>
    <p:extLst>
      <p:ext uri="{BB962C8B-B14F-4D97-AF65-F5344CB8AC3E}">
        <p14:creationId xmlns:p14="http://schemas.microsoft.com/office/powerpoint/2010/main" val="71738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9073009"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The highest common factor (HCF) of two numbers is the largest number that is a factor of both.</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EB2C976-2FCC-4428-AAAA-7B0283737FD2}"/>
              </a:ext>
            </a:extLst>
          </p:cNvPr>
          <p:cNvSpPr/>
          <p:nvPr/>
        </p:nvSpPr>
        <p:spPr>
          <a:xfrm>
            <a:off x="2351583" y="1877732"/>
            <a:ext cx="7056784" cy="1200329"/>
          </a:xfrm>
          <a:prstGeom prst="rect">
            <a:avLst/>
          </a:prstGeom>
        </p:spPr>
        <p:txBody>
          <a:bodyPr wrap="square">
            <a:spAutoFit/>
          </a:bodyPr>
          <a:lstStyle/>
          <a:p>
            <a:r>
              <a:rPr lang="en-GB" sz="2400" dirty="0"/>
              <a:t>The factors of  12  are  1, 2, </a:t>
            </a:r>
            <a:r>
              <a:rPr lang="en-GB" sz="2400" dirty="0">
                <a:highlight>
                  <a:srgbClr val="00FF00"/>
                </a:highlight>
              </a:rPr>
              <a:t>3</a:t>
            </a:r>
            <a:r>
              <a:rPr lang="en-GB" sz="2400" dirty="0"/>
              <a:t>, 4, 6 and 12. </a:t>
            </a:r>
          </a:p>
          <a:p>
            <a:r>
              <a:rPr lang="en-GB" sz="2400" dirty="0"/>
              <a:t>The factors of  15  are   1, </a:t>
            </a:r>
            <a:r>
              <a:rPr lang="en-GB" sz="2400" dirty="0">
                <a:highlight>
                  <a:srgbClr val="00FF00"/>
                </a:highlight>
              </a:rPr>
              <a:t>3</a:t>
            </a:r>
            <a:r>
              <a:rPr lang="en-GB" sz="2400" dirty="0"/>
              <a:t>, 5 and 15.</a:t>
            </a:r>
          </a:p>
          <a:p>
            <a:r>
              <a:rPr lang="en-GB" sz="2400" dirty="0"/>
              <a:t>So the HCF of 12 and 15 is 3.</a:t>
            </a:r>
          </a:p>
        </p:txBody>
      </p:sp>
      <p:sp>
        <p:nvSpPr>
          <p:cNvPr id="3" name="Rectangle 2">
            <a:extLst>
              <a:ext uri="{FF2B5EF4-FFF2-40B4-BE49-F238E27FC236}">
                <a16:creationId xmlns:a16="http://schemas.microsoft.com/office/drawing/2014/main" id="{321FAEE4-385C-4E68-A3BE-480E76605A06}"/>
              </a:ext>
            </a:extLst>
          </p:cNvPr>
          <p:cNvSpPr/>
          <p:nvPr/>
        </p:nvSpPr>
        <p:spPr>
          <a:xfrm>
            <a:off x="2382940" y="3202237"/>
            <a:ext cx="9545707" cy="1200329"/>
          </a:xfrm>
          <a:prstGeom prst="rect">
            <a:avLst/>
          </a:prstGeom>
        </p:spPr>
        <p:txBody>
          <a:bodyPr wrap="square">
            <a:spAutoFit/>
          </a:bodyPr>
          <a:lstStyle/>
          <a:p>
            <a:r>
              <a:rPr lang="en-GB" sz="2400"/>
              <a:t>The HCF is easy to find for some numbers, but for others it is more difficult.  In harder cases, the best way to find the HCF is to use prime factors.</a:t>
            </a:r>
          </a:p>
        </p:txBody>
      </p:sp>
      <p:sp>
        <p:nvSpPr>
          <p:cNvPr id="4" name="Rectangle 3">
            <a:extLst>
              <a:ext uri="{FF2B5EF4-FFF2-40B4-BE49-F238E27FC236}">
                <a16:creationId xmlns:a16="http://schemas.microsoft.com/office/drawing/2014/main" id="{FDE8D3B0-A958-4528-AD04-6BF8B02499A5}"/>
              </a:ext>
            </a:extLst>
          </p:cNvPr>
          <p:cNvSpPr/>
          <p:nvPr/>
        </p:nvSpPr>
        <p:spPr>
          <a:xfrm>
            <a:off x="2351583" y="4769427"/>
            <a:ext cx="3897221" cy="461665"/>
          </a:xfrm>
          <a:prstGeom prst="rect">
            <a:avLst/>
          </a:prstGeom>
        </p:spPr>
        <p:txBody>
          <a:bodyPr wrap="none">
            <a:spAutoFit/>
          </a:bodyPr>
          <a:lstStyle/>
          <a:p>
            <a:r>
              <a:rPr lang="en-GB" sz="2400"/>
              <a:t>Find the HCF of 20 and 30</a:t>
            </a:r>
          </a:p>
        </p:txBody>
      </p:sp>
      <p:sp>
        <p:nvSpPr>
          <p:cNvPr id="5" name="TextBox 4">
            <a:extLst>
              <a:ext uri="{FF2B5EF4-FFF2-40B4-BE49-F238E27FC236}">
                <a16:creationId xmlns:a16="http://schemas.microsoft.com/office/drawing/2014/main" id="{F0F25F70-6A5E-4711-9414-6C0C65437BDF}"/>
              </a:ext>
            </a:extLst>
          </p:cNvPr>
          <p:cNvSpPr txBox="1"/>
          <p:nvPr/>
        </p:nvSpPr>
        <p:spPr>
          <a:xfrm>
            <a:off x="2324599" y="4364348"/>
            <a:ext cx="1865994" cy="461665"/>
          </a:xfrm>
          <a:prstGeom prst="rect">
            <a:avLst/>
          </a:prstGeom>
          <a:noFill/>
        </p:spPr>
        <p:txBody>
          <a:bodyPr wrap="square" rtlCol="0">
            <a:spAutoFit/>
          </a:bodyPr>
          <a:lstStyle/>
          <a:p>
            <a:r>
              <a:rPr lang="en-GB" sz="2400" b="1" dirty="0"/>
              <a:t>Example</a:t>
            </a:r>
          </a:p>
        </p:txBody>
      </p:sp>
      <p:sp>
        <p:nvSpPr>
          <p:cNvPr id="6" name="Rectangle 5">
            <a:extLst>
              <a:ext uri="{FF2B5EF4-FFF2-40B4-BE49-F238E27FC236}">
                <a16:creationId xmlns:a16="http://schemas.microsoft.com/office/drawing/2014/main" id="{C105842A-8653-410F-9516-80623505C5F2}"/>
              </a:ext>
            </a:extLst>
          </p:cNvPr>
          <p:cNvSpPr/>
          <p:nvPr/>
        </p:nvSpPr>
        <p:spPr>
          <a:xfrm>
            <a:off x="2324599" y="5195345"/>
            <a:ext cx="7889524" cy="461665"/>
          </a:xfrm>
          <a:prstGeom prst="rect">
            <a:avLst/>
          </a:prstGeom>
        </p:spPr>
        <p:txBody>
          <a:bodyPr wrap="square">
            <a:spAutoFit/>
          </a:bodyPr>
          <a:lstStyle/>
          <a:p>
            <a:r>
              <a:rPr lang="en-GB" sz="2400">
                <a:solidFill>
                  <a:srgbClr val="FF0000"/>
                </a:solidFill>
              </a:rPr>
              <a:t>The factors of  20  are   1, 2, 4, 5, 10 and 20.</a:t>
            </a:r>
          </a:p>
        </p:txBody>
      </p:sp>
      <p:sp>
        <p:nvSpPr>
          <p:cNvPr id="7" name="Rectangle 6">
            <a:extLst>
              <a:ext uri="{FF2B5EF4-FFF2-40B4-BE49-F238E27FC236}">
                <a16:creationId xmlns:a16="http://schemas.microsoft.com/office/drawing/2014/main" id="{A513B122-C0A7-4336-B4C6-D63D85BDD126}"/>
              </a:ext>
            </a:extLst>
          </p:cNvPr>
          <p:cNvSpPr/>
          <p:nvPr/>
        </p:nvSpPr>
        <p:spPr>
          <a:xfrm>
            <a:off x="2351583" y="5700671"/>
            <a:ext cx="7039106" cy="461665"/>
          </a:xfrm>
          <a:prstGeom prst="rect">
            <a:avLst/>
          </a:prstGeom>
        </p:spPr>
        <p:txBody>
          <a:bodyPr wrap="none">
            <a:spAutoFit/>
          </a:bodyPr>
          <a:lstStyle/>
          <a:p>
            <a:r>
              <a:rPr lang="en-GB" sz="2400">
                <a:solidFill>
                  <a:srgbClr val="FF0000"/>
                </a:solidFill>
              </a:rPr>
              <a:t>The factors of  30  are   1, 2, 3, 5, 6, 10, 15 and 30</a:t>
            </a:r>
          </a:p>
        </p:txBody>
      </p:sp>
      <p:sp>
        <p:nvSpPr>
          <p:cNvPr id="8" name="Rectangle 7">
            <a:extLst>
              <a:ext uri="{FF2B5EF4-FFF2-40B4-BE49-F238E27FC236}">
                <a16:creationId xmlns:a16="http://schemas.microsoft.com/office/drawing/2014/main" id="{1BDF50C6-7B78-4F73-BA6E-3EAB46509C59}"/>
              </a:ext>
            </a:extLst>
          </p:cNvPr>
          <p:cNvSpPr/>
          <p:nvPr/>
        </p:nvSpPr>
        <p:spPr>
          <a:xfrm>
            <a:off x="2352778" y="6162336"/>
            <a:ext cx="4051109" cy="461665"/>
          </a:xfrm>
          <a:prstGeom prst="rect">
            <a:avLst/>
          </a:prstGeom>
        </p:spPr>
        <p:txBody>
          <a:bodyPr wrap="none">
            <a:spAutoFit/>
          </a:bodyPr>
          <a:lstStyle/>
          <a:p>
            <a:r>
              <a:rPr lang="en-GB" sz="2400">
                <a:solidFill>
                  <a:srgbClr val="FF0000"/>
                </a:solidFill>
              </a:rPr>
              <a:t>The HCF of 20 and 30 is 10.</a:t>
            </a:r>
          </a:p>
        </p:txBody>
      </p:sp>
    </p:spTree>
    <p:extLst>
      <p:ext uri="{BB962C8B-B14F-4D97-AF65-F5344CB8AC3E}">
        <p14:creationId xmlns:p14="http://schemas.microsoft.com/office/powerpoint/2010/main" val="22430425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901C164-2FC2-4390-B84F-B040CFC6284E}"/>
              </a:ext>
            </a:extLst>
          </p:cNvPr>
          <p:cNvSpPr/>
          <p:nvPr/>
        </p:nvSpPr>
        <p:spPr bwMode="auto">
          <a:xfrm>
            <a:off x="10705753" y="3408396"/>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B5F4026D-9EFC-42B4-9281-701F2906C5B6}"/>
              </a:ext>
            </a:extLst>
          </p:cNvPr>
          <p:cNvSpPr/>
          <p:nvPr/>
        </p:nvSpPr>
        <p:spPr bwMode="auto">
          <a:xfrm>
            <a:off x="10129688" y="2537950"/>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A309A6FF-2111-4407-AFF5-D655D0C08876}"/>
              </a:ext>
            </a:extLst>
          </p:cNvPr>
          <p:cNvSpPr/>
          <p:nvPr/>
        </p:nvSpPr>
        <p:spPr bwMode="auto">
          <a:xfrm>
            <a:off x="9684828" y="3382620"/>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3CBBAB87-6F6E-4F37-953D-98F5059F8321}"/>
              </a:ext>
            </a:extLst>
          </p:cNvPr>
          <p:cNvSpPr/>
          <p:nvPr/>
        </p:nvSpPr>
        <p:spPr bwMode="auto">
          <a:xfrm>
            <a:off x="9611788" y="2541416"/>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511BDF68-8A8F-4001-BBF6-CF830AEF39D9}"/>
              </a:ext>
            </a:extLst>
          </p:cNvPr>
          <p:cNvSpPr/>
          <p:nvPr/>
        </p:nvSpPr>
        <p:spPr bwMode="auto">
          <a:xfrm>
            <a:off x="9194827" y="3382620"/>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A60E8D9B-9A0C-459B-9D9F-7D7F175E4BB7}"/>
              </a:ext>
            </a:extLst>
          </p:cNvPr>
          <p:cNvSpPr/>
          <p:nvPr/>
        </p:nvSpPr>
        <p:spPr bwMode="auto">
          <a:xfrm>
            <a:off x="9088632" y="2544883"/>
            <a:ext cx="288032" cy="24408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417105" y="984603"/>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Find the HCF of  60  and  72 using Factor trees</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1AAE12C-41E6-472E-B1FB-FE6D5D1A7508}"/>
              </a:ext>
            </a:extLst>
          </p:cNvPr>
          <p:cNvSpPr/>
          <p:nvPr/>
        </p:nvSpPr>
        <p:spPr>
          <a:xfrm>
            <a:off x="2422895" y="584775"/>
            <a:ext cx="1451038" cy="461665"/>
          </a:xfrm>
          <a:prstGeom prst="rect">
            <a:avLst/>
          </a:prstGeom>
        </p:spPr>
        <p:txBody>
          <a:bodyPr wrap="none">
            <a:spAutoFit/>
          </a:bodyPr>
          <a:lstStyle/>
          <a:p>
            <a:r>
              <a:rPr lang="en-GB" sz="2400" b="1" dirty="0"/>
              <a:t>Example</a:t>
            </a:r>
          </a:p>
        </p:txBody>
      </p:sp>
      <p:pic>
        <p:nvPicPr>
          <p:cNvPr id="3" name="Picture 2">
            <a:extLst>
              <a:ext uri="{FF2B5EF4-FFF2-40B4-BE49-F238E27FC236}">
                <a16:creationId xmlns:a16="http://schemas.microsoft.com/office/drawing/2014/main" id="{9811195D-EE1E-4869-8862-7DE89505422D}"/>
              </a:ext>
            </a:extLst>
          </p:cNvPr>
          <p:cNvPicPr>
            <a:picLocks noChangeAspect="1"/>
          </p:cNvPicPr>
          <p:nvPr/>
        </p:nvPicPr>
        <p:blipFill>
          <a:blip r:embed="rId4"/>
          <a:stretch>
            <a:fillRect/>
          </a:stretch>
        </p:blipFill>
        <p:spPr>
          <a:xfrm>
            <a:off x="2507172" y="2274128"/>
            <a:ext cx="2310329" cy="2461071"/>
          </a:xfrm>
          <a:prstGeom prst="rect">
            <a:avLst/>
          </a:prstGeom>
        </p:spPr>
      </p:pic>
      <p:pic>
        <p:nvPicPr>
          <p:cNvPr id="4" name="Picture 3">
            <a:extLst>
              <a:ext uri="{FF2B5EF4-FFF2-40B4-BE49-F238E27FC236}">
                <a16:creationId xmlns:a16="http://schemas.microsoft.com/office/drawing/2014/main" id="{527208E0-1919-40A3-83A4-FC8116C038EE}"/>
              </a:ext>
            </a:extLst>
          </p:cNvPr>
          <p:cNvPicPr>
            <a:picLocks noChangeAspect="1"/>
          </p:cNvPicPr>
          <p:nvPr/>
        </p:nvPicPr>
        <p:blipFill>
          <a:blip r:embed="rId5"/>
          <a:stretch>
            <a:fillRect/>
          </a:stretch>
        </p:blipFill>
        <p:spPr>
          <a:xfrm>
            <a:off x="5634197" y="2299904"/>
            <a:ext cx="2413379" cy="2461071"/>
          </a:xfrm>
          <a:prstGeom prst="rect">
            <a:avLst/>
          </a:prstGeom>
        </p:spPr>
      </p:pic>
      <p:sp>
        <p:nvSpPr>
          <p:cNvPr id="5" name="Rectangle 4">
            <a:extLst>
              <a:ext uri="{FF2B5EF4-FFF2-40B4-BE49-F238E27FC236}">
                <a16:creationId xmlns:a16="http://schemas.microsoft.com/office/drawing/2014/main" id="{1DA02865-BCEC-4198-9D1F-15CF0327A587}"/>
              </a:ext>
            </a:extLst>
          </p:cNvPr>
          <p:cNvSpPr/>
          <p:nvPr/>
        </p:nvSpPr>
        <p:spPr>
          <a:xfrm>
            <a:off x="2438356" y="1453928"/>
            <a:ext cx="1451038" cy="461665"/>
          </a:xfrm>
          <a:prstGeom prst="rect">
            <a:avLst/>
          </a:prstGeom>
        </p:spPr>
        <p:txBody>
          <a:bodyPr wrap="none">
            <a:spAutoFit/>
          </a:bodyPr>
          <a:lstStyle/>
          <a:p>
            <a:r>
              <a:rPr lang="en-GB" sz="2400" b="1" dirty="0"/>
              <a:t>Example</a:t>
            </a:r>
          </a:p>
        </p:txBody>
      </p:sp>
      <p:sp>
        <p:nvSpPr>
          <p:cNvPr id="6" name="TextBox 5">
            <a:extLst>
              <a:ext uri="{FF2B5EF4-FFF2-40B4-BE49-F238E27FC236}">
                <a16:creationId xmlns:a16="http://schemas.microsoft.com/office/drawing/2014/main" id="{159D1D4B-9F04-48FA-AF4B-0747343EE567}"/>
              </a:ext>
            </a:extLst>
          </p:cNvPr>
          <p:cNvSpPr txBox="1"/>
          <p:nvPr/>
        </p:nvSpPr>
        <p:spPr>
          <a:xfrm>
            <a:off x="2460785" y="1832337"/>
            <a:ext cx="2781840" cy="461665"/>
          </a:xfrm>
          <a:prstGeom prst="rect">
            <a:avLst/>
          </a:prstGeom>
          <a:noFill/>
        </p:spPr>
        <p:txBody>
          <a:bodyPr wrap="square" rtlCol="0">
            <a:spAutoFit/>
          </a:bodyPr>
          <a:lstStyle/>
          <a:p>
            <a:r>
              <a:rPr lang="en-GB" sz="2400">
                <a:solidFill>
                  <a:srgbClr val="FF0000"/>
                </a:solidFill>
              </a:rPr>
              <a:t>Factor tree for 60</a:t>
            </a:r>
          </a:p>
        </p:txBody>
      </p:sp>
      <p:sp>
        <p:nvSpPr>
          <p:cNvPr id="7" name="Rectangle 6">
            <a:extLst>
              <a:ext uri="{FF2B5EF4-FFF2-40B4-BE49-F238E27FC236}">
                <a16:creationId xmlns:a16="http://schemas.microsoft.com/office/drawing/2014/main" id="{DBFAB2CC-F182-47AB-9E9E-DB82D6CC519F}"/>
              </a:ext>
            </a:extLst>
          </p:cNvPr>
          <p:cNvSpPr/>
          <p:nvPr/>
        </p:nvSpPr>
        <p:spPr>
          <a:xfrm>
            <a:off x="5614162" y="1811732"/>
            <a:ext cx="2544286" cy="461665"/>
          </a:xfrm>
          <a:prstGeom prst="rect">
            <a:avLst/>
          </a:prstGeom>
        </p:spPr>
        <p:txBody>
          <a:bodyPr wrap="none">
            <a:spAutoFit/>
          </a:bodyPr>
          <a:lstStyle/>
          <a:p>
            <a:r>
              <a:rPr lang="en-GB" sz="2400">
                <a:solidFill>
                  <a:srgbClr val="FF0000"/>
                </a:solidFill>
              </a:rPr>
              <a:t>Factor tree for 72</a:t>
            </a:r>
          </a:p>
        </p:txBody>
      </p:sp>
      <p:sp>
        <p:nvSpPr>
          <p:cNvPr id="19" name="TextBox 18">
            <a:extLst>
              <a:ext uri="{FF2B5EF4-FFF2-40B4-BE49-F238E27FC236}">
                <a16:creationId xmlns:a16="http://schemas.microsoft.com/office/drawing/2014/main" id="{DE7A4787-C027-4F95-96B8-11D5FE75B384}"/>
              </a:ext>
            </a:extLst>
          </p:cNvPr>
          <p:cNvSpPr txBox="1"/>
          <p:nvPr/>
        </p:nvSpPr>
        <p:spPr>
          <a:xfrm>
            <a:off x="8423656" y="2436093"/>
            <a:ext cx="2664296" cy="461665"/>
          </a:xfrm>
          <a:prstGeom prst="rect">
            <a:avLst/>
          </a:prstGeom>
          <a:noFill/>
        </p:spPr>
        <p:txBody>
          <a:bodyPr wrap="square" rtlCol="0">
            <a:spAutoFit/>
          </a:bodyPr>
          <a:lstStyle/>
          <a:p>
            <a:r>
              <a:rPr lang="en-GB" sz="2400">
                <a:solidFill>
                  <a:srgbClr val="FF0000"/>
                </a:solidFill>
              </a:rPr>
              <a:t>60 = 2 x 2 x 3 x 5</a:t>
            </a:r>
          </a:p>
        </p:txBody>
      </p:sp>
      <p:sp>
        <p:nvSpPr>
          <p:cNvPr id="20" name="TextBox 19">
            <a:extLst>
              <a:ext uri="{FF2B5EF4-FFF2-40B4-BE49-F238E27FC236}">
                <a16:creationId xmlns:a16="http://schemas.microsoft.com/office/drawing/2014/main" id="{7D8C9D6F-695A-4D89-AE30-8D3F91746949}"/>
              </a:ext>
            </a:extLst>
          </p:cNvPr>
          <p:cNvSpPr txBox="1"/>
          <p:nvPr/>
        </p:nvSpPr>
        <p:spPr>
          <a:xfrm>
            <a:off x="8483979" y="3273830"/>
            <a:ext cx="3024336" cy="461665"/>
          </a:xfrm>
          <a:prstGeom prst="rect">
            <a:avLst/>
          </a:prstGeom>
          <a:noFill/>
        </p:spPr>
        <p:txBody>
          <a:bodyPr wrap="square" rtlCol="0">
            <a:spAutoFit/>
          </a:bodyPr>
          <a:lstStyle/>
          <a:p>
            <a:r>
              <a:rPr lang="en-GB" sz="2400">
                <a:solidFill>
                  <a:srgbClr val="FF0000"/>
                </a:solidFill>
              </a:rPr>
              <a:t>72 = 2 x 2 x 2 x 3 x 3 </a:t>
            </a:r>
          </a:p>
        </p:txBody>
      </p:sp>
      <p:sp>
        <p:nvSpPr>
          <p:cNvPr id="21" name="Rectangle 20">
            <a:extLst>
              <a:ext uri="{FF2B5EF4-FFF2-40B4-BE49-F238E27FC236}">
                <a16:creationId xmlns:a16="http://schemas.microsoft.com/office/drawing/2014/main" id="{4963412F-378F-4937-97A3-E932E1F5074F}"/>
              </a:ext>
            </a:extLst>
          </p:cNvPr>
          <p:cNvSpPr/>
          <p:nvPr/>
        </p:nvSpPr>
        <p:spPr>
          <a:xfrm>
            <a:off x="2316369" y="4941168"/>
            <a:ext cx="9840416" cy="1200329"/>
          </a:xfrm>
          <a:prstGeom prst="rect">
            <a:avLst/>
          </a:prstGeom>
        </p:spPr>
        <p:txBody>
          <a:bodyPr wrap="square">
            <a:spAutoFit/>
          </a:bodyPr>
          <a:lstStyle/>
          <a:p>
            <a:r>
              <a:rPr lang="en-GB" sz="2400"/>
              <a:t>The HCF is calculated using the prime factors that are common to both numbers. In this case, 2 appears twice in both, and 3 appears once in both.</a:t>
            </a:r>
          </a:p>
        </p:txBody>
      </p:sp>
      <p:sp>
        <p:nvSpPr>
          <p:cNvPr id="22" name="Rectangle 21">
            <a:extLst>
              <a:ext uri="{FF2B5EF4-FFF2-40B4-BE49-F238E27FC236}">
                <a16:creationId xmlns:a16="http://schemas.microsoft.com/office/drawing/2014/main" id="{20E13A20-7509-40D4-A12C-0F35E0A118BD}"/>
              </a:ext>
            </a:extLst>
          </p:cNvPr>
          <p:cNvSpPr/>
          <p:nvPr/>
        </p:nvSpPr>
        <p:spPr>
          <a:xfrm>
            <a:off x="3851705" y="5998847"/>
            <a:ext cx="5878532" cy="461665"/>
          </a:xfrm>
          <a:prstGeom prst="rect">
            <a:avLst/>
          </a:prstGeom>
        </p:spPr>
        <p:txBody>
          <a:bodyPr wrap="none">
            <a:spAutoFit/>
          </a:bodyPr>
          <a:lstStyle/>
          <a:p>
            <a:r>
              <a:rPr lang="en-GB" sz="2400">
                <a:solidFill>
                  <a:srgbClr val="FF0000"/>
                </a:solidFill>
              </a:rPr>
              <a:t>So, the HCF of 60 and 72 = 2 x 2 x 3 = 12</a:t>
            </a:r>
          </a:p>
        </p:txBody>
      </p:sp>
      <p:sp>
        <p:nvSpPr>
          <p:cNvPr id="24" name="Rectangle 23">
            <a:extLst>
              <a:ext uri="{FF2B5EF4-FFF2-40B4-BE49-F238E27FC236}">
                <a16:creationId xmlns:a16="http://schemas.microsoft.com/office/drawing/2014/main" id="{59125FB9-EA04-4A09-8A34-3F80583E24B7}"/>
              </a:ext>
            </a:extLst>
          </p:cNvPr>
          <p:cNvSpPr/>
          <p:nvPr/>
        </p:nvSpPr>
        <p:spPr bwMode="auto">
          <a:xfrm>
            <a:off x="2507171" y="2272013"/>
            <a:ext cx="2310329" cy="246107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Rectangle 24">
            <a:extLst>
              <a:ext uri="{FF2B5EF4-FFF2-40B4-BE49-F238E27FC236}">
                <a16:creationId xmlns:a16="http://schemas.microsoft.com/office/drawing/2014/main" id="{06659EFD-D397-49AE-B3B1-F9647465EC4F}"/>
              </a:ext>
            </a:extLst>
          </p:cNvPr>
          <p:cNvSpPr/>
          <p:nvPr/>
        </p:nvSpPr>
        <p:spPr bwMode="auto">
          <a:xfrm>
            <a:off x="5634195" y="2319119"/>
            <a:ext cx="2413379" cy="246107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9062678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0" grpId="0" animBg="1"/>
      <p:bldP spid="31" grpId="0" animBg="1"/>
      <p:bldP spid="28" grpId="0" animBg="1"/>
      <p:bldP spid="23" grpId="0" animBg="1"/>
      <p:bldP spid="5" grpId="0"/>
      <p:bldP spid="6" grpId="0"/>
      <p:bldP spid="7" grpId="0"/>
      <p:bldP spid="19" grpId="0"/>
      <p:bldP spid="20"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BBF9559-0939-4FD5-830B-16813B0C21D1}"/>
              </a:ext>
            </a:extLst>
          </p:cNvPr>
          <p:cNvSpPr/>
          <p:nvPr/>
        </p:nvSpPr>
        <p:spPr bwMode="auto">
          <a:xfrm>
            <a:off x="8472264" y="6077327"/>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5BB27948-CA44-42D1-B809-F06BD3B6B9E5}"/>
              </a:ext>
            </a:extLst>
          </p:cNvPr>
          <p:cNvSpPr/>
          <p:nvPr/>
        </p:nvSpPr>
        <p:spPr bwMode="auto">
          <a:xfrm>
            <a:off x="5055584" y="5992840"/>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D2FCD059-1DE5-487E-AFA8-CDF84602AE87}"/>
              </a:ext>
            </a:extLst>
          </p:cNvPr>
          <p:cNvSpPr/>
          <p:nvPr/>
        </p:nvSpPr>
        <p:spPr bwMode="auto">
          <a:xfrm>
            <a:off x="4079775" y="5978966"/>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3C7BB5EE-B86C-424B-A9FE-D47C791C1AC6}"/>
              </a:ext>
            </a:extLst>
          </p:cNvPr>
          <p:cNvSpPr/>
          <p:nvPr/>
        </p:nvSpPr>
        <p:spPr bwMode="auto">
          <a:xfrm>
            <a:off x="4621277" y="5557402"/>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3" y="780673"/>
            <a:ext cx="9217024"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The lowest common multiple (LCM) of two numbers is the smallest number that is a multiple of both.</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868B994-DB33-4E0A-87D1-87210D3550DC}"/>
              </a:ext>
            </a:extLst>
          </p:cNvPr>
          <p:cNvSpPr/>
          <p:nvPr/>
        </p:nvSpPr>
        <p:spPr>
          <a:xfrm>
            <a:off x="2351583" y="1552631"/>
            <a:ext cx="1451038" cy="461665"/>
          </a:xfrm>
          <a:prstGeom prst="rect">
            <a:avLst/>
          </a:prstGeom>
        </p:spPr>
        <p:txBody>
          <a:bodyPr wrap="none">
            <a:spAutoFit/>
          </a:bodyPr>
          <a:lstStyle/>
          <a:p>
            <a:r>
              <a:rPr lang="en-GB" sz="2400" b="1" dirty="0"/>
              <a:t>Example</a:t>
            </a:r>
          </a:p>
        </p:txBody>
      </p:sp>
      <p:sp>
        <p:nvSpPr>
          <p:cNvPr id="3" name="TextBox 2">
            <a:extLst>
              <a:ext uri="{FF2B5EF4-FFF2-40B4-BE49-F238E27FC236}">
                <a16:creationId xmlns:a16="http://schemas.microsoft.com/office/drawing/2014/main" id="{7A7AA977-14DC-422D-B1A4-280EB230CB43}"/>
              </a:ext>
            </a:extLst>
          </p:cNvPr>
          <p:cNvSpPr txBox="1"/>
          <p:nvPr/>
        </p:nvSpPr>
        <p:spPr>
          <a:xfrm>
            <a:off x="2351699" y="1884439"/>
            <a:ext cx="4109097" cy="461665"/>
          </a:xfrm>
          <a:prstGeom prst="rect">
            <a:avLst/>
          </a:prstGeom>
          <a:noFill/>
        </p:spPr>
        <p:txBody>
          <a:bodyPr wrap="square" rtlCol="0">
            <a:spAutoFit/>
          </a:bodyPr>
          <a:lstStyle/>
          <a:p>
            <a:r>
              <a:rPr lang="en-GB" sz="2400"/>
              <a:t>Find the LCM of 15 and 18 </a:t>
            </a:r>
          </a:p>
        </p:txBody>
      </p:sp>
      <p:sp>
        <p:nvSpPr>
          <p:cNvPr id="4" name="TextBox 3">
            <a:extLst>
              <a:ext uri="{FF2B5EF4-FFF2-40B4-BE49-F238E27FC236}">
                <a16:creationId xmlns:a16="http://schemas.microsoft.com/office/drawing/2014/main" id="{793E3E6A-8BB6-44C1-9411-D47A028F3EE3}"/>
              </a:ext>
            </a:extLst>
          </p:cNvPr>
          <p:cNvSpPr txBox="1"/>
          <p:nvPr/>
        </p:nvSpPr>
        <p:spPr>
          <a:xfrm>
            <a:off x="2349710" y="2681866"/>
            <a:ext cx="7560842" cy="461665"/>
          </a:xfrm>
          <a:prstGeom prst="rect">
            <a:avLst/>
          </a:prstGeom>
          <a:noFill/>
        </p:spPr>
        <p:txBody>
          <a:bodyPr wrap="square" rtlCol="0">
            <a:spAutoFit/>
          </a:bodyPr>
          <a:lstStyle/>
          <a:p>
            <a:r>
              <a:rPr lang="en-GB" sz="2400">
                <a:solidFill>
                  <a:srgbClr val="FF0000"/>
                </a:solidFill>
              </a:rPr>
              <a:t>Multiples of 15 are 15, 30, 45, 60, 75, 90,105…. </a:t>
            </a:r>
          </a:p>
        </p:txBody>
      </p:sp>
      <p:sp>
        <p:nvSpPr>
          <p:cNvPr id="5" name="TextBox 4">
            <a:extLst>
              <a:ext uri="{FF2B5EF4-FFF2-40B4-BE49-F238E27FC236}">
                <a16:creationId xmlns:a16="http://schemas.microsoft.com/office/drawing/2014/main" id="{450473B8-E836-467C-9C80-9349953F6B36}"/>
              </a:ext>
            </a:extLst>
          </p:cNvPr>
          <p:cNvSpPr txBox="1"/>
          <p:nvPr/>
        </p:nvSpPr>
        <p:spPr>
          <a:xfrm>
            <a:off x="2351583" y="2299481"/>
            <a:ext cx="1728192" cy="461665"/>
          </a:xfrm>
          <a:prstGeom prst="rect">
            <a:avLst/>
          </a:prstGeom>
          <a:noFill/>
        </p:spPr>
        <p:txBody>
          <a:bodyPr wrap="square" rtlCol="0">
            <a:spAutoFit/>
          </a:bodyPr>
          <a:lstStyle/>
          <a:p>
            <a:r>
              <a:rPr lang="en-GB" sz="2400" b="1" dirty="0"/>
              <a:t>Solution</a:t>
            </a:r>
          </a:p>
        </p:txBody>
      </p:sp>
      <p:sp>
        <p:nvSpPr>
          <p:cNvPr id="6" name="Rectangle 5">
            <a:extLst>
              <a:ext uri="{FF2B5EF4-FFF2-40B4-BE49-F238E27FC236}">
                <a16:creationId xmlns:a16="http://schemas.microsoft.com/office/drawing/2014/main" id="{10569804-BD09-48CE-BB11-C407ABF0A6AB}"/>
              </a:ext>
            </a:extLst>
          </p:cNvPr>
          <p:cNvSpPr/>
          <p:nvPr/>
        </p:nvSpPr>
        <p:spPr>
          <a:xfrm>
            <a:off x="2349710" y="3143531"/>
            <a:ext cx="6942926" cy="461665"/>
          </a:xfrm>
          <a:prstGeom prst="rect">
            <a:avLst/>
          </a:prstGeom>
        </p:spPr>
        <p:txBody>
          <a:bodyPr wrap="none">
            <a:spAutoFit/>
          </a:bodyPr>
          <a:lstStyle/>
          <a:p>
            <a:r>
              <a:rPr lang="en-GB" sz="2400">
                <a:solidFill>
                  <a:srgbClr val="FF0000"/>
                </a:solidFill>
              </a:rPr>
              <a:t>Multiples of 18 are 18, 36, 54, 72, 90, 108,126…. </a:t>
            </a:r>
          </a:p>
        </p:txBody>
      </p:sp>
      <p:sp>
        <p:nvSpPr>
          <p:cNvPr id="7" name="TextBox 6">
            <a:extLst>
              <a:ext uri="{FF2B5EF4-FFF2-40B4-BE49-F238E27FC236}">
                <a16:creationId xmlns:a16="http://schemas.microsoft.com/office/drawing/2014/main" id="{9E256A53-C6E8-438D-B50F-1FFB147B2869}"/>
              </a:ext>
            </a:extLst>
          </p:cNvPr>
          <p:cNvSpPr txBox="1"/>
          <p:nvPr/>
        </p:nvSpPr>
        <p:spPr>
          <a:xfrm>
            <a:off x="2349710" y="3538954"/>
            <a:ext cx="4953247" cy="461665"/>
          </a:xfrm>
          <a:prstGeom prst="rect">
            <a:avLst/>
          </a:prstGeom>
          <a:noFill/>
        </p:spPr>
        <p:txBody>
          <a:bodyPr wrap="square" rtlCol="0">
            <a:spAutoFit/>
          </a:bodyPr>
          <a:lstStyle/>
          <a:p>
            <a:r>
              <a:rPr lang="en-GB" sz="2400">
                <a:solidFill>
                  <a:srgbClr val="FF0000"/>
                </a:solidFill>
              </a:rPr>
              <a:t>The LCM of 15 and 18 is 90</a:t>
            </a:r>
          </a:p>
        </p:txBody>
      </p:sp>
      <p:sp>
        <p:nvSpPr>
          <p:cNvPr id="8" name="Rectangle 7">
            <a:extLst>
              <a:ext uri="{FF2B5EF4-FFF2-40B4-BE49-F238E27FC236}">
                <a16:creationId xmlns:a16="http://schemas.microsoft.com/office/drawing/2014/main" id="{39545941-A526-46E4-A456-E56737C22A4D}"/>
              </a:ext>
            </a:extLst>
          </p:cNvPr>
          <p:cNvSpPr/>
          <p:nvPr/>
        </p:nvSpPr>
        <p:spPr>
          <a:xfrm>
            <a:off x="2364780" y="3995932"/>
            <a:ext cx="1451038" cy="461665"/>
          </a:xfrm>
          <a:prstGeom prst="rect">
            <a:avLst/>
          </a:prstGeom>
        </p:spPr>
        <p:txBody>
          <a:bodyPr wrap="none">
            <a:spAutoFit/>
          </a:bodyPr>
          <a:lstStyle/>
          <a:p>
            <a:r>
              <a:rPr lang="en-GB" sz="2400" b="1" dirty="0"/>
              <a:t>Example</a:t>
            </a:r>
          </a:p>
        </p:txBody>
      </p:sp>
      <p:sp>
        <p:nvSpPr>
          <p:cNvPr id="9" name="Rectangle 8">
            <a:extLst>
              <a:ext uri="{FF2B5EF4-FFF2-40B4-BE49-F238E27FC236}">
                <a16:creationId xmlns:a16="http://schemas.microsoft.com/office/drawing/2014/main" id="{7C782691-C154-4711-AB27-29B4B9CCCF3E}"/>
              </a:ext>
            </a:extLst>
          </p:cNvPr>
          <p:cNvSpPr/>
          <p:nvPr/>
        </p:nvSpPr>
        <p:spPr>
          <a:xfrm>
            <a:off x="2364780" y="4339235"/>
            <a:ext cx="3914854" cy="461665"/>
          </a:xfrm>
          <a:prstGeom prst="rect">
            <a:avLst/>
          </a:prstGeom>
        </p:spPr>
        <p:txBody>
          <a:bodyPr wrap="none">
            <a:spAutoFit/>
          </a:bodyPr>
          <a:lstStyle/>
          <a:p>
            <a:r>
              <a:rPr lang="en-GB" sz="2400"/>
              <a:t>Find the LCM of 60 and 72 </a:t>
            </a:r>
          </a:p>
        </p:txBody>
      </p:sp>
      <p:sp>
        <p:nvSpPr>
          <p:cNvPr id="10" name="Rectangle 9">
            <a:extLst>
              <a:ext uri="{FF2B5EF4-FFF2-40B4-BE49-F238E27FC236}">
                <a16:creationId xmlns:a16="http://schemas.microsoft.com/office/drawing/2014/main" id="{E3763B9F-3444-4E9C-82F1-6C51950E053B}"/>
              </a:ext>
            </a:extLst>
          </p:cNvPr>
          <p:cNvSpPr/>
          <p:nvPr/>
        </p:nvSpPr>
        <p:spPr>
          <a:xfrm>
            <a:off x="2380437" y="4739406"/>
            <a:ext cx="1412566" cy="461665"/>
          </a:xfrm>
          <a:prstGeom prst="rect">
            <a:avLst/>
          </a:prstGeom>
        </p:spPr>
        <p:txBody>
          <a:bodyPr wrap="none">
            <a:spAutoFit/>
          </a:bodyPr>
          <a:lstStyle/>
          <a:p>
            <a:r>
              <a:rPr lang="en-GB" sz="2400" b="1" dirty="0"/>
              <a:t>Solution</a:t>
            </a:r>
          </a:p>
        </p:txBody>
      </p:sp>
      <p:sp>
        <p:nvSpPr>
          <p:cNvPr id="11" name="Rectangle 10">
            <a:extLst>
              <a:ext uri="{FF2B5EF4-FFF2-40B4-BE49-F238E27FC236}">
                <a16:creationId xmlns:a16="http://schemas.microsoft.com/office/drawing/2014/main" id="{68135029-5028-4759-BA17-D18901B16F66}"/>
              </a:ext>
            </a:extLst>
          </p:cNvPr>
          <p:cNvSpPr/>
          <p:nvPr/>
        </p:nvSpPr>
        <p:spPr>
          <a:xfrm>
            <a:off x="2380437" y="5475681"/>
            <a:ext cx="2534668" cy="461665"/>
          </a:xfrm>
          <a:prstGeom prst="rect">
            <a:avLst/>
          </a:prstGeom>
        </p:spPr>
        <p:txBody>
          <a:bodyPr wrap="none">
            <a:spAutoFit/>
          </a:bodyPr>
          <a:lstStyle/>
          <a:p>
            <a:r>
              <a:rPr lang="en-GB" sz="2400">
                <a:solidFill>
                  <a:srgbClr val="FF0000"/>
                </a:solidFill>
              </a:rPr>
              <a:t>60 = 2 x 2 x 3 x 5</a:t>
            </a:r>
          </a:p>
        </p:txBody>
      </p:sp>
      <p:sp>
        <p:nvSpPr>
          <p:cNvPr id="12" name="Rectangle 11">
            <a:extLst>
              <a:ext uri="{FF2B5EF4-FFF2-40B4-BE49-F238E27FC236}">
                <a16:creationId xmlns:a16="http://schemas.microsoft.com/office/drawing/2014/main" id="{25A990D6-1226-47C3-9DBF-A183EFB9A01E}"/>
              </a:ext>
            </a:extLst>
          </p:cNvPr>
          <p:cNvSpPr/>
          <p:nvPr/>
        </p:nvSpPr>
        <p:spPr>
          <a:xfrm>
            <a:off x="2380436" y="5879693"/>
            <a:ext cx="3114955" cy="461665"/>
          </a:xfrm>
          <a:prstGeom prst="rect">
            <a:avLst/>
          </a:prstGeom>
        </p:spPr>
        <p:txBody>
          <a:bodyPr wrap="none">
            <a:spAutoFit/>
          </a:bodyPr>
          <a:lstStyle/>
          <a:p>
            <a:r>
              <a:rPr lang="en-GB" sz="2400">
                <a:solidFill>
                  <a:srgbClr val="FF0000"/>
                </a:solidFill>
              </a:rPr>
              <a:t>72 = 2 x 2 x 2 x 3 x 3 </a:t>
            </a:r>
          </a:p>
        </p:txBody>
      </p:sp>
      <p:sp>
        <p:nvSpPr>
          <p:cNvPr id="13" name="TextBox 12">
            <a:extLst>
              <a:ext uri="{FF2B5EF4-FFF2-40B4-BE49-F238E27FC236}">
                <a16:creationId xmlns:a16="http://schemas.microsoft.com/office/drawing/2014/main" id="{5DD342C1-5B2D-449F-974F-E4C7F8AAA0F5}"/>
              </a:ext>
            </a:extLst>
          </p:cNvPr>
          <p:cNvSpPr txBox="1"/>
          <p:nvPr/>
        </p:nvSpPr>
        <p:spPr>
          <a:xfrm>
            <a:off x="2349710" y="5032643"/>
            <a:ext cx="5675436" cy="461665"/>
          </a:xfrm>
          <a:prstGeom prst="rect">
            <a:avLst/>
          </a:prstGeom>
          <a:noFill/>
        </p:spPr>
        <p:txBody>
          <a:bodyPr wrap="square" rtlCol="0">
            <a:spAutoFit/>
          </a:bodyPr>
          <a:lstStyle/>
          <a:p>
            <a:r>
              <a:rPr lang="en-GB" sz="2400"/>
              <a:t>Using the Prime factorisation</a:t>
            </a:r>
          </a:p>
        </p:txBody>
      </p:sp>
      <p:sp>
        <p:nvSpPr>
          <p:cNvPr id="14" name="TextBox 13">
            <a:extLst>
              <a:ext uri="{FF2B5EF4-FFF2-40B4-BE49-F238E27FC236}">
                <a16:creationId xmlns:a16="http://schemas.microsoft.com/office/drawing/2014/main" id="{3243DF88-CD87-442F-83EF-2D8BF7885E7D}"/>
              </a:ext>
            </a:extLst>
          </p:cNvPr>
          <p:cNvSpPr txBox="1"/>
          <p:nvPr/>
        </p:nvSpPr>
        <p:spPr>
          <a:xfrm>
            <a:off x="2368787" y="6272604"/>
            <a:ext cx="3910847" cy="461665"/>
          </a:xfrm>
          <a:prstGeom prst="rect">
            <a:avLst/>
          </a:prstGeom>
          <a:noFill/>
        </p:spPr>
        <p:txBody>
          <a:bodyPr wrap="square" rtlCol="0">
            <a:spAutoFit/>
          </a:bodyPr>
          <a:lstStyle/>
          <a:p>
            <a:r>
              <a:rPr lang="en-GB" sz="2400">
                <a:solidFill>
                  <a:srgbClr val="FF0000"/>
                </a:solidFill>
              </a:rPr>
              <a:t>HCF = 2 x 2 x 3 =</a:t>
            </a:r>
            <a:r>
              <a:rPr lang="en-GB" sz="2400">
                <a:solidFill>
                  <a:srgbClr val="FF0000"/>
                </a:solidFill>
                <a:highlight>
                  <a:srgbClr val="00FF00"/>
                </a:highlight>
              </a:rPr>
              <a:t>12</a:t>
            </a:r>
          </a:p>
        </p:txBody>
      </p:sp>
      <p:sp>
        <p:nvSpPr>
          <p:cNvPr id="15" name="TextBox 14">
            <a:extLst>
              <a:ext uri="{FF2B5EF4-FFF2-40B4-BE49-F238E27FC236}">
                <a16:creationId xmlns:a16="http://schemas.microsoft.com/office/drawing/2014/main" id="{7B0BCEF3-F3FF-49CC-BB69-0C1DC49BF28C}"/>
              </a:ext>
            </a:extLst>
          </p:cNvPr>
          <p:cNvSpPr txBox="1"/>
          <p:nvPr/>
        </p:nvSpPr>
        <p:spPr>
          <a:xfrm>
            <a:off x="6696610" y="5093026"/>
            <a:ext cx="5673564" cy="830997"/>
          </a:xfrm>
          <a:prstGeom prst="rect">
            <a:avLst/>
          </a:prstGeom>
          <a:noFill/>
        </p:spPr>
        <p:txBody>
          <a:bodyPr wrap="square" rtlCol="0">
            <a:spAutoFit/>
          </a:bodyPr>
          <a:lstStyle/>
          <a:p>
            <a:r>
              <a:rPr lang="en-GB" sz="2400"/>
              <a:t>The LCM is found by multiplying the HCF by all the remaining factors</a:t>
            </a:r>
          </a:p>
        </p:txBody>
      </p:sp>
      <p:sp>
        <p:nvSpPr>
          <p:cNvPr id="23" name="Rectangle 22">
            <a:extLst>
              <a:ext uri="{FF2B5EF4-FFF2-40B4-BE49-F238E27FC236}">
                <a16:creationId xmlns:a16="http://schemas.microsoft.com/office/drawing/2014/main" id="{A2B94839-B040-44DD-A860-5E42CCF05F3D}"/>
              </a:ext>
            </a:extLst>
          </p:cNvPr>
          <p:cNvSpPr/>
          <p:nvPr/>
        </p:nvSpPr>
        <p:spPr bwMode="auto">
          <a:xfrm>
            <a:off x="8973255" y="6093670"/>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B860563D-7FEE-4146-97F2-A40F451EB541}"/>
              </a:ext>
            </a:extLst>
          </p:cNvPr>
          <p:cNvSpPr/>
          <p:nvPr/>
        </p:nvSpPr>
        <p:spPr bwMode="auto">
          <a:xfrm>
            <a:off x="9474246" y="6092065"/>
            <a:ext cx="293828" cy="2806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TextBox 16">
            <a:extLst>
              <a:ext uri="{FF2B5EF4-FFF2-40B4-BE49-F238E27FC236}">
                <a16:creationId xmlns:a16="http://schemas.microsoft.com/office/drawing/2014/main" id="{A2774078-199A-474F-93C1-C3FA206EF74C}"/>
              </a:ext>
            </a:extLst>
          </p:cNvPr>
          <p:cNvSpPr txBox="1"/>
          <p:nvPr/>
        </p:nvSpPr>
        <p:spPr>
          <a:xfrm>
            <a:off x="6762178" y="5964588"/>
            <a:ext cx="3180308" cy="461665"/>
          </a:xfrm>
          <a:prstGeom prst="rect">
            <a:avLst/>
          </a:prstGeom>
          <a:noFill/>
        </p:spPr>
        <p:txBody>
          <a:bodyPr wrap="square" rtlCol="0">
            <a:spAutoFit/>
          </a:bodyPr>
          <a:lstStyle/>
          <a:p>
            <a:r>
              <a:rPr lang="en-GB" sz="2400">
                <a:solidFill>
                  <a:srgbClr val="FF0000"/>
                </a:solidFill>
              </a:rPr>
              <a:t>LCM = </a:t>
            </a:r>
            <a:r>
              <a:rPr lang="en-GB" sz="2400">
                <a:solidFill>
                  <a:srgbClr val="FF0000"/>
                </a:solidFill>
                <a:highlight>
                  <a:srgbClr val="00FF00"/>
                </a:highlight>
              </a:rPr>
              <a:t>12</a:t>
            </a:r>
            <a:r>
              <a:rPr lang="en-GB" sz="2400">
                <a:solidFill>
                  <a:srgbClr val="FF0000"/>
                </a:solidFill>
              </a:rPr>
              <a:t> x 5 x 2 x 3 </a:t>
            </a:r>
          </a:p>
        </p:txBody>
      </p:sp>
      <p:sp>
        <p:nvSpPr>
          <p:cNvPr id="18" name="TextBox 17">
            <a:extLst>
              <a:ext uri="{FF2B5EF4-FFF2-40B4-BE49-F238E27FC236}">
                <a16:creationId xmlns:a16="http://schemas.microsoft.com/office/drawing/2014/main" id="{C53F0E19-C551-43CB-9996-3A34CEC64DB2}"/>
              </a:ext>
            </a:extLst>
          </p:cNvPr>
          <p:cNvSpPr txBox="1"/>
          <p:nvPr/>
        </p:nvSpPr>
        <p:spPr>
          <a:xfrm>
            <a:off x="7564865" y="6398563"/>
            <a:ext cx="1365087" cy="461665"/>
          </a:xfrm>
          <a:prstGeom prst="rect">
            <a:avLst/>
          </a:prstGeom>
          <a:noFill/>
        </p:spPr>
        <p:txBody>
          <a:bodyPr wrap="square" rtlCol="0">
            <a:spAutoFit/>
          </a:bodyPr>
          <a:lstStyle/>
          <a:p>
            <a:r>
              <a:rPr lang="en-GB" sz="2400">
                <a:solidFill>
                  <a:srgbClr val="FF0000"/>
                </a:solidFill>
              </a:rPr>
              <a:t>= 360</a:t>
            </a:r>
          </a:p>
        </p:txBody>
      </p:sp>
    </p:spTree>
    <p:extLst>
      <p:ext uri="{BB962C8B-B14F-4D97-AF65-F5344CB8AC3E}">
        <p14:creationId xmlns:p14="http://schemas.microsoft.com/office/powerpoint/2010/main" val="16112930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2" grpId="0" animBg="1"/>
      <p:bldP spid="21" grpId="0" animBg="1"/>
      <p:bldP spid="16" grpId="0" animBg="1"/>
      <p:bldP spid="4" grpId="0"/>
      <p:bldP spid="5" grpId="0"/>
      <p:bldP spid="6" grpId="0"/>
      <p:bldP spid="7" grpId="0"/>
      <p:bldP spid="8" grpId="0"/>
      <p:bldP spid="9" grpId="0"/>
      <p:bldP spid="10" grpId="0"/>
      <p:bldP spid="11" grpId="0"/>
      <p:bldP spid="12" grpId="0"/>
      <p:bldP spid="13" grpId="0"/>
      <p:bldP spid="14" grpId="0"/>
      <p:bldP spid="15" grpId="0"/>
      <p:bldP spid="23" grpId="0" animBg="1"/>
      <p:bldP spid="24" grpId="0" animBg="1"/>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C4F3FD7-3373-488C-B195-0D1E55216E03}"/>
              </a:ext>
            </a:extLst>
          </p:cNvPr>
          <p:cNvSpPr/>
          <p:nvPr/>
        </p:nvSpPr>
        <p:spPr bwMode="auto">
          <a:xfrm>
            <a:off x="10475718" y="4494274"/>
            <a:ext cx="288032" cy="2685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Rectangle 17">
            <a:extLst>
              <a:ext uri="{FF2B5EF4-FFF2-40B4-BE49-F238E27FC236}">
                <a16:creationId xmlns:a16="http://schemas.microsoft.com/office/drawing/2014/main" id="{65D4909D-C02C-4036-929B-4F0C4AD0D84E}"/>
              </a:ext>
            </a:extLst>
          </p:cNvPr>
          <p:cNvSpPr/>
          <p:nvPr/>
        </p:nvSpPr>
        <p:spPr bwMode="auto">
          <a:xfrm>
            <a:off x="5926584" y="4494274"/>
            <a:ext cx="288032" cy="2685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Rectangle 16">
            <a:extLst>
              <a:ext uri="{FF2B5EF4-FFF2-40B4-BE49-F238E27FC236}">
                <a16:creationId xmlns:a16="http://schemas.microsoft.com/office/drawing/2014/main" id="{D0A0E654-EFF6-4C3E-810B-F32EAF3E2CE9}"/>
              </a:ext>
            </a:extLst>
          </p:cNvPr>
          <p:cNvSpPr/>
          <p:nvPr/>
        </p:nvSpPr>
        <p:spPr bwMode="auto">
          <a:xfrm>
            <a:off x="9988600" y="4506208"/>
            <a:ext cx="288032" cy="2685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Rectangle 11">
            <a:extLst>
              <a:ext uri="{FF2B5EF4-FFF2-40B4-BE49-F238E27FC236}">
                <a16:creationId xmlns:a16="http://schemas.microsoft.com/office/drawing/2014/main" id="{53AF0170-1390-453F-8E69-FF6434EC773A}"/>
              </a:ext>
            </a:extLst>
          </p:cNvPr>
          <p:cNvSpPr/>
          <p:nvPr/>
        </p:nvSpPr>
        <p:spPr bwMode="auto">
          <a:xfrm>
            <a:off x="5435361" y="4483487"/>
            <a:ext cx="288032" cy="2685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3" y="980728"/>
            <a:ext cx="7632849"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(a) List the factors of 21.</a:t>
            </a:r>
          </a:p>
          <a:p>
            <a:pPr marL="0" indent="0" eaLnBrk="1" hangingPunct="1">
              <a:buClr>
                <a:srgbClr val="000000"/>
              </a:buClr>
              <a:buSzPct val="100000"/>
              <a:defRPr/>
            </a:pPr>
            <a:r>
              <a:rPr lang="en-GB" sz="2400"/>
              <a:t>    (b) List the factors of 35.</a:t>
            </a:r>
          </a:p>
          <a:p>
            <a:pPr marL="0" indent="0" eaLnBrk="1" hangingPunct="1">
              <a:buClr>
                <a:srgbClr val="000000"/>
              </a:buClr>
              <a:buSzPct val="100000"/>
              <a:defRPr/>
            </a:pPr>
            <a:r>
              <a:rPr lang="en-GB" sz="2400"/>
              <a:t>    (c) What is the HCF of  21 and 35 ?</a:t>
            </a:r>
          </a:p>
          <a:p>
            <a:pPr marL="0" indent="0" eaLnBrk="1" hangingPunct="1">
              <a:buClr>
                <a:srgbClr val="000000"/>
              </a:buClr>
              <a:buSzPct val="100000"/>
              <a:defRPr/>
            </a:pPr>
            <a:endParaRPr lang="en-GB"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1C66863-FB9A-4E0C-8CD3-34083BA45C89}"/>
              </a:ext>
            </a:extLst>
          </p:cNvPr>
          <p:cNvSpPr/>
          <p:nvPr/>
        </p:nvSpPr>
        <p:spPr>
          <a:xfrm>
            <a:off x="4622661" y="2604941"/>
            <a:ext cx="2016899" cy="461665"/>
          </a:xfrm>
          <a:prstGeom prst="rect">
            <a:avLst/>
          </a:prstGeom>
        </p:spPr>
        <p:txBody>
          <a:bodyPr wrap="none">
            <a:spAutoFit/>
          </a:bodyPr>
          <a:lstStyle/>
          <a:p>
            <a:r>
              <a:rPr lang="en-GB" sz="2400"/>
              <a:t>(b) 14 and 18</a:t>
            </a:r>
          </a:p>
        </p:txBody>
      </p:sp>
      <p:sp>
        <p:nvSpPr>
          <p:cNvPr id="3" name="Rectangle 2">
            <a:extLst>
              <a:ext uri="{FF2B5EF4-FFF2-40B4-BE49-F238E27FC236}">
                <a16:creationId xmlns:a16="http://schemas.microsoft.com/office/drawing/2014/main" id="{71CFAA5B-4389-4D47-AB6E-069D29C368D4}"/>
              </a:ext>
            </a:extLst>
          </p:cNvPr>
          <p:cNvSpPr/>
          <p:nvPr/>
        </p:nvSpPr>
        <p:spPr>
          <a:xfrm>
            <a:off x="7087055" y="2604941"/>
            <a:ext cx="1999265" cy="461665"/>
          </a:xfrm>
          <a:prstGeom prst="rect">
            <a:avLst/>
          </a:prstGeom>
        </p:spPr>
        <p:txBody>
          <a:bodyPr wrap="none">
            <a:spAutoFit/>
          </a:bodyPr>
          <a:lstStyle/>
          <a:p>
            <a:r>
              <a:rPr lang="en-GB" sz="2400"/>
              <a:t>(c) 30 and 24</a:t>
            </a:r>
          </a:p>
        </p:txBody>
      </p:sp>
      <p:sp>
        <p:nvSpPr>
          <p:cNvPr id="4" name="Rectangle 3">
            <a:extLst>
              <a:ext uri="{FF2B5EF4-FFF2-40B4-BE49-F238E27FC236}">
                <a16:creationId xmlns:a16="http://schemas.microsoft.com/office/drawing/2014/main" id="{91AD7960-AA2B-401A-833C-A2A36FBF0E7B}"/>
              </a:ext>
            </a:extLst>
          </p:cNvPr>
          <p:cNvSpPr/>
          <p:nvPr/>
        </p:nvSpPr>
        <p:spPr>
          <a:xfrm>
            <a:off x="9467269" y="2637567"/>
            <a:ext cx="2016899" cy="461665"/>
          </a:xfrm>
          <a:prstGeom prst="rect">
            <a:avLst/>
          </a:prstGeom>
        </p:spPr>
        <p:txBody>
          <a:bodyPr wrap="none">
            <a:spAutoFit/>
          </a:bodyPr>
          <a:lstStyle/>
          <a:p>
            <a:r>
              <a:rPr lang="en-GB" sz="2400"/>
              <a:t>(d) 15 and 10</a:t>
            </a:r>
          </a:p>
        </p:txBody>
      </p:sp>
      <p:sp>
        <p:nvSpPr>
          <p:cNvPr id="5" name="Rectangle 4">
            <a:extLst>
              <a:ext uri="{FF2B5EF4-FFF2-40B4-BE49-F238E27FC236}">
                <a16:creationId xmlns:a16="http://schemas.microsoft.com/office/drawing/2014/main" id="{CC6E0D6F-8F36-4A9A-AF61-D3C72934239B}"/>
              </a:ext>
            </a:extLst>
          </p:cNvPr>
          <p:cNvSpPr/>
          <p:nvPr/>
        </p:nvSpPr>
        <p:spPr>
          <a:xfrm>
            <a:off x="2351583" y="3209333"/>
            <a:ext cx="8826991" cy="1200329"/>
          </a:xfrm>
          <a:prstGeom prst="rect">
            <a:avLst/>
          </a:prstGeom>
        </p:spPr>
        <p:txBody>
          <a:bodyPr wrap="square">
            <a:spAutoFit/>
          </a:bodyPr>
          <a:lstStyle/>
          <a:p>
            <a:r>
              <a:rPr lang="en-GB" sz="2400"/>
              <a:t>3. (a) Use a factor tree to find the prime factorisation of 42.</a:t>
            </a:r>
          </a:p>
          <a:p>
            <a:r>
              <a:rPr lang="en-GB" sz="2400"/>
              <a:t>    (b) Use a factor tree to find the prime factorisation of 90.</a:t>
            </a:r>
          </a:p>
          <a:p>
            <a:r>
              <a:rPr lang="en-GB" sz="2400"/>
              <a:t>    (c) Find the HCF of  42 and 90.</a:t>
            </a:r>
          </a:p>
        </p:txBody>
      </p:sp>
      <p:sp>
        <p:nvSpPr>
          <p:cNvPr id="6" name="Rectangle 5">
            <a:extLst>
              <a:ext uri="{FF2B5EF4-FFF2-40B4-BE49-F238E27FC236}">
                <a16:creationId xmlns:a16="http://schemas.microsoft.com/office/drawing/2014/main" id="{B471CC5E-9D07-45AA-B848-D8BD6B9CC9B9}"/>
              </a:ext>
            </a:extLst>
          </p:cNvPr>
          <p:cNvSpPr/>
          <p:nvPr/>
        </p:nvSpPr>
        <p:spPr>
          <a:xfrm>
            <a:off x="2351583" y="2200358"/>
            <a:ext cx="2783134" cy="461665"/>
          </a:xfrm>
          <a:prstGeom prst="rect">
            <a:avLst/>
          </a:prstGeom>
        </p:spPr>
        <p:txBody>
          <a:bodyPr wrap="none">
            <a:spAutoFit/>
          </a:bodyPr>
          <a:lstStyle/>
          <a:p>
            <a:pPr marL="0" indent="0" eaLnBrk="1" hangingPunct="1">
              <a:buClr>
                <a:srgbClr val="000000"/>
              </a:buClr>
              <a:buSzPct val="100000"/>
              <a:defRPr/>
            </a:pPr>
            <a:r>
              <a:rPr lang="en-GB" sz="2400"/>
              <a:t>2. Find the HCF of:</a:t>
            </a:r>
          </a:p>
        </p:txBody>
      </p:sp>
      <p:sp>
        <p:nvSpPr>
          <p:cNvPr id="7" name="Rectangle 6">
            <a:extLst>
              <a:ext uri="{FF2B5EF4-FFF2-40B4-BE49-F238E27FC236}">
                <a16:creationId xmlns:a16="http://schemas.microsoft.com/office/drawing/2014/main" id="{7ED5C880-71A3-460C-8B23-A32DE10320F2}"/>
              </a:ext>
            </a:extLst>
          </p:cNvPr>
          <p:cNvSpPr/>
          <p:nvPr/>
        </p:nvSpPr>
        <p:spPr>
          <a:xfrm>
            <a:off x="2533840" y="2592070"/>
            <a:ext cx="1666162" cy="461665"/>
          </a:xfrm>
          <a:prstGeom prst="rect">
            <a:avLst/>
          </a:prstGeom>
        </p:spPr>
        <p:txBody>
          <a:bodyPr wrap="none">
            <a:spAutoFit/>
          </a:bodyPr>
          <a:lstStyle/>
          <a:p>
            <a:pPr marL="0" indent="0" eaLnBrk="1" hangingPunct="1">
              <a:buClr>
                <a:srgbClr val="000000"/>
              </a:buClr>
              <a:buSzPct val="100000"/>
              <a:defRPr/>
            </a:pPr>
            <a:r>
              <a:rPr lang="en-GB" sz="2400"/>
              <a:t>(a)	6 and 9</a:t>
            </a:r>
            <a:endParaRPr lang="en-US" sz="2400"/>
          </a:p>
        </p:txBody>
      </p:sp>
      <p:pic>
        <p:nvPicPr>
          <p:cNvPr id="8" name="Picture 7">
            <a:extLst>
              <a:ext uri="{FF2B5EF4-FFF2-40B4-BE49-F238E27FC236}">
                <a16:creationId xmlns:a16="http://schemas.microsoft.com/office/drawing/2014/main" id="{0BFC4A65-A7BA-46BE-8BA7-C7A9F100AB95}"/>
              </a:ext>
            </a:extLst>
          </p:cNvPr>
          <p:cNvPicPr>
            <a:picLocks noChangeAspect="1"/>
          </p:cNvPicPr>
          <p:nvPr/>
        </p:nvPicPr>
        <p:blipFill>
          <a:blip r:embed="rId4"/>
          <a:stretch>
            <a:fillRect/>
          </a:stretch>
        </p:blipFill>
        <p:spPr>
          <a:xfrm>
            <a:off x="2801805" y="4459532"/>
            <a:ext cx="1892540" cy="1640145"/>
          </a:xfrm>
          <a:prstGeom prst="rect">
            <a:avLst/>
          </a:prstGeom>
        </p:spPr>
      </p:pic>
      <p:pic>
        <p:nvPicPr>
          <p:cNvPr id="9" name="Picture 8">
            <a:extLst>
              <a:ext uri="{FF2B5EF4-FFF2-40B4-BE49-F238E27FC236}">
                <a16:creationId xmlns:a16="http://schemas.microsoft.com/office/drawing/2014/main" id="{7175A99F-C7B3-4E8D-92F4-F45F744B4EA9}"/>
              </a:ext>
            </a:extLst>
          </p:cNvPr>
          <p:cNvPicPr>
            <a:picLocks noChangeAspect="1"/>
          </p:cNvPicPr>
          <p:nvPr/>
        </p:nvPicPr>
        <p:blipFill>
          <a:blip r:embed="rId5"/>
          <a:stretch>
            <a:fillRect/>
          </a:stretch>
        </p:blipFill>
        <p:spPr>
          <a:xfrm>
            <a:off x="6945063" y="4409663"/>
            <a:ext cx="2283250" cy="1668870"/>
          </a:xfrm>
          <a:prstGeom prst="rect">
            <a:avLst/>
          </a:prstGeom>
        </p:spPr>
      </p:pic>
      <p:sp>
        <p:nvSpPr>
          <p:cNvPr id="10" name="TextBox 9">
            <a:extLst>
              <a:ext uri="{FF2B5EF4-FFF2-40B4-BE49-F238E27FC236}">
                <a16:creationId xmlns:a16="http://schemas.microsoft.com/office/drawing/2014/main" id="{58B0BC39-DDB9-4BC5-A8A9-2B232DC1BF7D}"/>
              </a:ext>
            </a:extLst>
          </p:cNvPr>
          <p:cNvSpPr txBox="1"/>
          <p:nvPr/>
        </p:nvSpPr>
        <p:spPr>
          <a:xfrm>
            <a:off x="4726404" y="4385796"/>
            <a:ext cx="2190172" cy="461665"/>
          </a:xfrm>
          <a:prstGeom prst="rect">
            <a:avLst/>
          </a:prstGeom>
          <a:noFill/>
        </p:spPr>
        <p:txBody>
          <a:bodyPr wrap="square" rtlCol="0">
            <a:spAutoFit/>
          </a:bodyPr>
          <a:lstStyle/>
          <a:p>
            <a:r>
              <a:rPr lang="en-GB" sz="2400">
                <a:solidFill>
                  <a:srgbClr val="FF0000"/>
                </a:solidFill>
              </a:rPr>
              <a:t>42 = 2 x 3 x 7</a:t>
            </a:r>
          </a:p>
        </p:txBody>
      </p:sp>
      <p:sp>
        <p:nvSpPr>
          <p:cNvPr id="11" name="TextBox 10">
            <a:extLst>
              <a:ext uri="{FF2B5EF4-FFF2-40B4-BE49-F238E27FC236}">
                <a16:creationId xmlns:a16="http://schemas.microsoft.com/office/drawing/2014/main" id="{C7D0A14C-94E0-42EC-8BFE-8454E16D455F}"/>
              </a:ext>
            </a:extLst>
          </p:cNvPr>
          <p:cNvSpPr txBox="1"/>
          <p:nvPr/>
        </p:nvSpPr>
        <p:spPr>
          <a:xfrm>
            <a:off x="9285288" y="4409663"/>
            <a:ext cx="2639616" cy="461665"/>
          </a:xfrm>
          <a:prstGeom prst="rect">
            <a:avLst/>
          </a:prstGeom>
          <a:noFill/>
        </p:spPr>
        <p:txBody>
          <a:bodyPr wrap="square" rtlCol="0">
            <a:spAutoFit/>
          </a:bodyPr>
          <a:lstStyle/>
          <a:p>
            <a:r>
              <a:rPr lang="en-GB" sz="2400">
                <a:solidFill>
                  <a:srgbClr val="FF0000"/>
                </a:solidFill>
              </a:rPr>
              <a:t>90 = 2 x 3 x 3 x 5 </a:t>
            </a:r>
          </a:p>
        </p:txBody>
      </p:sp>
      <p:sp>
        <p:nvSpPr>
          <p:cNvPr id="13" name="TextBox 12">
            <a:extLst>
              <a:ext uri="{FF2B5EF4-FFF2-40B4-BE49-F238E27FC236}">
                <a16:creationId xmlns:a16="http://schemas.microsoft.com/office/drawing/2014/main" id="{8E22A9AF-8DF0-4A6F-8B82-5C2058F33B32}"/>
              </a:ext>
            </a:extLst>
          </p:cNvPr>
          <p:cNvSpPr txBox="1"/>
          <p:nvPr/>
        </p:nvSpPr>
        <p:spPr>
          <a:xfrm>
            <a:off x="7645872" y="980727"/>
            <a:ext cx="1582441" cy="461665"/>
          </a:xfrm>
          <a:prstGeom prst="rect">
            <a:avLst/>
          </a:prstGeom>
          <a:noFill/>
        </p:spPr>
        <p:txBody>
          <a:bodyPr wrap="square" rtlCol="0">
            <a:spAutoFit/>
          </a:bodyPr>
          <a:lstStyle/>
          <a:p>
            <a:r>
              <a:rPr lang="en-GB" sz="2400">
                <a:solidFill>
                  <a:srgbClr val="FF0000"/>
                </a:solidFill>
              </a:rPr>
              <a:t>1,3,7,21</a:t>
            </a:r>
          </a:p>
        </p:txBody>
      </p:sp>
      <p:sp>
        <p:nvSpPr>
          <p:cNvPr id="14" name="TextBox 13">
            <a:extLst>
              <a:ext uri="{FF2B5EF4-FFF2-40B4-BE49-F238E27FC236}">
                <a16:creationId xmlns:a16="http://schemas.microsoft.com/office/drawing/2014/main" id="{2EB3A73E-FBDC-46B8-8367-862AFF39FAA1}"/>
              </a:ext>
            </a:extLst>
          </p:cNvPr>
          <p:cNvSpPr txBox="1"/>
          <p:nvPr/>
        </p:nvSpPr>
        <p:spPr>
          <a:xfrm>
            <a:off x="7645872" y="1376680"/>
            <a:ext cx="1999265" cy="461665"/>
          </a:xfrm>
          <a:prstGeom prst="rect">
            <a:avLst/>
          </a:prstGeom>
          <a:noFill/>
        </p:spPr>
        <p:txBody>
          <a:bodyPr wrap="square" rtlCol="0">
            <a:spAutoFit/>
          </a:bodyPr>
          <a:lstStyle/>
          <a:p>
            <a:r>
              <a:rPr lang="en-GB" sz="2400">
                <a:solidFill>
                  <a:srgbClr val="FF0000"/>
                </a:solidFill>
              </a:rPr>
              <a:t>1, 5, 7, 35</a:t>
            </a:r>
          </a:p>
        </p:txBody>
      </p:sp>
      <p:sp>
        <p:nvSpPr>
          <p:cNvPr id="15" name="TextBox 14">
            <a:extLst>
              <a:ext uri="{FF2B5EF4-FFF2-40B4-BE49-F238E27FC236}">
                <a16:creationId xmlns:a16="http://schemas.microsoft.com/office/drawing/2014/main" id="{7246DB43-203D-490A-8A74-2C62D55945A1}"/>
              </a:ext>
            </a:extLst>
          </p:cNvPr>
          <p:cNvSpPr txBox="1"/>
          <p:nvPr/>
        </p:nvSpPr>
        <p:spPr>
          <a:xfrm>
            <a:off x="7668333" y="1732701"/>
            <a:ext cx="1820945" cy="461665"/>
          </a:xfrm>
          <a:prstGeom prst="rect">
            <a:avLst/>
          </a:prstGeom>
          <a:noFill/>
        </p:spPr>
        <p:txBody>
          <a:bodyPr wrap="square" rtlCol="0">
            <a:spAutoFit/>
          </a:bodyPr>
          <a:lstStyle/>
          <a:p>
            <a:r>
              <a:rPr lang="en-GB" sz="2400">
                <a:solidFill>
                  <a:srgbClr val="FF0000"/>
                </a:solidFill>
              </a:rPr>
              <a:t>HCF = 7</a:t>
            </a:r>
          </a:p>
        </p:txBody>
      </p:sp>
      <p:sp>
        <p:nvSpPr>
          <p:cNvPr id="16" name="TextBox 15">
            <a:extLst>
              <a:ext uri="{FF2B5EF4-FFF2-40B4-BE49-F238E27FC236}">
                <a16:creationId xmlns:a16="http://schemas.microsoft.com/office/drawing/2014/main" id="{076B0BB5-F451-4075-B2D2-1282296FD933}"/>
              </a:ext>
            </a:extLst>
          </p:cNvPr>
          <p:cNvSpPr txBox="1"/>
          <p:nvPr/>
        </p:nvSpPr>
        <p:spPr>
          <a:xfrm>
            <a:off x="4255682" y="2622758"/>
            <a:ext cx="301645" cy="461665"/>
          </a:xfrm>
          <a:prstGeom prst="rect">
            <a:avLst/>
          </a:prstGeom>
          <a:noFill/>
        </p:spPr>
        <p:txBody>
          <a:bodyPr wrap="square" rtlCol="0">
            <a:spAutoFit/>
          </a:bodyPr>
          <a:lstStyle/>
          <a:p>
            <a:r>
              <a:rPr lang="en-GB" sz="2400">
                <a:solidFill>
                  <a:srgbClr val="FF0000"/>
                </a:solidFill>
              </a:rPr>
              <a:t>3</a:t>
            </a:r>
          </a:p>
        </p:txBody>
      </p:sp>
      <p:sp>
        <p:nvSpPr>
          <p:cNvPr id="24" name="TextBox 23">
            <a:extLst>
              <a:ext uri="{FF2B5EF4-FFF2-40B4-BE49-F238E27FC236}">
                <a16:creationId xmlns:a16="http://schemas.microsoft.com/office/drawing/2014/main" id="{4DCFD180-810F-41B0-9D65-77BE464979D4}"/>
              </a:ext>
            </a:extLst>
          </p:cNvPr>
          <p:cNvSpPr txBox="1"/>
          <p:nvPr/>
        </p:nvSpPr>
        <p:spPr>
          <a:xfrm>
            <a:off x="6679212" y="2592070"/>
            <a:ext cx="301645" cy="461665"/>
          </a:xfrm>
          <a:prstGeom prst="rect">
            <a:avLst/>
          </a:prstGeom>
          <a:noFill/>
        </p:spPr>
        <p:txBody>
          <a:bodyPr wrap="square" rtlCol="0">
            <a:spAutoFit/>
          </a:bodyPr>
          <a:lstStyle/>
          <a:p>
            <a:r>
              <a:rPr lang="en-GB" sz="2400">
                <a:solidFill>
                  <a:srgbClr val="FF0000"/>
                </a:solidFill>
              </a:rPr>
              <a:t>2</a:t>
            </a:r>
          </a:p>
        </p:txBody>
      </p:sp>
      <p:sp>
        <p:nvSpPr>
          <p:cNvPr id="25" name="TextBox 24">
            <a:extLst>
              <a:ext uri="{FF2B5EF4-FFF2-40B4-BE49-F238E27FC236}">
                <a16:creationId xmlns:a16="http://schemas.microsoft.com/office/drawing/2014/main" id="{359C0232-8592-426F-8634-EAD9F1A83508}"/>
              </a:ext>
            </a:extLst>
          </p:cNvPr>
          <p:cNvSpPr txBox="1"/>
          <p:nvPr/>
        </p:nvSpPr>
        <p:spPr>
          <a:xfrm>
            <a:off x="9125972" y="2604941"/>
            <a:ext cx="301645" cy="461665"/>
          </a:xfrm>
          <a:prstGeom prst="rect">
            <a:avLst/>
          </a:prstGeom>
          <a:noFill/>
        </p:spPr>
        <p:txBody>
          <a:bodyPr wrap="square" rtlCol="0">
            <a:spAutoFit/>
          </a:bodyPr>
          <a:lstStyle/>
          <a:p>
            <a:r>
              <a:rPr lang="en-GB" sz="2400">
                <a:solidFill>
                  <a:srgbClr val="FF0000"/>
                </a:solidFill>
              </a:rPr>
              <a:t>6</a:t>
            </a:r>
          </a:p>
        </p:txBody>
      </p:sp>
      <p:sp>
        <p:nvSpPr>
          <p:cNvPr id="26" name="TextBox 25">
            <a:extLst>
              <a:ext uri="{FF2B5EF4-FFF2-40B4-BE49-F238E27FC236}">
                <a16:creationId xmlns:a16="http://schemas.microsoft.com/office/drawing/2014/main" id="{2EA938CB-634E-4375-9E24-D42527AFAD82}"/>
              </a:ext>
            </a:extLst>
          </p:cNvPr>
          <p:cNvSpPr txBox="1"/>
          <p:nvPr/>
        </p:nvSpPr>
        <p:spPr>
          <a:xfrm>
            <a:off x="11523820" y="2631640"/>
            <a:ext cx="301645" cy="461665"/>
          </a:xfrm>
          <a:prstGeom prst="rect">
            <a:avLst/>
          </a:prstGeom>
          <a:noFill/>
        </p:spPr>
        <p:txBody>
          <a:bodyPr wrap="square" rtlCol="0">
            <a:spAutoFit/>
          </a:bodyPr>
          <a:lstStyle/>
          <a:p>
            <a:r>
              <a:rPr lang="en-GB" sz="2400">
                <a:solidFill>
                  <a:srgbClr val="FF0000"/>
                </a:solidFill>
              </a:rPr>
              <a:t>5</a:t>
            </a:r>
          </a:p>
        </p:txBody>
      </p:sp>
      <p:sp>
        <p:nvSpPr>
          <p:cNvPr id="20" name="TextBox 19">
            <a:extLst>
              <a:ext uri="{FF2B5EF4-FFF2-40B4-BE49-F238E27FC236}">
                <a16:creationId xmlns:a16="http://schemas.microsoft.com/office/drawing/2014/main" id="{03BE46E9-32CD-41AF-9C09-2A77D1F4337D}"/>
              </a:ext>
            </a:extLst>
          </p:cNvPr>
          <p:cNvSpPr txBox="1"/>
          <p:nvPr/>
        </p:nvSpPr>
        <p:spPr>
          <a:xfrm>
            <a:off x="9645137" y="5517232"/>
            <a:ext cx="2427527" cy="461665"/>
          </a:xfrm>
          <a:prstGeom prst="rect">
            <a:avLst/>
          </a:prstGeom>
          <a:noFill/>
        </p:spPr>
        <p:txBody>
          <a:bodyPr wrap="square" rtlCol="0">
            <a:spAutoFit/>
          </a:bodyPr>
          <a:lstStyle/>
          <a:p>
            <a:r>
              <a:rPr lang="en-GB" sz="2400">
                <a:solidFill>
                  <a:srgbClr val="FF0000"/>
                </a:solidFill>
              </a:rPr>
              <a:t>HCF = 2 x 3 = 6</a:t>
            </a:r>
          </a:p>
        </p:txBody>
      </p:sp>
      <p:sp>
        <p:nvSpPr>
          <p:cNvPr id="28" name="Rectangle 27">
            <a:extLst>
              <a:ext uri="{FF2B5EF4-FFF2-40B4-BE49-F238E27FC236}">
                <a16:creationId xmlns:a16="http://schemas.microsoft.com/office/drawing/2014/main" id="{27C24D98-4459-4D18-8B0C-F242B0976E2C}"/>
              </a:ext>
            </a:extLst>
          </p:cNvPr>
          <p:cNvSpPr/>
          <p:nvPr/>
        </p:nvSpPr>
        <p:spPr bwMode="auto">
          <a:xfrm>
            <a:off x="2801805" y="4459532"/>
            <a:ext cx="1892540" cy="1619001"/>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FBC83320-8030-43A4-9E18-30C26C7F635F}"/>
              </a:ext>
            </a:extLst>
          </p:cNvPr>
          <p:cNvSpPr/>
          <p:nvPr/>
        </p:nvSpPr>
        <p:spPr bwMode="auto">
          <a:xfrm>
            <a:off x="6945090" y="4409662"/>
            <a:ext cx="2297180" cy="166887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699101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7" grpId="0" animBg="1"/>
      <p:bldP spid="12" grpId="0" animBg="1"/>
      <p:bldP spid="10" grpId="0"/>
      <p:bldP spid="11" grpId="0"/>
      <p:bldP spid="13" grpId="0"/>
      <p:bldP spid="14" grpId="0"/>
      <p:bldP spid="15" grpId="0"/>
      <p:bldP spid="16" grpId="0"/>
      <p:bldP spid="24"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2DBD895-D3CF-4C05-879A-E3D6E7866DF5}"/>
              </a:ext>
            </a:extLst>
          </p:cNvPr>
          <p:cNvSpPr/>
          <p:nvPr/>
        </p:nvSpPr>
        <p:spPr>
          <a:xfrm>
            <a:off x="2639616" y="908720"/>
            <a:ext cx="3209533" cy="461665"/>
          </a:xfrm>
          <a:prstGeom prst="rect">
            <a:avLst/>
          </a:prstGeom>
        </p:spPr>
        <p:txBody>
          <a:bodyPr wrap="none">
            <a:spAutoFit/>
          </a:bodyPr>
          <a:lstStyle/>
          <a:p>
            <a:r>
              <a:rPr lang="en-GB" sz="2400"/>
              <a:t>4. What is the HCF of:</a:t>
            </a:r>
          </a:p>
        </p:txBody>
      </p:sp>
      <p:sp>
        <p:nvSpPr>
          <p:cNvPr id="3" name="Rectangle 2">
            <a:extLst>
              <a:ext uri="{FF2B5EF4-FFF2-40B4-BE49-F238E27FC236}">
                <a16:creationId xmlns:a16="http://schemas.microsoft.com/office/drawing/2014/main" id="{63E0009B-7970-43BC-97BC-FBA84DF14EFD}"/>
              </a:ext>
            </a:extLst>
          </p:cNvPr>
          <p:cNvSpPr/>
          <p:nvPr/>
        </p:nvSpPr>
        <p:spPr>
          <a:xfrm>
            <a:off x="2652813" y="1379260"/>
            <a:ext cx="2188420" cy="461665"/>
          </a:xfrm>
          <a:prstGeom prst="rect">
            <a:avLst/>
          </a:prstGeom>
        </p:spPr>
        <p:txBody>
          <a:bodyPr wrap="none">
            <a:spAutoFit/>
          </a:bodyPr>
          <a:lstStyle/>
          <a:p>
            <a:r>
              <a:rPr lang="en-GB" sz="2400"/>
              <a:t>(a) 90 and 120</a:t>
            </a:r>
          </a:p>
        </p:txBody>
      </p:sp>
      <p:sp>
        <p:nvSpPr>
          <p:cNvPr id="4" name="Rectangle 3">
            <a:extLst>
              <a:ext uri="{FF2B5EF4-FFF2-40B4-BE49-F238E27FC236}">
                <a16:creationId xmlns:a16="http://schemas.microsoft.com/office/drawing/2014/main" id="{1450159C-8BE3-4893-AABB-A14D8322E610}"/>
              </a:ext>
            </a:extLst>
          </p:cNvPr>
          <p:cNvSpPr/>
          <p:nvPr/>
        </p:nvSpPr>
        <p:spPr>
          <a:xfrm>
            <a:off x="5741266" y="1340414"/>
            <a:ext cx="2016899" cy="461665"/>
          </a:xfrm>
          <a:prstGeom prst="rect">
            <a:avLst/>
          </a:prstGeom>
        </p:spPr>
        <p:txBody>
          <a:bodyPr wrap="none">
            <a:spAutoFit/>
          </a:bodyPr>
          <a:lstStyle/>
          <a:p>
            <a:r>
              <a:rPr lang="en-GB" sz="2400"/>
              <a:t>(b) 96 and 72</a:t>
            </a:r>
          </a:p>
        </p:txBody>
      </p:sp>
      <p:sp>
        <p:nvSpPr>
          <p:cNvPr id="5" name="Rectangle 4">
            <a:extLst>
              <a:ext uri="{FF2B5EF4-FFF2-40B4-BE49-F238E27FC236}">
                <a16:creationId xmlns:a16="http://schemas.microsoft.com/office/drawing/2014/main" id="{9B482720-584F-445B-9F07-F1329476C0A2}"/>
              </a:ext>
            </a:extLst>
          </p:cNvPr>
          <p:cNvSpPr/>
          <p:nvPr/>
        </p:nvSpPr>
        <p:spPr>
          <a:xfrm>
            <a:off x="8845093" y="1335115"/>
            <a:ext cx="1999265" cy="461665"/>
          </a:xfrm>
          <a:prstGeom prst="rect">
            <a:avLst/>
          </a:prstGeom>
        </p:spPr>
        <p:txBody>
          <a:bodyPr wrap="none">
            <a:spAutoFit/>
          </a:bodyPr>
          <a:lstStyle/>
          <a:p>
            <a:r>
              <a:rPr lang="en-GB" sz="2400"/>
              <a:t>(c) 56 and 60</a:t>
            </a:r>
          </a:p>
        </p:txBody>
      </p:sp>
      <p:sp>
        <p:nvSpPr>
          <p:cNvPr id="6" name="Rectangle 5">
            <a:extLst>
              <a:ext uri="{FF2B5EF4-FFF2-40B4-BE49-F238E27FC236}">
                <a16:creationId xmlns:a16="http://schemas.microsoft.com/office/drawing/2014/main" id="{70BB4D8F-A8F1-4F27-9483-4653BF3653F3}"/>
              </a:ext>
            </a:extLst>
          </p:cNvPr>
          <p:cNvSpPr/>
          <p:nvPr/>
        </p:nvSpPr>
        <p:spPr>
          <a:xfrm>
            <a:off x="2661378" y="1881445"/>
            <a:ext cx="2016899" cy="461665"/>
          </a:xfrm>
          <a:prstGeom prst="rect">
            <a:avLst/>
          </a:prstGeom>
        </p:spPr>
        <p:txBody>
          <a:bodyPr wrap="none">
            <a:spAutoFit/>
          </a:bodyPr>
          <a:lstStyle/>
          <a:p>
            <a:r>
              <a:rPr lang="en-GB" sz="2400"/>
              <a:t>(d) 77 and 50</a:t>
            </a:r>
          </a:p>
        </p:txBody>
      </p:sp>
      <p:sp>
        <p:nvSpPr>
          <p:cNvPr id="7" name="Rectangle 6">
            <a:extLst>
              <a:ext uri="{FF2B5EF4-FFF2-40B4-BE49-F238E27FC236}">
                <a16:creationId xmlns:a16="http://schemas.microsoft.com/office/drawing/2014/main" id="{A00AE1AC-D62D-448A-A1CC-043DCB119E2F}"/>
              </a:ext>
            </a:extLst>
          </p:cNvPr>
          <p:cNvSpPr/>
          <p:nvPr/>
        </p:nvSpPr>
        <p:spPr>
          <a:xfrm>
            <a:off x="5741266" y="1827778"/>
            <a:ext cx="2359941" cy="461665"/>
          </a:xfrm>
          <a:prstGeom prst="rect">
            <a:avLst/>
          </a:prstGeom>
        </p:spPr>
        <p:txBody>
          <a:bodyPr wrap="none">
            <a:spAutoFit/>
          </a:bodyPr>
          <a:lstStyle/>
          <a:p>
            <a:r>
              <a:rPr lang="en-GB" sz="2400"/>
              <a:t>(e) 300 and 550</a:t>
            </a:r>
          </a:p>
        </p:txBody>
      </p:sp>
      <p:sp>
        <p:nvSpPr>
          <p:cNvPr id="8" name="Rectangle 7">
            <a:extLst>
              <a:ext uri="{FF2B5EF4-FFF2-40B4-BE49-F238E27FC236}">
                <a16:creationId xmlns:a16="http://schemas.microsoft.com/office/drawing/2014/main" id="{210305E8-20CE-485B-B568-D4F6365F1FF0}"/>
              </a:ext>
            </a:extLst>
          </p:cNvPr>
          <p:cNvSpPr/>
          <p:nvPr/>
        </p:nvSpPr>
        <p:spPr>
          <a:xfrm>
            <a:off x="8863816" y="1861219"/>
            <a:ext cx="2358338" cy="461665"/>
          </a:xfrm>
          <a:prstGeom prst="rect">
            <a:avLst/>
          </a:prstGeom>
        </p:spPr>
        <p:txBody>
          <a:bodyPr wrap="none">
            <a:spAutoFit/>
          </a:bodyPr>
          <a:lstStyle/>
          <a:p>
            <a:r>
              <a:rPr lang="en-GB" sz="2400"/>
              <a:t>(f) 320 and 128 </a:t>
            </a:r>
          </a:p>
        </p:txBody>
      </p:sp>
      <p:sp>
        <p:nvSpPr>
          <p:cNvPr id="9" name="Rectangle 8">
            <a:extLst>
              <a:ext uri="{FF2B5EF4-FFF2-40B4-BE49-F238E27FC236}">
                <a16:creationId xmlns:a16="http://schemas.microsoft.com/office/drawing/2014/main" id="{5A8E349B-33E5-47B4-BD8F-293297227353}"/>
              </a:ext>
            </a:extLst>
          </p:cNvPr>
          <p:cNvSpPr/>
          <p:nvPr/>
        </p:nvSpPr>
        <p:spPr>
          <a:xfrm>
            <a:off x="2639616" y="2531631"/>
            <a:ext cx="6096000" cy="1938992"/>
          </a:xfrm>
          <a:prstGeom prst="rect">
            <a:avLst/>
          </a:prstGeom>
        </p:spPr>
        <p:txBody>
          <a:bodyPr>
            <a:spAutoFit/>
          </a:bodyPr>
          <a:lstStyle/>
          <a:p>
            <a:r>
              <a:rPr lang="en-GB" sz="2400"/>
              <a:t>5.   (a) List the first 8 multiples of 8.</a:t>
            </a:r>
          </a:p>
          <a:p>
            <a:r>
              <a:rPr lang="en-GB" sz="2400"/>
              <a:t>      (b) List the first 8 multiples of 6.</a:t>
            </a:r>
          </a:p>
          <a:p>
            <a:r>
              <a:rPr lang="en-GB" sz="2400"/>
              <a:t>      (c) What is the LCM of  6 and 8 </a:t>
            </a:r>
          </a:p>
          <a:p>
            <a:endParaRPr lang="en-GB" sz="2400"/>
          </a:p>
          <a:p>
            <a:endParaRPr lang="en-GB" sz="2400"/>
          </a:p>
        </p:txBody>
      </p:sp>
      <p:sp>
        <p:nvSpPr>
          <p:cNvPr id="10" name="Rectangle 9">
            <a:extLst>
              <a:ext uri="{FF2B5EF4-FFF2-40B4-BE49-F238E27FC236}">
                <a16:creationId xmlns:a16="http://schemas.microsoft.com/office/drawing/2014/main" id="{ADFADB3D-9FFA-488A-9697-F74D51F6B1D0}"/>
              </a:ext>
            </a:extLst>
          </p:cNvPr>
          <p:cNvSpPr/>
          <p:nvPr/>
        </p:nvSpPr>
        <p:spPr>
          <a:xfrm>
            <a:off x="2661378" y="3628698"/>
            <a:ext cx="3227165" cy="830997"/>
          </a:xfrm>
          <a:prstGeom prst="rect">
            <a:avLst/>
          </a:prstGeom>
        </p:spPr>
        <p:txBody>
          <a:bodyPr wrap="none">
            <a:spAutoFit/>
          </a:bodyPr>
          <a:lstStyle/>
          <a:p>
            <a:endParaRPr lang="en-GB" sz="2400"/>
          </a:p>
          <a:p>
            <a:r>
              <a:rPr lang="en-GB" sz="2400"/>
              <a:t>6. What is the LCM of:</a:t>
            </a:r>
          </a:p>
        </p:txBody>
      </p:sp>
      <p:sp>
        <p:nvSpPr>
          <p:cNvPr id="11" name="Rectangle 10">
            <a:extLst>
              <a:ext uri="{FF2B5EF4-FFF2-40B4-BE49-F238E27FC236}">
                <a16:creationId xmlns:a16="http://schemas.microsoft.com/office/drawing/2014/main" id="{A26BE54E-6149-4329-A586-4D00890879BD}"/>
              </a:ext>
            </a:extLst>
          </p:cNvPr>
          <p:cNvSpPr/>
          <p:nvPr/>
        </p:nvSpPr>
        <p:spPr>
          <a:xfrm>
            <a:off x="2699324" y="4395798"/>
            <a:ext cx="1673856" cy="461665"/>
          </a:xfrm>
          <a:prstGeom prst="rect">
            <a:avLst/>
          </a:prstGeom>
        </p:spPr>
        <p:txBody>
          <a:bodyPr wrap="none">
            <a:spAutoFit/>
          </a:bodyPr>
          <a:lstStyle/>
          <a:p>
            <a:r>
              <a:rPr lang="en-GB" sz="2400"/>
              <a:t>(a) 5 and 3</a:t>
            </a:r>
          </a:p>
        </p:txBody>
      </p:sp>
      <p:sp>
        <p:nvSpPr>
          <p:cNvPr id="12" name="Rectangle 11">
            <a:extLst>
              <a:ext uri="{FF2B5EF4-FFF2-40B4-BE49-F238E27FC236}">
                <a16:creationId xmlns:a16="http://schemas.microsoft.com/office/drawing/2014/main" id="{3E0477F1-1B4F-46D5-9748-6205D655CE18}"/>
              </a:ext>
            </a:extLst>
          </p:cNvPr>
          <p:cNvSpPr/>
          <p:nvPr/>
        </p:nvSpPr>
        <p:spPr>
          <a:xfrm>
            <a:off x="5912788" y="4377447"/>
            <a:ext cx="1673856" cy="461665"/>
          </a:xfrm>
          <a:prstGeom prst="rect">
            <a:avLst/>
          </a:prstGeom>
        </p:spPr>
        <p:txBody>
          <a:bodyPr wrap="none">
            <a:spAutoFit/>
          </a:bodyPr>
          <a:lstStyle/>
          <a:p>
            <a:r>
              <a:rPr lang="en-GB" sz="2400"/>
              <a:t>(b) 9 and 6</a:t>
            </a:r>
          </a:p>
        </p:txBody>
      </p:sp>
      <p:sp>
        <p:nvSpPr>
          <p:cNvPr id="13" name="Rectangle 12">
            <a:extLst>
              <a:ext uri="{FF2B5EF4-FFF2-40B4-BE49-F238E27FC236}">
                <a16:creationId xmlns:a16="http://schemas.microsoft.com/office/drawing/2014/main" id="{70A6F45C-603A-4950-9C08-CA4BFF16F307}"/>
              </a:ext>
            </a:extLst>
          </p:cNvPr>
          <p:cNvSpPr/>
          <p:nvPr/>
        </p:nvSpPr>
        <p:spPr>
          <a:xfrm>
            <a:off x="8845617" y="4350880"/>
            <a:ext cx="1827744" cy="461665"/>
          </a:xfrm>
          <a:prstGeom prst="rect">
            <a:avLst/>
          </a:prstGeom>
        </p:spPr>
        <p:txBody>
          <a:bodyPr wrap="none">
            <a:spAutoFit/>
          </a:bodyPr>
          <a:lstStyle/>
          <a:p>
            <a:r>
              <a:rPr lang="en-GB" sz="2400"/>
              <a:t>(c) 8 and 10</a:t>
            </a:r>
          </a:p>
        </p:txBody>
      </p:sp>
      <p:sp>
        <p:nvSpPr>
          <p:cNvPr id="14" name="Rectangle 13">
            <a:extLst>
              <a:ext uri="{FF2B5EF4-FFF2-40B4-BE49-F238E27FC236}">
                <a16:creationId xmlns:a16="http://schemas.microsoft.com/office/drawing/2014/main" id="{18091200-BE51-47A7-A8F9-FE84FCA207FE}"/>
              </a:ext>
            </a:extLst>
          </p:cNvPr>
          <p:cNvSpPr/>
          <p:nvPr/>
        </p:nvSpPr>
        <p:spPr>
          <a:xfrm>
            <a:off x="2690178" y="4854168"/>
            <a:ext cx="1845377" cy="461665"/>
          </a:xfrm>
          <a:prstGeom prst="rect">
            <a:avLst/>
          </a:prstGeom>
        </p:spPr>
        <p:txBody>
          <a:bodyPr wrap="none">
            <a:spAutoFit/>
          </a:bodyPr>
          <a:lstStyle/>
          <a:p>
            <a:r>
              <a:rPr lang="en-GB" sz="2400"/>
              <a:t>(d) 12 and 9</a:t>
            </a:r>
          </a:p>
        </p:txBody>
      </p:sp>
      <p:sp>
        <p:nvSpPr>
          <p:cNvPr id="15" name="Rectangle 14">
            <a:extLst>
              <a:ext uri="{FF2B5EF4-FFF2-40B4-BE49-F238E27FC236}">
                <a16:creationId xmlns:a16="http://schemas.microsoft.com/office/drawing/2014/main" id="{BD39A55C-BE5A-4F65-8877-84D945C5EED3}"/>
              </a:ext>
            </a:extLst>
          </p:cNvPr>
          <p:cNvSpPr/>
          <p:nvPr/>
        </p:nvSpPr>
        <p:spPr>
          <a:xfrm>
            <a:off x="5896487" y="4845013"/>
            <a:ext cx="2016899" cy="461665"/>
          </a:xfrm>
          <a:prstGeom prst="rect">
            <a:avLst/>
          </a:prstGeom>
        </p:spPr>
        <p:txBody>
          <a:bodyPr wrap="none">
            <a:spAutoFit/>
          </a:bodyPr>
          <a:lstStyle/>
          <a:p>
            <a:r>
              <a:rPr lang="en-GB" sz="2400"/>
              <a:t>(e) 15 and 20</a:t>
            </a:r>
          </a:p>
        </p:txBody>
      </p:sp>
      <p:sp>
        <p:nvSpPr>
          <p:cNvPr id="16" name="Rectangle 15">
            <a:extLst>
              <a:ext uri="{FF2B5EF4-FFF2-40B4-BE49-F238E27FC236}">
                <a16:creationId xmlns:a16="http://schemas.microsoft.com/office/drawing/2014/main" id="{002DAC3E-DB0F-4CC8-8AEE-919A56C3B0C6}"/>
              </a:ext>
            </a:extLst>
          </p:cNvPr>
          <p:cNvSpPr/>
          <p:nvPr/>
        </p:nvSpPr>
        <p:spPr>
          <a:xfrm>
            <a:off x="8934252" y="4812545"/>
            <a:ext cx="1820948" cy="461665"/>
          </a:xfrm>
          <a:prstGeom prst="rect">
            <a:avLst/>
          </a:prstGeom>
        </p:spPr>
        <p:txBody>
          <a:bodyPr wrap="none">
            <a:spAutoFit/>
          </a:bodyPr>
          <a:lstStyle/>
          <a:p>
            <a:r>
              <a:rPr lang="en-GB" sz="2400"/>
              <a:t>(f) 6 and 11 </a:t>
            </a:r>
          </a:p>
        </p:txBody>
      </p:sp>
      <p:sp>
        <p:nvSpPr>
          <p:cNvPr id="17" name="Rectangle 16">
            <a:extLst>
              <a:ext uri="{FF2B5EF4-FFF2-40B4-BE49-F238E27FC236}">
                <a16:creationId xmlns:a16="http://schemas.microsoft.com/office/drawing/2014/main" id="{0E1EE53F-4298-4A21-A1AC-D2A8722B8222}"/>
              </a:ext>
            </a:extLst>
          </p:cNvPr>
          <p:cNvSpPr/>
          <p:nvPr/>
        </p:nvSpPr>
        <p:spPr>
          <a:xfrm>
            <a:off x="5118133" y="1370385"/>
            <a:ext cx="527709" cy="461665"/>
          </a:xfrm>
          <a:prstGeom prst="rect">
            <a:avLst/>
          </a:prstGeom>
        </p:spPr>
        <p:txBody>
          <a:bodyPr wrap="none">
            <a:spAutoFit/>
          </a:bodyPr>
          <a:lstStyle/>
          <a:p>
            <a:r>
              <a:rPr lang="en-GB" sz="2400">
                <a:solidFill>
                  <a:srgbClr val="FF0000"/>
                </a:solidFill>
              </a:rPr>
              <a:t>30</a:t>
            </a:r>
          </a:p>
        </p:txBody>
      </p:sp>
      <p:sp>
        <p:nvSpPr>
          <p:cNvPr id="18" name="Rectangle 17">
            <a:extLst>
              <a:ext uri="{FF2B5EF4-FFF2-40B4-BE49-F238E27FC236}">
                <a16:creationId xmlns:a16="http://schemas.microsoft.com/office/drawing/2014/main" id="{AECAF5CF-F00A-4EF3-9083-20DA45C72430}"/>
              </a:ext>
            </a:extLst>
          </p:cNvPr>
          <p:cNvSpPr/>
          <p:nvPr/>
        </p:nvSpPr>
        <p:spPr>
          <a:xfrm>
            <a:off x="5175905" y="1832050"/>
            <a:ext cx="356188" cy="461665"/>
          </a:xfrm>
          <a:prstGeom prst="rect">
            <a:avLst/>
          </a:prstGeom>
        </p:spPr>
        <p:txBody>
          <a:bodyPr wrap="none">
            <a:spAutoFit/>
          </a:bodyPr>
          <a:lstStyle/>
          <a:p>
            <a:r>
              <a:rPr lang="en-GB" sz="2400">
                <a:solidFill>
                  <a:srgbClr val="FF0000"/>
                </a:solidFill>
              </a:rPr>
              <a:t>1</a:t>
            </a:r>
          </a:p>
        </p:txBody>
      </p:sp>
      <p:sp>
        <p:nvSpPr>
          <p:cNvPr id="19" name="Rectangle 18">
            <a:extLst>
              <a:ext uri="{FF2B5EF4-FFF2-40B4-BE49-F238E27FC236}">
                <a16:creationId xmlns:a16="http://schemas.microsoft.com/office/drawing/2014/main" id="{5B0F5A85-78AC-4906-A2E4-98C8ED4501B6}"/>
              </a:ext>
            </a:extLst>
          </p:cNvPr>
          <p:cNvSpPr/>
          <p:nvPr/>
        </p:nvSpPr>
        <p:spPr>
          <a:xfrm>
            <a:off x="8101207" y="1370385"/>
            <a:ext cx="527709" cy="461665"/>
          </a:xfrm>
          <a:prstGeom prst="rect">
            <a:avLst/>
          </a:prstGeom>
        </p:spPr>
        <p:txBody>
          <a:bodyPr wrap="none">
            <a:spAutoFit/>
          </a:bodyPr>
          <a:lstStyle/>
          <a:p>
            <a:r>
              <a:rPr lang="en-GB" sz="2400">
                <a:solidFill>
                  <a:srgbClr val="FF0000"/>
                </a:solidFill>
              </a:rPr>
              <a:t>24</a:t>
            </a:r>
          </a:p>
        </p:txBody>
      </p:sp>
      <p:sp>
        <p:nvSpPr>
          <p:cNvPr id="20" name="Rectangle 19">
            <a:extLst>
              <a:ext uri="{FF2B5EF4-FFF2-40B4-BE49-F238E27FC236}">
                <a16:creationId xmlns:a16="http://schemas.microsoft.com/office/drawing/2014/main" id="{E40342CC-A0F0-4FFF-B1F0-15ACF58B6EAF}"/>
              </a:ext>
            </a:extLst>
          </p:cNvPr>
          <p:cNvSpPr/>
          <p:nvPr/>
        </p:nvSpPr>
        <p:spPr>
          <a:xfrm>
            <a:off x="8163632" y="1852879"/>
            <a:ext cx="527709" cy="461665"/>
          </a:xfrm>
          <a:prstGeom prst="rect">
            <a:avLst/>
          </a:prstGeom>
        </p:spPr>
        <p:txBody>
          <a:bodyPr wrap="none">
            <a:spAutoFit/>
          </a:bodyPr>
          <a:lstStyle/>
          <a:p>
            <a:r>
              <a:rPr lang="en-GB" sz="2400">
                <a:solidFill>
                  <a:srgbClr val="FF0000"/>
                </a:solidFill>
              </a:rPr>
              <a:t>50</a:t>
            </a:r>
          </a:p>
        </p:txBody>
      </p:sp>
      <p:sp>
        <p:nvSpPr>
          <p:cNvPr id="21" name="Rectangle 20">
            <a:extLst>
              <a:ext uri="{FF2B5EF4-FFF2-40B4-BE49-F238E27FC236}">
                <a16:creationId xmlns:a16="http://schemas.microsoft.com/office/drawing/2014/main" id="{58A76F3D-8569-4E09-BC10-EF3398C6EF8B}"/>
              </a:ext>
            </a:extLst>
          </p:cNvPr>
          <p:cNvSpPr/>
          <p:nvPr/>
        </p:nvSpPr>
        <p:spPr>
          <a:xfrm>
            <a:off x="11287458" y="1359335"/>
            <a:ext cx="356188" cy="461665"/>
          </a:xfrm>
          <a:prstGeom prst="rect">
            <a:avLst/>
          </a:prstGeom>
        </p:spPr>
        <p:txBody>
          <a:bodyPr wrap="none">
            <a:spAutoFit/>
          </a:bodyPr>
          <a:lstStyle/>
          <a:p>
            <a:r>
              <a:rPr lang="en-GB" sz="2400">
                <a:solidFill>
                  <a:srgbClr val="FF0000"/>
                </a:solidFill>
              </a:rPr>
              <a:t>4</a:t>
            </a:r>
          </a:p>
        </p:txBody>
      </p:sp>
      <p:sp>
        <p:nvSpPr>
          <p:cNvPr id="22" name="Rectangle 21">
            <a:extLst>
              <a:ext uri="{FF2B5EF4-FFF2-40B4-BE49-F238E27FC236}">
                <a16:creationId xmlns:a16="http://schemas.microsoft.com/office/drawing/2014/main" id="{595C3081-F2A4-4117-BF9C-5957BD641E05}"/>
              </a:ext>
            </a:extLst>
          </p:cNvPr>
          <p:cNvSpPr/>
          <p:nvPr/>
        </p:nvSpPr>
        <p:spPr>
          <a:xfrm>
            <a:off x="11287458" y="1881445"/>
            <a:ext cx="527709" cy="461665"/>
          </a:xfrm>
          <a:prstGeom prst="rect">
            <a:avLst/>
          </a:prstGeom>
        </p:spPr>
        <p:txBody>
          <a:bodyPr wrap="none">
            <a:spAutoFit/>
          </a:bodyPr>
          <a:lstStyle/>
          <a:p>
            <a:r>
              <a:rPr lang="en-GB" sz="2400">
                <a:solidFill>
                  <a:srgbClr val="FF0000"/>
                </a:solidFill>
              </a:rPr>
              <a:t>64</a:t>
            </a:r>
          </a:p>
        </p:txBody>
      </p:sp>
      <p:sp>
        <p:nvSpPr>
          <p:cNvPr id="23" name="Rectangle 22">
            <a:extLst>
              <a:ext uri="{FF2B5EF4-FFF2-40B4-BE49-F238E27FC236}">
                <a16:creationId xmlns:a16="http://schemas.microsoft.com/office/drawing/2014/main" id="{2099A4B4-06D6-47EF-BA9F-7C0C3748F5DD}"/>
              </a:ext>
            </a:extLst>
          </p:cNvPr>
          <p:cNvSpPr/>
          <p:nvPr/>
        </p:nvSpPr>
        <p:spPr>
          <a:xfrm>
            <a:off x="4796058" y="4395798"/>
            <a:ext cx="527709" cy="461665"/>
          </a:xfrm>
          <a:prstGeom prst="rect">
            <a:avLst/>
          </a:prstGeom>
        </p:spPr>
        <p:txBody>
          <a:bodyPr wrap="none">
            <a:spAutoFit/>
          </a:bodyPr>
          <a:lstStyle/>
          <a:p>
            <a:r>
              <a:rPr lang="en-GB" sz="2400">
                <a:solidFill>
                  <a:srgbClr val="FF0000"/>
                </a:solidFill>
              </a:rPr>
              <a:t>15</a:t>
            </a:r>
          </a:p>
        </p:txBody>
      </p:sp>
      <p:sp>
        <p:nvSpPr>
          <p:cNvPr id="24" name="Rectangle 23">
            <a:extLst>
              <a:ext uri="{FF2B5EF4-FFF2-40B4-BE49-F238E27FC236}">
                <a16:creationId xmlns:a16="http://schemas.microsoft.com/office/drawing/2014/main" id="{3581FB22-D8C8-47BF-BD2F-E8BD7C27ED04}"/>
              </a:ext>
            </a:extLst>
          </p:cNvPr>
          <p:cNvSpPr/>
          <p:nvPr/>
        </p:nvSpPr>
        <p:spPr>
          <a:xfrm>
            <a:off x="4826290" y="4846589"/>
            <a:ext cx="527709" cy="461665"/>
          </a:xfrm>
          <a:prstGeom prst="rect">
            <a:avLst/>
          </a:prstGeom>
        </p:spPr>
        <p:txBody>
          <a:bodyPr wrap="none">
            <a:spAutoFit/>
          </a:bodyPr>
          <a:lstStyle/>
          <a:p>
            <a:r>
              <a:rPr lang="en-GB" sz="2400">
                <a:solidFill>
                  <a:srgbClr val="FF0000"/>
                </a:solidFill>
              </a:rPr>
              <a:t>36</a:t>
            </a:r>
          </a:p>
        </p:txBody>
      </p:sp>
      <p:sp>
        <p:nvSpPr>
          <p:cNvPr id="25" name="Rectangle 24">
            <a:extLst>
              <a:ext uri="{FF2B5EF4-FFF2-40B4-BE49-F238E27FC236}">
                <a16:creationId xmlns:a16="http://schemas.microsoft.com/office/drawing/2014/main" id="{A301279D-B26E-4D3C-B7FC-AC20BDA36CC3}"/>
              </a:ext>
            </a:extLst>
          </p:cNvPr>
          <p:cNvSpPr/>
          <p:nvPr/>
        </p:nvSpPr>
        <p:spPr>
          <a:xfrm>
            <a:off x="8105381" y="4350880"/>
            <a:ext cx="527709" cy="461665"/>
          </a:xfrm>
          <a:prstGeom prst="rect">
            <a:avLst/>
          </a:prstGeom>
        </p:spPr>
        <p:txBody>
          <a:bodyPr wrap="none">
            <a:spAutoFit/>
          </a:bodyPr>
          <a:lstStyle/>
          <a:p>
            <a:r>
              <a:rPr lang="en-GB" sz="2400">
                <a:solidFill>
                  <a:srgbClr val="FF0000"/>
                </a:solidFill>
              </a:rPr>
              <a:t>18</a:t>
            </a:r>
          </a:p>
        </p:txBody>
      </p:sp>
      <p:sp>
        <p:nvSpPr>
          <p:cNvPr id="26" name="Rectangle 25">
            <a:extLst>
              <a:ext uri="{FF2B5EF4-FFF2-40B4-BE49-F238E27FC236}">
                <a16:creationId xmlns:a16="http://schemas.microsoft.com/office/drawing/2014/main" id="{D3C347C8-618A-4000-9A0C-B7B38A0D2999}"/>
              </a:ext>
            </a:extLst>
          </p:cNvPr>
          <p:cNvSpPr/>
          <p:nvPr/>
        </p:nvSpPr>
        <p:spPr>
          <a:xfrm>
            <a:off x="8105381" y="4859116"/>
            <a:ext cx="527709" cy="461665"/>
          </a:xfrm>
          <a:prstGeom prst="rect">
            <a:avLst/>
          </a:prstGeom>
        </p:spPr>
        <p:txBody>
          <a:bodyPr wrap="none">
            <a:spAutoFit/>
          </a:bodyPr>
          <a:lstStyle/>
          <a:p>
            <a:r>
              <a:rPr lang="en-GB" sz="2400">
                <a:solidFill>
                  <a:srgbClr val="FF0000"/>
                </a:solidFill>
              </a:rPr>
              <a:t>60</a:t>
            </a:r>
          </a:p>
        </p:txBody>
      </p:sp>
      <p:sp>
        <p:nvSpPr>
          <p:cNvPr id="27" name="Rectangle 26">
            <a:extLst>
              <a:ext uri="{FF2B5EF4-FFF2-40B4-BE49-F238E27FC236}">
                <a16:creationId xmlns:a16="http://schemas.microsoft.com/office/drawing/2014/main" id="{EBC39F88-1F16-4E9E-AA46-1B185F6DE2A9}"/>
              </a:ext>
            </a:extLst>
          </p:cNvPr>
          <p:cNvSpPr/>
          <p:nvPr/>
        </p:nvSpPr>
        <p:spPr>
          <a:xfrm>
            <a:off x="10952454" y="4384924"/>
            <a:ext cx="527709" cy="461665"/>
          </a:xfrm>
          <a:prstGeom prst="rect">
            <a:avLst/>
          </a:prstGeom>
        </p:spPr>
        <p:txBody>
          <a:bodyPr wrap="none">
            <a:spAutoFit/>
          </a:bodyPr>
          <a:lstStyle/>
          <a:p>
            <a:r>
              <a:rPr lang="en-GB" sz="2400">
                <a:solidFill>
                  <a:srgbClr val="FF0000"/>
                </a:solidFill>
              </a:rPr>
              <a:t>40</a:t>
            </a:r>
          </a:p>
        </p:txBody>
      </p:sp>
      <p:sp>
        <p:nvSpPr>
          <p:cNvPr id="28" name="Rectangle 27">
            <a:extLst>
              <a:ext uri="{FF2B5EF4-FFF2-40B4-BE49-F238E27FC236}">
                <a16:creationId xmlns:a16="http://schemas.microsoft.com/office/drawing/2014/main" id="{7CF1A166-6529-42EF-A5A2-82D1A75CE094}"/>
              </a:ext>
            </a:extLst>
          </p:cNvPr>
          <p:cNvSpPr/>
          <p:nvPr/>
        </p:nvSpPr>
        <p:spPr>
          <a:xfrm>
            <a:off x="10952454" y="4812544"/>
            <a:ext cx="527709" cy="461665"/>
          </a:xfrm>
          <a:prstGeom prst="rect">
            <a:avLst/>
          </a:prstGeom>
        </p:spPr>
        <p:txBody>
          <a:bodyPr wrap="none">
            <a:spAutoFit/>
          </a:bodyPr>
          <a:lstStyle/>
          <a:p>
            <a:r>
              <a:rPr lang="en-GB" sz="2400">
                <a:solidFill>
                  <a:srgbClr val="FF0000"/>
                </a:solidFill>
              </a:rPr>
              <a:t>66</a:t>
            </a:r>
          </a:p>
        </p:txBody>
      </p:sp>
      <p:sp>
        <p:nvSpPr>
          <p:cNvPr id="29" name="Rectangle 28">
            <a:extLst>
              <a:ext uri="{FF2B5EF4-FFF2-40B4-BE49-F238E27FC236}">
                <a16:creationId xmlns:a16="http://schemas.microsoft.com/office/drawing/2014/main" id="{CD5689B5-2770-42DD-A466-A29F34B4D9A4}"/>
              </a:ext>
            </a:extLst>
          </p:cNvPr>
          <p:cNvSpPr/>
          <p:nvPr/>
        </p:nvSpPr>
        <p:spPr>
          <a:xfrm>
            <a:off x="7849435" y="2559122"/>
            <a:ext cx="3861955" cy="461665"/>
          </a:xfrm>
          <a:prstGeom prst="rect">
            <a:avLst/>
          </a:prstGeom>
        </p:spPr>
        <p:txBody>
          <a:bodyPr wrap="none">
            <a:spAutoFit/>
          </a:bodyPr>
          <a:lstStyle/>
          <a:p>
            <a:r>
              <a:rPr lang="en-GB" sz="2400">
                <a:solidFill>
                  <a:srgbClr val="FF0000"/>
                </a:solidFill>
              </a:rPr>
              <a:t>8,16, </a:t>
            </a:r>
            <a:r>
              <a:rPr lang="en-GB" sz="2400">
                <a:solidFill>
                  <a:srgbClr val="FF0000"/>
                </a:solidFill>
                <a:highlight>
                  <a:srgbClr val="00FF00"/>
                </a:highlight>
              </a:rPr>
              <a:t>24</a:t>
            </a:r>
            <a:r>
              <a:rPr lang="en-GB" sz="2400">
                <a:solidFill>
                  <a:srgbClr val="FF0000"/>
                </a:solidFill>
              </a:rPr>
              <a:t>,32, 40, 48, 56, 64</a:t>
            </a:r>
          </a:p>
        </p:txBody>
      </p:sp>
      <p:sp>
        <p:nvSpPr>
          <p:cNvPr id="30" name="Rectangle 29">
            <a:extLst>
              <a:ext uri="{FF2B5EF4-FFF2-40B4-BE49-F238E27FC236}">
                <a16:creationId xmlns:a16="http://schemas.microsoft.com/office/drawing/2014/main" id="{026A1E64-6DE3-4174-A53E-9ECFFAF947E3}"/>
              </a:ext>
            </a:extLst>
          </p:cNvPr>
          <p:cNvSpPr/>
          <p:nvPr/>
        </p:nvSpPr>
        <p:spPr>
          <a:xfrm>
            <a:off x="7851486" y="2940185"/>
            <a:ext cx="3861955" cy="461665"/>
          </a:xfrm>
          <a:prstGeom prst="rect">
            <a:avLst/>
          </a:prstGeom>
        </p:spPr>
        <p:txBody>
          <a:bodyPr wrap="none">
            <a:spAutoFit/>
          </a:bodyPr>
          <a:lstStyle/>
          <a:p>
            <a:r>
              <a:rPr lang="en-GB" sz="2400">
                <a:solidFill>
                  <a:srgbClr val="FF0000"/>
                </a:solidFill>
              </a:rPr>
              <a:t>6,12,18, </a:t>
            </a:r>
            <a:r>
              <a:rPr lang="en-GB" sz="2400">
                <a:solidFill>
                  <a:srgbClr val="FF0000"/>
                </a:solidFill>
                <a:highlight>
                  <a:srgbClr val="00FF00"/>
                </a:highlight>
              </a:rPr>
              <a:t>24</a:t>
            </a:r>
            <a:r>
              <a:rPr lang="en-GB" sz="2400">
                <a:solidFill>
                  <a:srgbClr val="FF0000"/>
                </a:solidFill>
              </a:rPr>
              <a:t>, 30, 36, 42,48, </a:t>
            </a:r>
          </a:p>
        </p:txBody>
      </p:sp>
      <p:sp>
        <p:nvSpPr>
          <p:cNvPr id="31" name="Rectangle 30">
            <a:extLst>
              <a:ext uri="{FF2B5EF4-FFF2-40B4-BE49-F238E27FC236}">
                <a16:creationId xmlns:a16="http://schemas.microsoft.com/office/drawing/2014/main" id="{FB47A6DD-46F9-47B2-ACDD-EC3896AC4D10}"/>
              </a:ext>
            </a:extLst>
          </p:cNvPr>
          <p:cNvSpPr/>
          <p:nvPr/>
        </p:nvSpPr>
        <p:spPr>
          <a:xfrm>
            <a:off x="7849435" y="3293752"/>
            <a:ext cx="527709" cy="461665"/>
          </a:xfrm>
          <a:prstGeom prst="rect">
            <a:avLst/>
          </a:prstGeom>
        </p:spPr>
        <p:txBody>
          <a:bodyPr wrap="none">
            <a:spAutoFit/>
          </a:bodyPr>
          <a:lstStyle/>
          <a:p>
            <a:r>
              <a:rPr lang="en-GB" sz="2400">
                <a:solidFill>
                  <a:srgbClr val="FF0000"/>
                </a:solidFill>
              </a:rPr>
              <a:t>24</a:t>
            </a:r>
          </a:p>
        </p:txBody>
      </p:sp>
    </p:spTree>
    <p:extLst>
      <p:ext uri="{BB962C8B-B14F-4D97-AF65-F5344CB8AC3E}">
        <p14:creationId xmlns:p14="http://schemas.microsoft.com/office/powerpoint/2010/main" val="2187140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2E2600C-B257-4DE8-835C-2D93A24D8B97}"/>
              </a:ext>
            </a:extLst>
          </p:cNvPr>
          <p:cNvSpPr/>
          <p:nvPr/>
        </p:nvSpPr>
        <p:spPr bwMode="auto">
          <a:xfrm>
            <a:off x="2855640" y="2852936"/>
            <a:ext cx="8712968" cy="8640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567608" y="1052736"/>
            <a:ext cx="9217024" cy="526297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dirty="0"/>
              <a:t>A factor divides exactly into a number, leaving no remainder.</a:t>
            </a:r>
          </a:p>
          <a:p>
            <a:pPr marL="0" indent="0" eaLnBrk="1" hangingPunct="1">
              <a:buClr>
                <a:srgbClr val="000000"/>
              </a:buClr>
              <a:buSzPct val="100000"/>
              <a:defRPr/>
            </a:pPr>
            <a:endParaRPr lang="en-GB" sz="2400" dirty="0"/>
          </a:p>
          <a:p>
            <a:pPr marL="0" indent="0" eaLnBrk="1" hangingPunct="1">
              <a:buClr>
                <a:srgbClr val="000000"/>
              </a:buClr>
              <a:buSzPct val="100000"/>
              <a:defRPr/>
            </a:pPr>
            <a:r>
              <a:rPr lang="en-GB" sz="2400" dirty="0"/>
              <a:t>For example, 13 is a factor of 26 because  26 ÷13 = 2</a:t>
            </a:r>
          </a:p>
          <a:p>
            <a:pPr marL="0" indent="0" eaLnBrk="1" hangingPunct="1">
              <a:buClr>
                <a:srgbClr val="000000"/>
              </a:buClr>
              <a:buSzPct val="100000"/>
              <a:defRPr/>
            </a:pPr>
            <a:r>
              <a:rPr lang="en-GB" sz="2400" dirty="0"/>
              <a:t>leaving no remainder.</a:t>
            </a:r>
          </a:p>
          <a:p>
            <a:pPr marL="0" indent="0" eaLnBrk="1" hangingPunct="1">
              <a:buClr>
                <a:srgbClr val="000000"/>
              </a:buClr>
              <a:buSzPct val="100000"/>
              <a:defRPr/>
            </a:pPr>
            <a:endParaRPr lang="en-GB" sz="2400" dirty="0"/>
          </a:p>
          <a:p>
            <a:pPr marL="0" indent="0" algn="ctr" eaLnBrk="1" hangingPunct="1">
              <a:buClr>
                <a:srgbClr val="000000"/>
              </a:buClr>
              <a:buSzPct val="100000"/>
              <a:defRPr/>
            </a:pPr>
            <a:r>
              <a:rPr lang="en-GB" sz="2400" dirty="0"/>
              <a:t>A prime number has only two factors, 1 and itself; this is how a prime number is defined.</a:t>
            </a:r>
          </a:p>
          <a:p>
            <a:pPr marL="0" indent="0" eaLnBrk="1" hangingPunct="1">
              <a:buClr>
                <a:srgbClr val="000000"/>
              </a:buClr>
              <a:buSzPct val="100000"/>
              <a:defRPr/>
            </a:pPr>
            <a:endParaRPr lang="en-GB" sz="2400" dirty="0"/>
          </a:p>
          <a:p>
            <a:pPr eaLnBrk="1" hangingPunct="1">
              <a:buClr>
                <a:srgbClr val="000000"/>
              </a:buClr>
              <a:buSzPct val="100000"/>
              <a:buAutoNum type="arabicPlain" startAt="5"/>
              <a:defRPr/>
            </a:pPr>
            <a:r>
              <a:rPr lang="en-GB" sz="2400" dirty="0"/>
              <a:t>is a prime number because it has only two factors, 1 and 5.</a:t>
            </a:r>
          </a:p>
          <a:p>
            <a:pPr eaLnBrk="1" hangingPunct="1">
              <a:buClr>
                <a:srgbClr val="000000"/>
              </a:buClr>
              <a:buSzPct val="100000"/>
              <a:buAutoNum type="arabicPlain" startAt="5"/>
              <a:defRPr/>
            </a:pPr>
            <a:endParaRPr lang="en-GB" sz="2400" dirty="0"/>
          </a:p>
          <a:p>
            <a:pPr eaLnBrk="1" hangingPunct="1">
              <a:buClr>
                <a:srgbClr val="000000"/>
              </a:buClr>
              <a:buSzPct val="100000"/>
              <a:buAutoNum type="arabicPlain" startAt="8"/>
              <a:defRPr/>
            </a:pPr>
            <a:r>
              <a:rPr lang="en-GB" sz="2400" dirty="0"/>
              <a:t>has factors 1,  2,  4 and 8,  so it is not prime.</a:t>
            </a:r>
          </a:p>
          <a:p>
            <a:pPr eaLnBrk="1" hangingPunct="1">
              <a:buClr>
                <a:srgbClr val="000000"/>
              </a:buClr>
              <a:buSzPct val="100000"/>
              <a:buAutoNum type="arabicPlain" startAt="8"/>
              <a:defRPr/>
            </a:pPr>
            <a:endParaRPr lang="en-GB" sz="2400" dirty="0"/>
          </a:p>
          <a:p>
            <a:pPr eaLnBrk="1" hangingPunct="1">
              <a:buClr>
                <a:srgbClr val="000000"/>
              </a:buClr>
              <a:buSzPct val="100000"/>
              <a:buAutoNum type="arabicPlain"/>
              <a:defRPr/>
            </a:pPr>
            <a:r>
              <a:rPr lang="en-GB" sz="2400" dirty="0"/>
              <a:t>is not a prime number because it has only one factor, namely</a:t>
            </a:r>
          </a:p>
          <a:p>
            <a:pPr marL="0" indent="0" eaLnBrk="1" hangingPunct="1">
              <a:buClr>
                <a:srgbClr val="000000"/>
              </a:buClr>
              <a:buSzPct val="100000"/>
              <a:defRPr/>
            </a:pPr>
            <a:r>
              <a:rPr lang="en-GB" sz="2400" dirty="0"/>
              <a:t>1 itself.</a:t>
            </a:r>
            <a:endParaRPr lang="en-US" sz="2400" dirty="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34338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E1B72BDA-B8AB-4C11-A819-BFB2DD569CCA}"/>
              </a:ext>
            </a:extLst>
          </p:cNvPr>
          <p:cNvSpPr/>
          <p:nvPr/>
        </p:nvSpPr>
        <p:spPr bwMode="auto">
          <a:xfrm>
            <a:off x="11768835" y="3534545"/>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9F77D227-071A-4B00-A341-E58001368457}"/>
              </a:ext>
            </a:extLst>
          </p:cNvPr>
          <p:cNvSpPr/>
          <p:nvPr/>
        </p:nvSpPr>
        <p:spPr bwMode="auto">
          <a:xfrm>
            <a:off x="11263617" y="3520434"/>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37B3771F-BFBC-440D-A85F-95A964528511}"/>
              </a:ext>
            </a:extLst>
          </p:cNvPr>
          <p:cNvSpPr/>
          <p:nvPr/>
        </p:nvSpPr>
        <p:spPr bwMode="auto">
          <a:xfrm>
            <a:off x="10737715" y="3544775"/>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7" name="Rectangle 26">
            <a:extLst>
              <a:ext uri="{FF2B5EF4-FFF2-40B4-BE49-F238E27FC236}">
                <a16:creationId xmlns:a16="http://schemas.microsoft.com/office/drawing/2014/main" id="{D350A1FE-1A12-4A92-B5B5-EF2865F77E1C}"/>
              </a:ext>
            </a:extLst>
          </p:cNvPr>
          <p:cNvSpPr/>
          <p:nvPr/>
        </p:nvSpPr>
        <p:spPr bwMode="auto">
          <a:xfrm>
            <a:off x="10234622" y="3534545"/>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6" name="Rectangle 25">
            <a:extLst>
              <a:ext uri="{FF2B5EF4-FFF2-40B4-BE49-F238E27FC236}">
                <a16:creationId xmlns:a16="http://schemas.microsoft.com/office/drawing/2014/main" id="{86A2F057-27C6-41CD-A82D-482622068D3F}"/>
              </a:ext>
            </a:extLst>
          </p:cNvPr>
          <p:cNvSpPr/>
          <p:nvPr/>
        </p:nvSpPr>
        <p:spPr bwMode="auto">
          <a:xfrm>
            <a:off x="9735050" y="3520434"/>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Rectangle 24">
            <a:extLst>
              <a:ext uri="{FF2B5EF4-FFF2-40B4-BE49-F238E27FC236}">
                <a16:creationId xmlns:a16="http://schemas.microsoft.com/office/drawing/2014/main" id="{5D5E6EC2-C7F6-4B2C-A710-71F484CA7020}"/>
              </a:ext>
            </a:extLst>
          </p:cNvPr>
          <p:cNvSpPr/>
          <p:nvPr/>
        </p:nvSpPr>
        <p:spPr bwMode="auto">
          <a:xfrm>
            <a:off x="10234623" y="2135858"/>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0A4B1C77-875F-4811-A6E1-AAC3FEDE7FBB}"/>
              </a:ext>
            </a:extLst>
          </p:cNvPr>
          <p:cNvSpPr/>
          <p:nvPr/>
        </p:nvSpPr>
        <p:spPr bwMode="auto">
          <a:xfrm>
            <a:off x="10688133" y="2600709"/>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F4BD8E36-FA42-4B6E-9231-9CE0E4CC330C}"/>
              </a:ext>
            </a:extLst>
          </p:cNvPr>
          <p:cNvSpPr/>
          <p:nvPr/>
        </p:nvSpPr>
        <p:spPr bwMode="auto">
          <a:xfrm>
            <a:off x="9655715" y="2177252"/>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2" name="Rectangle 21">
            <a:extLst>
              <a:ext uri="{FF2B5EF4-FFF2-40B4-BE49-F238E27FC236}">
                <a16:creationId xmlns:a16="http://schemas.microsoft.com/office/drawing/2014/main" id="{94369C24-8CE9-4C16-A603-ED7AC7960332}"/>
              </a:ext>
            </a:extLst>
          </p:cNvPr>
          <p:cNvSpPr/>
          <p:nvPr/>
        </p:nvSpPr>
        <p:spPr bwMode="auto">
          <a:xfrm>
            <a:off x="10155069" y="2598308"/>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84BC267D-E5BF-4AD2-984E-039EA627B379}"/>
              </a:ext>
            </a:extLst>
          </p:cNvPr>
          <p:cNvSpPr/>
          <p:nvPr/>
        </p:nvSpPr>
        <p:spPr bwMode="auto">
          <a:xfrm>
            <a:off x="9683825" y="2590639"/>
            <a:ext cx="311277" cy="2880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4" y="908720"/>
            <a:ext cx="9073009"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7. 	(a) Use a factor tree to find the prime factorisation of 66.</a:t>
            </a:r>
          </a:p>
          <a:p>
            <a:pPr marL="0" indent="0" eaLnBrk="1" hangingPunct="1">
              <a:buClr>
                <a:srgbClr val="000000"/>
              </a:buClr>
              <a:buSzPct val="100000"/>
              <a:defRPr/>
            </a:pPr>
            <a:r>
              <a:rPr lang="en-GB" sz="2400"/>
              <a:t>     (b)	Use a factor tree to find the prime factorisation of 40.</a:t>
            </a:r>
          </a:p>
          <a:p>
            <a:pPr marL="0" indent="0" eaLnBrk="1" hangingPunct="1">
              <a:buClr>
                <a:srgbClr val="000000"/>
              </a:buClr>
              <a:buSzPct val="100000"/>
              <a:defRPr/>
            </a:pPr>
            <a:r>
              <a:rPr lang="en-GB" sz="2400"/>
              <a:t>     (c)	Find the LCM of  66 and 40.</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A41DBA6-96BF-474A-AC80-3BB25A95C6FE}"/>
              </a:ext>
            </a:extLst>
          </p:cNvPr>
          <p:cNvSpPr/>
          <p:nvPr/>
        </p:nvSpPr>
        <p:spPr>
          <a:xfrm>
            <a:off x="2423592" y="4077072"/>
            <a:ext cx="6088526" cy="461665"/>
          </a:xfrm>
          <a:prstGeom prst="rect">
            <a:avLst/>
          </a:prstGeom>
        </p:spPr>
        <p:txBody>
          <a:bodyPr wrap="none">
            <a:spAutoFit/>
          </a:bodyPr>
          <a:lstStyle/>
          <a:p>
            <a:r>
              <a:rPr lang="en-GB" sz="2400"/>
              <a:t>8. Using prime factorisation find the LCM of</a:t>
            </a:r>
          </a:p>
        </p:txBody>
      </p:sp>
      <p:sp>
        <p:nvSpPr>
          <p:cNvPr id="3" name="Rectangle 2">
            <a:extLst>
              <a:ext uri="{FF2B5EF4-FFF2-40B4-BE49-F238E27FC236}">
                <a16:creationId xmlns:a16="http://schemas.microsoft.com/office/drawing/2014/main" id="{59EAD4CB-F868-476D-95C6-E9A5EB1780A9}"/>
              </a:ext>
            </a:extLst>
          </p:cNvPr>
          <p:cNvSpPr/>
          <p:nvPr/>
        </p:nvSpPr>
        <p:spPr>
          <a:xfrm>
            <a:off x="2657896" y="4741359"/>
            <a:ext cx="2016899" cy="461665"/>
          </a:xfrm>
          <a:prstGeom prst="rect">
            <a:avLst/>
          </a:prstGeom>
        </p:spPr>
        <p:txBody>
          <a:bodyPr wrap="none">
            <a:spAutoFit/>
          </a:bodyPr>
          <a:lstStyle/>
          <a:p>
            <a:r>
              <a:rPr lang="en-GB" sz="2400"/>
              <a:t>(a) 28 and 30</a:t>
            </a:r>
          </a:p>
        </p:txBody>
      </p:sp>
      <p:sp>
        <p:nvSpPr>
          <p:cNvPr id="4" name="Rectangle 3">
            <a:extLst>
              <a:ext uri="{FF2B5EF4-FFF2-40B4-BE49-F238E27FC236}">
                <a16:creationId xmlns:a16="http://schemas.microsoft.com/office/drawing/2014/main" id="{A648096F-B4F8-4830-94F5-EC9F3362F528}"/>
              </a:ext>
            </a:extLst>
          </p:cNvPr>
          <p:cNvSpPr/>
          <p:nvPr/>
        </p:nvSpPr>
        <p:spPr>
          <a:xfrm>
            <a:off x="6015717" y="4737250"/>
            <a:ext cx="2016899" cy="461665"/>
          </a:xfrm>
          <a:prstGeom prst="rect">
            <a:avLst/>
          </a:prstGeom>
        </p:spPr>
        <p:txBody>
          <a:bodyPr wrap="none">
            <a:spAutoFit/>
          </a:bodyPr>
          <a:lstStyle/>
          <a:p>
            <a:r>
              <a:rPr lang="en-GB" sz="2400"/>
              <a:t>(b) 16 and 24</a:t>
            </a:r>
          </a:p>
        </p:txBody>
      </p:sp>
      <p:sp>
        <p:nvSpPr>
          <p:cNvPr id="5" name="Rectangle 4">
            <a:extLst>
              <a:ext uri="{FF2B5EF4-FFF2-40B4-BE49-F238E27FC236}">
                <a16:creationId xmlns:a16="http://schemas.microsoft.com/office/drawing/2014/main" id="{A48FFC08-73A5-47E1-91FB-CE7C6F738AA9}"/>
              </a:ext>
            </a:extLst>
          </p:cNvPr>
          <p:cNvSpPr/>
          <p:nvPr/>
        </p:nvSpPr>
        <p:spPr>
          <a:xfrm>
            <a:off x="9264352" y="4737250"/>
            <a:ext cx="1999265" cy="461665"/>
          </a:xfrm>
          <a:prstGeom prst="rect">
            <a:avLst/>
          </a:prstGeom>
        </p:spPr>
        <p:txBody>
          <a:bodyPr wrap="none">
            <a:spAutoFit/>
          </a:bodyPr>
          <a:lstStyle/>
          <a:p>
            <a:r>
              <a:rPr lang="en-GB" sz="2400"/>
              <a:t>(c) 20 and 25</a:t>
            </a:r>
          </a:p>
        </p:txBody>
      </p:sp>
      <p:sp>
        <p:nvSpPr>
          <p:cNvPr id="6" name="Rectangle 5">
            <a:extLst>
              <a:ext uri="{FF2B5EF4-FFF2-40B4-BE49-F238E27FC236}">
                <a16:creationId xmlns:a16="http://schemas.microsoft.com/office/drawing/2014/main" id="{8191FAC0-604A-4452-B957-D5A24E4D82A2}"/>
              </a:ext>
            </a:extLst>
          </p:cNvPr>
          <p:cNvSpPr/>
          <p:nvPr/>
        </p:nvSpPr>
        <p:spPr>
          <a:xfrm>
            <a:off x="2685892" y="5589240"/>
            <a:ext cx="2016899" cy="461665"/>
          </a:xfrm>
          <a:prstGeom prst="rect">
            <a:avLst/>
          </a:prstGeom>
        </p:spPr>
        <p:txBody>
          <a:bodyPr wrap="none">
            <a:spAutoFit/>
          </a:bodyPr>
          <a:lstStyle/>
          <a:p>
            <a:r>
              <a:rPr lang="en-GB" sz="2400"/>
              <a:t>(d) 60 and 50</a:t>
            </a:r>
          </a:p>
        </p:txBody>
      </p:sp>
      <p:sp>
        <p:nvSpPr>
          <p:cNvPr id="7" name="Rectangle 6">
            <a:extLst>
              <a:ext uri="{FF2B5EF4-FFF2-40B4-BE49-F238E27FC236}">
                <a16:creationId xmlns:a16="http://schemas.microsoft.com/office/drawing/2014/main" id="{A68393A7-28EA-477B-B508-12352CC14E07}"/>
              </a:ext>
            </a:extLst>
          </p:cNvPr>
          <p:cNvSpPr/>
          <p:nvPr/>
        </p:nvSpPr>
        <p:spPr>
          <a:xfrm>
            <a:off x="6015716" y="5589240"/>
            <a:ext cx="2016899" cy="461665"/>
          </a:xfrm>
          <a:prstGeom prst="rect">
            <a:avLst/>
          </a:prstGeom>
        </p:spPr>
        <p:txBody>
          <a:bodyPr wrap="none">
            <a:spAutoFit/>
          </a:bodyPr>
          <a:lstStyle/>
          <a:p>
            <a:r>
              <a:rPr lang="en-GB" sz="2400"/>
              <a:t>(e) 12 and 18</a:t>
            </a:r>
          </a:p>
        </p:txBody>
      </p:sp>
      <p:sp>
        <p:nvSpPr>
          <p:cNvPr id="8" name="Rectangle 7">
            <a:extLst>
              <a:ext uri="{FF2B5EF4-FFF2-40B4-BE49-F238E27FC236}">
                <a16:creationId xmlns:a16="http://schemas.microsoft.com/office/drawing/2014/main" id="{03DF92E9-AD09-45C1-89F9-595F6DC480E2}"/>
              </a:ext>
            </a:extLst>
          </p:cNvPr>
          <p:cNvSpPr/>
          <p:nvPr/>
        </p:nvSpPr>
        <p:spPr>
          <a:xfrm>
            <a:off x="9345540" y="5503465"/>
            <a:ext cx="1930337" cy="461665"/>
          </a:xfrm>
          <a:prstGeom prst="rect">
            <a:avLst/>
          </a:prstGeom>
        </p:spPr>
        <p:txBody>
          <a:bodyPr wrap="none">
            <a:spAutoFit/>
          </a:bodyPr>
          <a:lstStyle/>
          <a:p>
            <a:r>
              <a:rPr lang="en-GB" sz="2400"/>
              <a:t>(f) 21 and 35</a:t>
            </a:r>
          </a:p>
        </p:txBody>
      </p:sp>
      <p:pic>
        <p:nvPicPr>
          <p:cNvPr id="9" name="Picture 8">
            <a:extLst>
              <a:ext uri="{FF2B5EF4-FFF2-40B4-BE49-F238E27FC236}">
                <a16:creationId xmlns:a16="http://schemas.microsoft.com/office/drawing/2014/main" id="{2BF949ED-DCDB-47FC-8410-EF5482B01CA3}"/>
              </a:ext>
            </a:extLst>
          </p:cNvPr>
          <p:cNvPicPr>
            <a:picLocks noChangeAspect="1"/>
          </p:cNvPicPr>
          <p:nvPr/>
        </p:nvPicPr>
        <p:blipFill>
          <a:blip r:embed="rId4"/>
          <a:stretch>
            <a:fillRect/>
          </a:stretch>
        </p:blipFill>
        <p:spPr>
          <a:xfrm>
            <a:off x="2702060" y="2210945"/>
            <a:ext cx="2049778" cy="1663505"/>
          </a:xfrm>
          <a:prstGeom prst="rect">
            <a:avLst/>
          </a:prstGeom>
        </p:spPr>
      </p:pic>
      <p:pic>
        <p:nvPicPr>
          <p:cNvPr id="10" name="Picture 9">
            <a:extLst>
              <a:ext uri="{FF2B5EF4-FFF2-40B4-BE49-F238E27FC236}">
                <a16:creationId xmlns:a16="http://schemas.microsoft.com/office/drawing/2014/main" id="{BB903252-D988-4A80-9973-D44F5FB85127}"/>
              </a:ext>
            </a:extLst>
          </p:cNvPr>
          <p:cNvPicPr>
            <a:picLocks noChangeAspect="1"/>
          </p:cNvPicPr>
          <p:nvPr/>
        </p:nvPicPr>
        <p:blipFill>
          <a:blip r:embed="rId5"/>
          <a:stretch>
            <a:fillRect/>
          </a:stretch>
        </p:blipFill>
        <p:spPr>
          <a:xfrm>
            <a:off x="5590681" y="2189568"/>
            <a:ext cx="2402202" cy="1663505"/>
          </a:xfrm>
          <a:prstGeom prst="rect">
            <a:avLst/>
          </a:prstGeom>
        </p:spPr>
      </p:pic>
      <p:sp>
        <p:nvSpPr>
          <p:cNvPr id="11" name="TextBox 10">
            <a:extLst>
              <a:ext uri="{FF2B5EF4-FFF2-40B4-BE49-F238E27FC236}">
                <a16:creationId xmlns:a16="http://schemas.microsoft.com/office/drawing/2014/main" id="{DE8F3BDD-D6C9-496D-8D88-031C4248A2CB}"/>
              </a:ext>
            </a:extLst>
          </p:cNvPr>
          <p:cNvSpPr txBox="1"/>
          <p:nvPr/>
        </p:nvSpPr>
        <p:spPr>
          <a:xfrm>
            <a:off x="8455885" y="2054213"/>
            <a:ext cx="2232248" cy="461665"/>
          </a:xfrm>
          <a:prstGeom prst="rect">
            <a:avLst/>
          </a:prstGeom>
          <a:noFill/>
        </p:spPr>
        <p:txBody>
          <a:bodyPr wrap="square" rtlCol="0">
            <a:spAutoFit/>
          </a:bodyPr>
          <a:lstStyle/>
          <a:p>
            <a:r>
              <a:rPr lang="en-GB" sz="2400">
                <a:solidFill>
                  <a:srgbClr val="FF0000"/>
                </a:solidFill>
              </a:rPr>
              <a:t>66 = 2 x 3 x 11</a:t>
            </a:r>
          </a:p>
        </p:txBody>
      </p:sp>
      <p:sp>
        <p:nvSpPr>
          <p:cNvPr id="12" name="TextBox 11">
            <a:extLst>
              <a:ext uri="{FF2B5EF4-FFF2-40B4-BE49-F238E27FC236}">
                <a16:creationId xmlns:a16="http://schemas.microsoft.com/office/drawing/2014/main" id="{9F94FC96-55CE-4348-A3F0-F2CF7D8F8F71}"/>
              </a:ext>
            </a:extLst>
          </p:cNvPr>
          <p:cNvSpPr txBox="1"/>
          <p:nvPr/>
        </p:nvSpPr>
        <p:spPr>
          <a:xfrm>
            <a:off x="8455304" y="2507842"/>
            <a:ext cx="2808313" cy="461665"/>
          </a:xfrm>
          <a:prstGeom prst="rect">
            <a:avLst/>
          </a:prstGeom>
          <a:noFill/>
        </p:spPr>
        <p:txBody>
          <a:bodyPr wrap="square" rtlCol="0">
            <a:spAutoFit/>
          </a:bodyPr>
          <a:lstStyle/>
          <a:p>
            <a:r>
              <a:rPr lang="en-GB" sz="2400">
                <a:solidFill>
                  <a:srgbClr val="FF0000"/>
                </a:solidFill>
              </a:rPr>
              <a:t>40 = 2 x 2 x 2 x 5</a:t>
            </a:r>
          </a:p>
        </p:txBody>
      </p:sp>
      <p:sp>
        <p:nvSpPr>
          <p:cNvPr id="13" name="TextBox 12">
            <a:extLst>
              <a:ext uri="{FF2B5EF4-FFF2-40B4-BE49-F238E27FC236}">
                <a16:creationId xmlns:a16="http://schemas.microsoft.com/office/drawing/2014/main" id="{1C976E05-2B0E-4FBA-817C-4A46F349F8A9}"/>
              </a:ext>
            </a:extLst>
          </p:cNvPr>
          <p:cNvSpPr txBox="1"/>
          <p:nvPr/>
        </p:nvSpPr>
        <p:spPr>
          <a:xfrm>
            <a:off x="8258479" y="2993892"/>
            <a:ext cx="2088232" cy="461665"/>
          </a:xfrm>
          <a:prstGeom prst="rect">
            <a:avLst/>
          </a:prstGeom>
          <a:noFill/>
        </p:spPr>
        <p:txBody>
          <a:bodyPr wrap="square" rtlCol="0">
            <a:spAutoFit/>
          </a:bodyPr>
          <a:lstStyle/>
          <a:p>
            <a:r>
              <a:rPr lang="en-GB" sz="2400">
                <a:solidFill>
                  <a:srgbClr val="FF0000"/>
                </a:solidFill>
              </a:rPr>
              <a:t>HCF = </a:t>
            </a:r>
            <a:r>
              <a:rPr lang="en-GB" sz="2400">
                <a:solidFill>
                  <a:srgbClr val="FF0000"/>
                </a:solidFill>
                <a:highlight>
                  <a:srgbClr val="00FF00"/>
                </a:highlight>
              </a:rPr>
              <a:t>2</a:t>
            </a:r>
          </a:p>
        </p:txBody>
      </p:sp>
      <p:sp>
        <p:nvSpPr>
          <p:cNvPr id="14" name="TextBox 13">
            <a:extLst>
              <a:ext uri="{FF2B5EF4-FFF2-40B4-BE49-F238E27FC236}">
                <a16:creationId xmlns:a16="http://schemas.microsoft.com/office/drawing/2014/main" id="{2A6F926D-969D-477B-B51B-B3658C815152}"/>
              </a:ext>
            </a:extLst>
          </p:cNvPr>
          <p:cNvSpPr txBox="1"/>
          <p:nvPr/>
        </p:nvSpPr>
        <p:spPr>
          <a:xfrm>
            <a:off x="8258479" y="3441700"/>
            <a:ext cx="4104456" cy="461665"/>
          </a:xfrm>
          <a:prstGeom prst="rect">
            <a:avLst/>
          </a:prstGeom>
          <a:noFill/>
        </p:spPr>
        <p:txBody>
          <a:bodyPr wrap="square" rtlCol="0">
            <a:spAutoFit/>
          </a:bodyPr>
          <a:lstStyle/>
          <a:p>
            <a:r>
              <a:rPr lang="en-GB" sz="2400">
                <a:solidFill>
                  <a:srgbClr val="FF0000"/>
                </a:solidFill>
              </a:rPr>
              <a:t>LCM = </a:t>
            </a:r>
            <a:r>
              <a:rPr lang="en-GB" sz="2400">
                <a:solidFill>
                  <a:srgbClr val="FF0000"/>
                </a:solidFill>
                <a:highlight>
                  <a:srgbClr val="00FF00"/>
                </a:highlight>
              </a:rPr>
              <a:t>2</a:t>
            </a:r>
            <a:r>
              <a:rPr lang="en-GB" sz="2400">
                <a:solidFill>
                  <a:srgbClr val="FF0000"/>
                </a:solidFill>
              </a:rPr>
              <a:t> x 2 x 2 x 3 x 5 x 11  </a:t>
            </a:r>
          </a:p>
        </p:txBody>
      </p:sp>
      <p:sp>
        <p:nvSpPr>
          <p:cNvPr id="15" name="TextBox 14">
            <a:extLst>
              <a:ext uri="{FF2B5EF4-FFF2-40B4-BE49-F238E27FC236}">
                <a16:creationId xmlns:a16="http://schemas.microsoft.com/office/drawing/2014/main" id="{B30958A5-759F-4AE1-9471-8608689849A7}"/>
              </a:ext>
            </a:extLst>
          </p:cNvPr>
          <p:cNvSpPr txBox="1"/>
          <p:nvPr/>
        </p:nvSpPr>
        <p:spPr>
          <a:xfrm>
            <a:off x="9169099" y="3892478"/>
            <a:ext cx="1297247" cy="461665"/>
          </a:xfrm>
          <a:prstGeom prst="rect">
            <a:avLst/>
          </a:prstGeom>
          <a:noFill/>
        </p:spPr>
        <p:txBody>
          <a:bodyPr wrap="square" rtlCol="0">
            <a:spAutoFit/>
          </a:bodyPr>
          <a:lstStyle/>
          <a:p>
            <a:r>
              <a:rPr lang="en-GB" sz="2400">
                <a:solidFill>
                  <a:srgbClr val="FF0000"/>
                </a:solidFill>
              </a:rPr>
              <a:t>=1320</a:t>
            </a:r>
          </a:p>
        </p:txBody>
      </p:sp>
      <p:sp>
        <p:nvSpPr>
          <p:cNvPr id="18" name="TextBox 17">
            <a:extLst>
              <a:ext uri="{FF2B5EF4-FFF2-40B4-BE49-F238E27FC236}">
                <a16:creationId xmlns:a16="http://schemas.microsoft.com/office/drawing/2014/main" id="{4912A8AB-CB1D-414A-A4CD-4DEF252A9C7C}"/>
              </a:ext>
            </a:extLst>
          </p:cNvPr>
          <p:cNvSpPr txBox="1"/>
          <p:nvPr/>
        </p:nvSpPr>
        <p:spPr>
          <a:xfrm>
            <a:off x="4998098" y="4768027"/>
            <a:ext cx="791754" cy="461665"/>
          </a:xfrm>
          <a:prstGeom prst="rect">
            <a:avLst/>
          </a:prstGeom>
          <a:noFill/>
        </p:spPr>
        <p:txBody>
          <a:bodyPr wrap="square" rtlCol="0">
            <a:spAutoFit/>
          </a:bodyPr>
          <a:lstStyle/>
          <a:p>
            <a:r>
              <a:rPr lang="en-GB" sz="2400">
                <a:solidFill>
                  <a:srgbClr val="FF0000"/>
                </a:solidFill>
              </a:rPr>
              <a:t>420</a:t>
            </a:r>
          </a:p>
        </p:txBody>
      </p:sp>
      <p:sp>
        <p:nvSpPr>
          <p:cNvPr id="19" name="Rectangle 18">
            <a:extLst>
              <a:ext uri="{FF2B5EF4-FFF2-40B4-BE49-F238E27FC236}">
                <a16:creationId xmlns:a16="http://schemas.microsoft.com/office/drawing/2014/main" id="{69F82753-8D8D-487D-8E58-138078654986}"/>
              </a:ext>
            </a:extLst>
          </p:cNvPr>
          <p:cNvSpPr/>
          <p:nvPr/>
        </p:nvSpPr>
        <p:spPr>
          <a:xfrm>
            <a:off x="4930954" y="5620017"/>
            <a:ext cx="699230" cy="461665"/>
          </a:xfrm>
          <a:prstGeom prst="rect">
            <a:avLst/>
          </a:prstGeom>
        </p:spPr>
        <p:txBody>
          <a:bodyPr wrap="none">
            <a:spAutoFit/>
          </a:bodyPr>
          <a:lstStyle/>
          <a:p>
            <a:r>
              <a:rPr lang="en-GB" sz="2400">
                <a:solidFill>
                  <a:srgbClr val="FF0000"/>
                </a:solidFill>
              </a:rPr>
              <a:t>300</a:t>
            </a:r>
          </a:p>
        </p:txBody>
      </p:sp>
      <p:sp>
        <p:nvSpPr>
          <p:cNvPr id="20" name="Rectangle 19">
            <a:extLst>
              <a:ext uri="{FF2B5EF4-FFF2-40B4-BE49-F238E27FC236}">
                <a16:creationId xmlns:a16="http://schemas.microsoft.com/office/drawing/2014/main" id="{51386FFD-EF49-452B-A270-FE09F9860272}"/>
              </a:ext>
            </a:extLst>
          </p:cNvPr>
          <p:cNvSpPr/>
          <p:nvPr/>
        </p:nvSpPr>
        <p:spPr>
          <a:xfrm>
            <a:off x="8258479" y="4727886"/>
            <a:ext cx="527709" cy="461665"/>
          </a:xfrm>
          <a:prstGeom prst="rect">
            <a:avLst/>
          </a:prstGeom>
        </p:spPr>
        <p:txBody>
          <a:bodyPr wrap="none">
            <a:spAutoFit/>
          </a:bodyPr>
          <a:lstStyle/>
          <a:p>
            <a:r>
              <a:rPr lang="en-GB" sz="2400">
                <a:solidFill>
                  <a:srgbClr val="FF0000"/>
                </a:solidFill>
              </a:rPr>
              <a:t>48</a:t>
            </a:r>
          </a:p>
        </p:txBody>
      </p:sp>
      <p:sp>
        <p:nvSpPr>
          <p:cNvPr id="21" name="Rectangle 20">
            <a:extLst>
              <a:ext uri="{FF2B5EF4-FFF2-40B4-BE49-F238E27FC236}">
                <a16:creationId xmlns:a16="http://schemas.microsoft.com/office/drawing/2014/main" id="{A482D17C-6118-4202-A9FA-76A93E3F81E2}"/>
              </a:ext>
            </a:extLst>
          </p:cNvPr>
          <p:cNvSpPr/>
          <p:nvPr/>
        </p:nvSpPr>
        <p:spPr>
          <a:xfrm>
            <a:off x="8258479" y="5589240"/>
            <a:ext cx="527709" cy="461665"/>
          </a:xfrm>
          <a:prstGeom prst="rect">
            <a:avLst/>
          </a:prstGeom>
        </p:spPr>
        <p:txBody>
          <a:bodyPr wrap="none">
            <a:spAutoFit/>
          </a:bodyPr>
          <a:lstStyle/>
          <a:p>
            <a:r>
              <a:rPr lang="en-GB" sz="2400">
                <a:solidFill>
                  <a:srgbClr val="FF0000"/>
                </a:solidFill>
              </a:rPr>
              <a:t>36</a:t>
            </a:r>
          </a:p>
        </p:txBody>
      </p:sp>
      <p:sp>
        <p:nvSpPr>
          <p:cNvPr id="31" name="Rectangle 30">
            <a:extLst>
              <a:ext uri="{FF2B5EF4-FFF2-40B4-BE49-F238E27FC236}">
                <a16:creationId xmlns:a16="http://schemas.microsoft.com/office/drawing/2014/main" id="{7F69FB14-0B67-4A38-9BDF-8716A1E92E69}"/>
              </a:ext>
            </a:extLst>
          </p:cNvPr>
          <p:cNvSpPr/>
          <p:nvPr/>
        </p:nvSpPr>
        <p:spPr>
          <a:xfrm>
            <a:off x="11380882" y="4771549"/>
            <a:ext cx="699230" cy="461665"/>
          </a:xfrm>
          <a:prstGeom prst="rect">
            <a:avLst/>
          </a:prstGeom>
        </p:spPr>
        <p:txBody>
          <a:bodyPr wrap="none">
            <a:spAutoFit/>
          </a:bodyPr>
          <a:lstStyle/>
          <a:p>
            <a:r>
              <a:rPr lang="en-GB" sz="2400">
                <a:solidFill>
                  <a:srgbClr val="FF0000"/>
                </a:solidFill>
              </a:rPr>
              <a:t>100</a:t>
            </a:r>
          </a:p>
        </p:txBody>
      </p:sp>
      <p:sp>
        <p:nvSpPr>
          <p:cNvPr id="32" name="Rectangle 31">
            <a:extLst>
              <a:ext uri="{FF2B5EF4-FFF2-40B4-BE49-F238E27FC236}">
                <a16:creationId xmlns:a16="http://schemas.microsoft.com/office/drawing/2014/main" id="{F4E59AFE-5EE6-4517-84BA-65D82594B7C9}"/>
              </a:ext>
            </a:extLst>
          </p:cNvPr>
          <p:cNvSpPr/>
          <p:nvPr/>
        </p:nvSpPr>
        <p:spPr>
          <a:xfrm>
            <a:off x="11412647" y="5520554"/>
            <a:ext cx="779353" cy="461665"/>
          </a:xfrm>
          <a:prstGeom prst="rect">
            <a:avLst/>
          </a:prstGeom>
        </p:spPr>
        <p:txBody>
          <a:bodyPr wrap="square">
            <a:spAutoFit/>
          </a:bodyPr>
          <a:lstStyle/>
          <a:p>
            <a:r>
              <a:rPr lang="en-GB" sz="2400">
                <a:solidFill>
                  <a:srgbClr val="FF0000"/>
                </a:solidFill>
              </a:rPr>
              <a:t>105</a:t>
            </a:r>
          </a:p>
        </p:txBody>
      </p:sp>
      <p:sp>
        <p:nvSpPr>
          <p:cNvPr id="36" name="Rectangle 35">
            <a:extLst>
              <a:ext uri="{FF2B5EF4-FFF2-40B4-BE49-F238E27FC236}">
                <a16:creationId xmlns:a16="http://schemas.microsoft.com/office/drawing/2014/main" id="{FC74787E-89D4-416F-850E-07F0F7043F63}"/>
              </a:ext>
            </a:extLst>
          </p:cNvPr>
          <p:cNvSpPr/>
          <p:nvPr/>
        </p:nvSpPr>
        <p:spPr bwMode="auto">
          <a:xfrm>
            <a:off x="5614268" y="2210945"/>
            <a:ext cx="2402201" cy="166350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E2C30982-2E6F-4052-9102-9D52136CF857}"/>
              </a:ext>
            </a:extLst>
          </p:cNvPr>
          <p:cNvSpPr/>
          <p:nvPr/>
        </p:nvSpPr>
        <p:spPr bwMode="auto">
          <a:xfrm>
            <a:off x="2706950" y="2203076"/>
            <a:ext cx="2044888" cy="167137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6553305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9" grpId="0" animBg="1"/>
      <p:bldP spid="28" grpId="0" animBg="1"/>
      <p:bldP spid="27" grpId="0" animBg="1"/>
      <p:bldP spid="26" grpId="0" animBg="1"/>
      <p:bldP spid="25" grpId="0" animBg="1"/>
      <p:bldP spid="23" grpId="0" animBg="1"/>
      <p:bldP spid="24" grpId="0" animBg="1"/>
      <p:bldP spid="22" grpId="0" animBg="1"/>
      <p:bldP spid="16" grpId="0" animBg="1"/>
      <p:bldP spid="11" grpId="0"/>
      <p:bldP spid="12" grpId="0"/>
      <p:bldP spid="13" grpId="0"/>
      <p:bldP spid="14" grpId="0"/>
      <p:bldP spid="15" grpId="0"/>
      <p:bldP spid="18" grpId="0"/>
      <p:bldP spid="19" grpId="0"/>
      <p:bldP spid="20" grpId="0"/>
      <p:bldP spid="21" grpId="0"/>
      <p:bldP spid="31" grpId="0"/>
      <p:bldP spid="3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0306" y="708170"/>
            <a:ext cx="9289033" cy="1569660"/>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9.	Two lighthouses can be seen from the top of a hill. The first flashes once every 8 seconds, and the other flashes once every 15 seconds.  If they flash simultaneously, how long is it until they flash again at the same time?</a:t>
            </a:r>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HCF and LCM</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5181314-2CCB-4B8B-996E-AF73836BEA35}"/>
              </a:ext>
            </a:extLst>
          </p:cNvPr>
          <p:cNvSpPr/>
          <p:nvPr/>
        </p:nvSpPr>
        <p:spPr>
          <a:xfrm>
            <a:off x="2341799" y="3742361"/>
            <a:ext cx="9675466" cy="1938992"/>
          </a:xfrm>
          <a:prstGeom prst="rect">
            <a:avLst/>
          </a:prstGeom>
        </p:spPr>
        <p:txBody>
          <a:bodyPr wrap="square">
            <a:spAutoFit/>
          </a:bodyPr>
          <a:lstStyle/>
          <a:p>
            <a:r>
              <a:rPr lang="en-GB" sz="2400"/>
              <a:t>10.	 At a go-kart race track, Vic completes a lap in 40 seconds; Paul completes a lap in 30 seconds, and Mark completes a lap in 50 seconds. If all three start a lap at the same time, how long is it before</a:t>
            </a:r>
          </a:p>
          <a:p>
            <a:r>
              <a:rPr lang="en-GB" sz="2400"/>
              <a:t>(a)	Paul overtakes Vic,</a:t>
            </a:r>
          </a:p>
          <a:p>
            <a:r>
              <a:rPr lang="en-GB" sz="2400"/>
              <a:t>(b)	Vic overtakes Mark?</a:t>
            </a:r>
          </a:p>
        </p:txBody>
      </p:sp>
      <p:sp>
        <p:nvSpPr>
          <p:cNvPr id="3" name="TextBox 2">
            <a:extLst>
              <a:ext uri="{FF2B5EF4-FFF2-40B4-BE49-F238E27FC236}">
                <a16:creationId xmlns:a16="http://schemas.microsoft.com/office/drawing/2014/main" id="{1F7BD7A4-26A0-4EC7-92BE-80C27FF62AD9}"/>
              </a:ext>
            </a:extLst>
          </p:cNvPr>
          <p:cNvSpPr txBox="1"/>
          <p:nvPr/>
        </p:nvSpPr>
        <p:spPr>
          <a:xfrm>
            <a:off x="2365288" y="2258163"/>
            <a:ext cx="9730308" cy="461665"/>
          </a:xfrm>
          <a:prstGeom prst="rect">
            <a:avLst/>
          </a:prstGeom>
          <a:noFill/>
        </p:spPr>
        <p:txBody>
          <a:bodyPr wrap="square" rtlCol="0">
            <a:spAutoFit/>
          </a:bodyPr>
          <a:lstStyle/>
          <a:p>
            <a:r>
              <a:rPr lang="en-GB" sz="2400">
                <a:solidFill>
                  <a:srgbClr val="FF0000"/>
                </a:solidFill>
              </a:rPr>
              <a:t>Multiples of 8:  8,16, 24, 32, 40, 48, 56, 72, 80, 88, 96, 104, 112,120 … </a:t>
            </a:r>
          </a:p>
        </p:txBody>
      </p:sp>
      <p:sp>
        <p:nvSpPr>
          <p:cNvPr id="4" name="Rectangle 3">
            <a:extLst>
              <a:ext uri="{FF2B5EF4-FFF2-40B4-BE49-F238E27FC236}">
                <a16:creationId xmlns:a16="http://schemas.microsoft.com/office/drawing/2014/main" id="{F53CFBB9-FFAA-4D48-AD75-9133A4984F80}"/>
              </a:ext>
            </a:extLst>
          </p:cNvPr>
          <p:cNvSpPr/>
          <p:nvPr/>
        </p:nvSpPr>
        <p:spPr>
          <a:xfrm>
            <a:off x="2395282" y="2800471"/>
            <a:ext cx="9289033" cy="461665"/>
          </a:xfrm>
          <a:prstGeom prst="rect">
            <a:avLst/>
          </a:prstGeom>
        </p:spPr>
        <p:txBody>
          <a:bodyPr wrap="square">
            <a:spAutoFit/>
          </a:bodyPr>
          <a:lstStyle/>
          <a:p>
            <a:r>
              <a:rPr lang="en-GB" sz="2400">
                <a:solidFill>
                  <a:srgbClr val="FF0000"/>
                </a:solidFill>
              </a:rPr>
              <a:t>Multiples of 15:   15 ,30, 45, 60, 75, 90, 105, 120, 135, 150, 165 …</a:t>
            </a:r>
          </a:p>
        </p:txBody>
      </p:sp>
      <p:sp>
        <p:nvSpPr>
          <p:cNvPr id="5" name="TextBox 4">
            <a:extLst>
              <a:ext uri="{FF2B5EF4-FFF2-40B4-BE49-F238E27FC236}">
                <a16:creationId xmlns:a16="http://schemas.microsoft.com/office/drawing/2014/main" id="{CD55D0D9-9D0F-445F-A7FF-F126EBFEF1E0}"/>
              </a:ext>
            </a:extLst>
          </p:cNvPr>
          <p:cNvSpPr txBox="1"/>
          <p:nvPr/>
        </p:nvSpPr>
        <p:spPr>
          <a:xfrm>
            <a:off x="2390622" y="3262136"/>
            <a:ext cx="3600400" cy="461665"/>
          </a:xfrm>
          <a:prstGeom prst="rect">
            <a:avLst/>
          </a:prstGeom>
          <a:noFill/>
        </p:spPr>
        <p:txBody>
          <a:bodyPr wrap="square" rtlCol="0">
            <a:spAutoFit/>
          </a:bodyPr>
          <a:lstStyle/>
          <a:p>
            <a:r>
              <a:rPr lang="en-GB" sz="2400">
                <a:solidFill>
                  <a:srgbClr val="FF0000"/>
                </a:solidFill>
              </a:rPr>
              <a:t>LCM = 120 seconds</a:t>
            </a:r>
          </a:p>
        </p:txBody>
      </p:sp>
      <p:sp>
        <p:nvSpPr>
          <p:cNvPr id="6" name="TextBox 5">
            <a:extLst>
              <a:ext uri="{FF2B5EF4-FFF2-40B4-BE49-F238E27FC236}">
                <a16:creationId xmlns:a16="http://schemas.microsoft.com/office/drawing/2014/main" id="{FA62EAF3-DD33-4B24-BF08-023353ED84FA}"/>
              </a:ext>
            </a:extLst>
          </p:cNvPr>
          <p:cNvSpPr txBox="1"/>
          <p:nvPr/>
        </p:nvSpPr>
        <p:spPr>
          <a:xfrm>
            <a:off x="7896200" y="5013176"/>
            <a:ext cx="3888432" cy="461665"/>
          </a:xfrm>
          <a:prstGeom prst="rect">
            <a:avLst/>
          </a:prstGeom>
          <a:noFill/>
        </p:spPr>
        <p:txBody>
          <a:bodyPr wrap="square" rtlCol="0">
            <a:spAutoFit/>
          </a:bodyPr>
          <a:lstStyle/>
          <a:p>
            <a:r>
              <a:rPr lang="en-GB" sz="2400">
                <a:solidFill>
                  <a:srgbClr val="FF0000"/>
                </a:solidFill>
              </a:rPr>
              <a:t>Vic: 40, 80,120,160, 200</a:t>
            </a:r>
          </a:p>
        </p:txBody>
      </p:sp>
      <p:sp>
        <p:nvSpPr>
          <p:cNvPr id="7" name="Rectangle 6">
            <a:extLst>
              <a:ext uri="{FF2B5EF4-FFF2-40B4-BE49-F238E27FC236}">
                <a16:creationId xmlns:a16="http://schemas.microsoft.com/office/drawing/2014/main" id="{3A700F00-F0BC-475C-ABAA-373516D849C3}"/>
              </a:ext>
            </a:extLst>
          </p:cNvPr>
          <p:cNvSpPr/>
          <p:nvPr/>
        </p:nvSpPr>
        <p:spPr>
          <a:xfrm>
            <a:off x="7896200" y="5469080"/>
            <a:ext cx="3709670" cy="461665"/>
          </a:xfrm>
          <a:prstGeom prst="rect">
            <a:avLst/>
          </a:prstGeom>
        </p:spPr>
        <p:txBody>
          <a:bodyPr wrap="none">
            <a:spAutoFit/>
          </a:bodyPr>
          <a:lstStyle/>
          <a:p>
            <a:r>
              <a:rPr lang="en-GB" sz="2400">
                <a:solidFill>
                  <a:srgbClr val="FF0000"/>
                </a:solidFill>
              </a:rPr>
              <a:t>Paul: 30, 60, 90, 120, 150</a:t>
            </a:r>
          </a:p>
        </p:txBody>
      </p:sp>
      <p:sp>
        <p:nvSpPr>
          <p:cNvPr id="8" name="Rectangle 7">
            <a:extLst>
              <a:ext uri="{FF2B5EF4-FFF2-40B4-BE49-F238E27FC236}">
                <a16:creationId xmlns:a16="http://schemas.microsoft.com/office/drawing/2014/main" id="{1C2D8B9C-1338-4AC2-B2CF-3C37C609D465}"/>
              </a:ext>
            </a:extLst>
          </p:cNvPr>
          <p:cNvSpPr/>
          <p:nvPr/>
        </p:nvSpPr>
        <p:spPr>
          <a:xfrm>
            <a:off x="7897226" y="5906424"/>
            <a:ext cx="4120039" cy="461665"/>
          </a:xfrm>
          <a:prstGeom prst="rect">
            <a:avLst/>
          </a:prstGeom>
        </p:spPr>
        <p:txBody>
          <a:bodyPr wrap="none">
            <a:spAutoFit/>
          </a:bodyPr>
          <a:lstStyle/>
          <a:p>
            <a:r>
              <a:rPr lang="en-GB" sz="2400">
                <a:solidFill>
                  <a:srgbClr val="FF0000"/>
                </a:solidFill>
              </a:rPr>
              <a:t>Mark : 50, 100,150, 200, 250</a:t>
            </a:r>
          </a:p>
        </p:txBody>
      </p:sp>
      <p:sp>
        <p:nvSpPr>
          <p:cNvPr id="9" name="TextBox 8">
            <a:extLst>
              <a:ext uri="{FF2B5EF4-FFF2-40B4-BE49-F238E27FC236}">
                <a16:creationId xmlns:a16="http://schemas.microsoft.com/office/drawing/2014/main" id="{0C4E88B3-158B-4434-85D1-63F92989BAB9}"/>
              </a:ext>
            </a:extLst>
          </p:cNvPr>
          <p:cNvSpPr txBox="1"/>
          <p:nvPr/>
        </p:nvSpPr>
        <p:spPr>
          <a:xfrm>
            <a:off x="6046018" y="4848624"/>
            <a:ext cx="948804" cy="461665"/>
          </a:xfrm>
          <a:prstGeom prst="rect">
            <a:avLst/>
          </a:prstGeom>
          <a:noFill/>
        </p:spPr>
        <p:txBody>
          <a:bodyPr wrap="square" rtlCol="0">
            <a:spAutoFit/>
          </a:bodyPr>
          <a:lstStyle/>
          <a:p>
            <a:r>
              <a:rPr lang="en-GB" sz="2400">
                <a:solidFill>
                  <a:srgbClr val="FF0000"/>
                </a:solidFill>
              </a:rPr>
              <a:t>120</a:t>
            </a:r>
          </a:p>
        </p:txBody>
      </p:sp>
      <p:sp>
        <p:nvSpPr>
          <p:cNvPr id="10" name="TextBox 9">
            <a:extLst>
              <a:ext uri="{FF2B5EF4-FFF2-40B4-BE49-F238E27FC236}">
                <a16:creationId xmlns:a16="http://schemas.microsoft.com/office/drawing/2014/main" id="{78CBA73B-2CCC-4356-A41D-3DAA2CB3B796}"/>
              </a:ext>
            </a:extLst>
          </p:cNvPr>
          <p:cNvSpPr txBox="1"/>
          <p:nvPr/>
        </p:nvSpPr>
        <p:spPr>
          <a:xfrm>
            <a:off x="6083959" y="5238247"/>
            <a:ext cx="838696" cy="461665"/>
          </a:xfrm>
          <a:prstGeom prst="rect">
            <a:avLst/>
          </a:prstGeom>
          <a:noFill/>
        </p:spPr>
        <p:txBody>
          <a:bodyPr wrap="square" rtlCol="0">
            <a:spAutoFit/>
          </a:bodyPr>
          <a:lstStyle/>
          <a:p>
            <a:r>
              <a:rPr lang="en-GB" sz="2400">
                <a:solidFill>
                  <a:srgbClr val="FF0000"/>
                </a:solidFill>
              </a:rPr>
              <a:t>200</a:t>
            </a:r>
          </a:p>
        </p:txBody>
      </p:sp>
    </p:spTree>
    <p:extLst>
      <p:ext uri="{BB962C8B-B14F-4D97-AF65-F5344CB8AC3E}">
        <p14:creationId xmlns:p14="http://schemas.microsoft.com/office/powerpoint/2010/main" val="36855497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have completed the </a:t>
            </a:r>
            <a:r>
              <a:rPr lang="en-US" altLang="en-US" sz="2400" b="1"/>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00B050"/>
                </a:solidFill>
              </a:rPr>
              <a:t>If you have completed and mastered this section,</a:t>
            </a:r>
            <a:br>
              <a:rPr lang="en-US" altLang="en-US" sz="2400">
                <a:solidFill>
                  <a:srgbClr val="00B050"/>
                </a:solidFill>
              </a:rPr>
            </a:br>
            <a:r>
              <a:rPr lang="en-US" altLang="en-US" sz="2400" b="1">
                <a:solidFill>
                  <a:srgbClr val="00B050"/>
                </a:solidFill>
              </a:rPr>
              <a:t>click</a:t>
            </a:r>
            <a:r>
              <a:rPr lang="en-US" altLang="en-US" sz="2400">
                <a:solidFill>
                  <a:srgbClr val="00B050"/>
                </a:solidFill>
              </a:rPr>
              <a:t> to start the </a:t>
            </a:r>
            <a:r>
              <a:rPr lang="en-US" altLang="en-US" sz="2400" b="1">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FFC000"/>
                </a:solidFill>
              </a:rPr>
              <a:t>If you need more examples and interactive practice,</a:t>
            </a:r>
            <a:br>
              <a:rPr lang="en-US" altLang="en-US" sz="2400">
                <a:solidFill>
                  <a:srgbClr val="FFC000"/>
                </a:solidFill>
              </a:rPr>
            </a:br>
            <a:r>
              <a:rPr lang="en-US" altLang="en-US" sz="2400">
                <a:solidFill>
                  <a:srgbClr val="FFC000"/>
                </a:solidFill>
              </a:rPr>
              <a:t>press </a:t>
            </a:r>
            <a:r>
              <a:rPr lang="en-US" altLang="en-US" sz="2400" b="1">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might also find it helpful to look at:</a:t>
            </a:r>
            <a:endParaRPr lang="en-US" altLang="en-US" sz="2400" b="1">
              <a:solidFill>
                <a:srgbClr val="FF0000"/>
              </a:solidFill>
            </a:endParaRPr>
          </a:p>
          <a:p>
            <a:endParaRPr lang="en-US" altLang="en-US" sz="2400">
              <a:solidFill>
                <a:srgbClr val="FF0000"/>
              </a:solidFill>
            </a:endParaRPr>
          </a:p>
          <a:p>
            <a:pPr algn="ctr"/>
            <a:r>
              <a:rPr lang="en-US" altLang="en-US" sz="2400" b="1">
                <a:solidFill>
                  <a:srgbClr val="FF0000"/>
                </a:solidFill>
              </a:rPr>
              <a:t>Essential Information:</a:t>
            </a:r>
            <a:r>
              <a:rPr lang="en-US" altLang="en-US" sz="2400">
                <a:solidFill>
                  <a:srgbClr val="FF0000"/>
                </a:solidFill>
              </a:rPr>
              <a:t> press </a:t>
            </a:r>
            <a:r>
              <a:rPr lang="en-US" altLang="en-US" sz="2400" b="1">
                <a:solidFill>
                  <a:srgbClr val="FF0000"/>
                </a:solidFill>
              </a:rPr>
              <a:t>here</a:t>
            </a:r>
          </a:p>
          <a:p>
            <a:endParaRPr lang="en-US" altLang="en-US" sz="2400" b="1">
              <a:solidFill>
                <a:srgbClr val="FF0000"/>
              </a:solidFill>
            </a:endParaRPr>
          </a:p>
        </p:txBody>
      </p:sp>
    </p:spTree>
    <p:extLst>
      <p:ext uri="{BB962C8B-B14F-4D97-AF65-F5344CB8AC3E}">
        <p14:creationId xmlns:p14="http://schemas.microsoft.com/office/powerpoint/2010/main" val="235931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74F7FC-E711-4307-9C7E-BC640670241E}"/>
              </a:ext>
            </a:extLst>
          </p:cNvPr>
          <p:cNvSpPr/>
          <p:nvPr/>
        </p:nvSpPr>
        <p:spPr bwMode="auto">
          <a:xfrm>
            <a:off x="2369337" y="2780928"/>
            <a:ext cx="8839231" cy="8640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 name="Rectangle 4">
            <a:extLst>
              <a:ext uri="{FF2B5EF4-FFF2-40B4-BE49-F238E27FC236}">
                <a16:creationId xmlns:a16="http://schemas.microsoft.com/office/drawing/2014/main" id="{FABEA763-91F5-4B85-82D5-ACF072DD7446}"/>
              </a:ext>
            </a:extLst>
          </p:cNvPr>
          <p:cNvSpPr/>
          <p:nvPr/>
        </p:nvSpPr>
        <p:spPr bwMode="auto">
          <a:xfrm>
            <a:off x="2369337" y="980728"/>
            <a:ext cx="7399071" cy="4616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2" name="TextBox 1"/>
          <p:cNvSpPr txBox="1">
            <a:spLocks noChangeArrowheads="1"/>
          </p:cNvSpPr>
          <p:nvPr/>
        </p:nvSpPr>
        <p:spPr bwMode="auto">
          <a:xfrm>
            <a:off x="2351583" y="980728"/>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To square a number you multiply the number by itself.</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Squares and Square Roots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F9911B2-5759-4624-9FCF-2F90D41EDD5C}"/>
                  </a:ext>
                </a:extLst>
              </p:cNvPr>
              <p:cNvSpPr/>
              <p:nvPr/>
            </p:nvSpPr>
            <p:spPr>
              <a:xfrm>
                <a:off x="2369337" y="1442393"/>
                <a:ext cx="9470539" cy="1200329"/>
              </a:xfrm>
              <a:prstGeom prst="rect">
                <a:avLst/>
              </a:prstGeom>
            </p:spPr>
            <p:txBody>
              <a:bodyPr wrap="square">
                <a:spAutoFit/>
              </a:bodyPr>
              <a:lstStyle/>
              <a:p>
                <a:r>
                  <a:rPr lang="en-GB" sz="2400"/>
                  <a:t>If you square 8, you multiply 8 by 8:</a:t>
                </a:r>
              </a:p>
              <a:p>
                <a:r>
                  <a:rPr lang="en-GB" sz="2400"/>
                  <a:t>8×8 = 64 so the square of 8  =  64.</a:t>
                </a:r>
              </a:p>
              <a:p>
                <a:r>
                  <a:rPr lang="en-GB" sz="2400"/>
                  <a:t>The calculator button for squaring numbers usually looks like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𝑥</m:t>
                        </m:r>
                      </m:e>
                      <m:sup>
                        <m:r>
                          <a:rPr lang="en-GB" sz="2400" i="1">
                            <a:latin typeface="Cambria Math" panose="02040503050406030204" pitchFamily="18" charset="0"/>
                          </a:rPr>
                          <m:t>2</m:t>
                        </m:r>
                      </m:sup>
                    </m:sSup>
                  </m:oMath>
                </a14:m>
                <a:r>
                  <a:rPr lang="en-GB" sz="2400"/>
                  <a:t> </a:t>
                </a:r>
              </a:p>
            </p:txBody>
          </p:sp>
        </mc:Choice>
        <mc:Fallback xmlns="">
          <p:sp>
            <p:nvSpPr>
              <p:cNvPr id="2" name="Rectangle 1">
                <a:extLst>
                  <a:ext uri="{FF2B5EF4-FFF2-40B4-BE49-F238E27FC236}">
                    <a16:creationId xmlns:a16="http://schemas.microsoft.com/office/drawing/2014/main" id="{CF9911B2-5759-4624-9FCF-2F90D41EDD5C}"/>
                  </a:ext>
                </a:extLst>
              </p:cNvPr>
              <p:cNvSpPr>
                <a:spLocks noRot="1" noChangeAspect="1" noMove="1" noResize="1" noEditPoints="1" noAdjustHandles="1" noChangeArrowheads="1" noChangeShapeType="1" noTextEdit="1"/>
              </p:cNvSpPr>
              <p:nvPr/>
            </p:nvSpPr>
            <p:spPr>
              <a:xfrm>
                <a:off x="2369337" y="1442393"/>
                <a:ext cx="9470539" cy="1200329"/>
              </a:xfrm>
              <a:prstGeom prst="rect">
                <a:avLst/>
              </a:prstGeom>
              <a:blipFill>
                <a:blip r:embed="rId4"/>
                <a:stretch>
                  <a:fillRect l="-1030" t="-3553" b="-11168"/>
                </a:stretch>
              </a:blipFill>
            </p:spPr>
            <p:txBody>
              <a:bodyPr/>
              <a:lstStyle/>
              <a:p>
                <a:r>
                  <a:rPr lang="en-US">
                    <a:noFill/>
                  </a:rPr>
                  <a:t> </a:t>
                </a:r>
              </a:p>
            </p:txBody>
          </p:sp>
        </mc:Fallback>
      </mc:AlternateContent>
      <p:sp>
        <p:nvSpPr>
          <p:cNvPr id="4" name="Rectangle 3">
            <a:extLst>
              <a:ext uri="{FF2B5EF4-FFF2-40B4-BE49-F238E27FC236}">
                <a16:creationId xmlns:a16="http://schemas.microsoft.com/office/drawing/2014/main" id="{F4D5F7EF-0BF2-41AA-9469-75C635B07EF9}"/>
              </a:ext>
            </a:extLst>
          </p:cNvPr>
          <p:cNvSpPr/>
          <p:nvPr/>
        </p:nvSpPr>
        <p:spPr>
          <a:xfrm>
            <a:off x="2377222" y="2780928"/>
            <a:ext cx="9047370" cy="830997"/>
          </a:xfrm>
          <a:prstGeom prst="rect">
            <a:avLst/>
          </a:prstGeom>
        </p:spPr>
        <p:txBody>
          <a:bodyPr wrap="square">
            <a:spAutoFit/>
          </a:bodyPr>
          <a:lstStyle/>
          <a:p>
            <a:r>
              <a:rPr lang="en-GB" sz="2400"/>
              <a:t>The square root of a number is a number which, when squared (multiplied by itself), gives you the first number.</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B3841A2-8946-49E4-B118-97D9B4239459}"/>
                  </a:ext>
                </a:extLst>
              </p:cNvPr>
              <p:cNvSpPr/>
              <p:nvPr/>
            </p:nvSpPr>
            <p:spPr>
              <a:xfrm>
                <a:off x="2369337" y="3864897"/>
                <a:ext cx="8712968" cy="830997"/>
              </a:xfrm>
              <a:prstGeom prst="rect">
                <a:avLst/>
              </a:prstGeom>
            </p:spPr>
            <p:txBody>
              <a:bodyPr wrap="square">
                <a:spAutoFit/>
              </a:bodyPr>
              <a:lstStyle/>
              <a:p>
                <a:r>
                  <a:rPr lang="en-GB" sz="2400"/>
                  <a:t>The square root of  64  is  8, since the square of  8  is  64,  i.e.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8</m:t>
                        </m:r>
                      </m:e>
                      <m:sup>
                        <m:r>
                          <a:rPr lang="en-GB" sz="2400" i="1">
                            <a:latin typeface="Cambria Math" panose="02040503050406030204" pitchFamily="18" charset="0"/>
                          </a:rPr>
                          <m:t>2</m:t>
                        </m:r>
                      </m:sup>
                    </m:sSup>
                  </m:oMath>
                </a14:m>
                <a:r>
                  <a:rPr lang="en-GB" sz="2400"/>
                  <a:t>  = 64 </a:t>
                </a:r>
              </a:p>
            </p:txBody>
          </p:sp>
        </mc:Choice>
        <mc:Fallback xmlns="">
          <p:sp>
            <p:nvSpPr>
              <p:cNvPr id="7" name="Rectangle 6">
                <a:extLst>
                  <a:ext uri="{FF2B5EF4-FFF2-40B4-BE49-F238E27FC236}">
                    <a16:creationId xmlns:a16="http://schemas.microsoft.com/office/drawing/2014/main" id="{2B3841A2-8946-49E4-B118-97D9B4239459}"/>
                  </a:ext>
                </a:extLst>
              </p:cNvPr>
              <p:cNvSpPr>
                <a:spLocks noRot="1" noChangeAspect="1" noMove="1" noResize="1" noEditPoints="1" noAdjustHandles="1" noChangeArrowheads="1" noChangeShapeType="1" noTextEdit="1"/>
              </p:cNvSpPr>
              <p:nvPr/>
            </p:nvSpPr>
            <p:spPr>
              <a:xfrm>
                <a:off x="2369337" y="3864897"/>
                <a:ext cx="8712968" cy="830997"/>
              </a:xfrm>
              <a:prstGeom prst="rect">
                <a:avLst/>
              </a:prstGeom>
              <a:blipFill>
                <a:blip r:embed="rId5"/>
                <a:stretch>
                  <a:fillRect l="-1120" t="-5147" r="-140" b="-169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C662743-C5A6-4183-9357-7CA1666FE433}"/>
                  </a:ext>
                </a:extLst>
              </p:cNvPr>
              <p:cNvSpPr/>
              <p:nvPr/>
            </p:nvSpPr>
            <p:spPr>
              <a:xfrm>
                <a:off x="2334809" y="4509120"/>
                <a:ext cx="9289032" cy="513602"/>
              </a:xfrm>
              <a:prstGeom prst="rect">
                <a:avLst/>
              </a:prstGeom>
            </p:spPr>
            <p:txBody>
              <a:bodyPr wrap="square">
                <a:spAutoFit/>
              </a:bodyPr>
              <a:lstStyle/>
              <a:p>
                <a:r>
                  <a:rPr lang="en-GB" sz="2400"/>
                  <a:t>The calculator button for squaring numbers usually looks like </a:t>
                </a:r>
                <a14:m>
                  <m:oMath xmlns:m="http://schemas.openxmlformats.org/officeDocument/2006/math">
                    <m:rad>
                      <m:radPr>
                        <m:degHide m:val="on"/>
                        <m:ctrlPr>
                          <a:rPr lang="en-GB" sz="2400" i="1" smtClean="0">
                            <a:latin typeface="Cambria Math" panose="02040503050406030204" pitchFamily="18" charset="0"/>
                          </a:rPr>
                        </m:ctrlPr>
                      </m:radPr>
                      <m:deg/>
                      <m:e/>
                    </m:rad>
                  </m:oMath>
                </a14:m>
                <a:endParaRPr lang="en-GB" sz="2400"/>
              </a:p>
            </p:txBody>
          </p:sp>
        </mc:Choice>
        <mc:Fallback xmlns="">
          <p:sp>
            <p:nvSpPr>
              <p:cNvPr id="8" name="Rectangle 7">
                <a:extLst>
                  <a:ext uri="{FF2B5EF4-FFF2-40B4-BE49-F238E27FC236}">
                    <a16:creationId xmlns:a16="http://schemas.microsoft.com/office/drawing/2014/main" id="{CC662743-C5A6-4183-9357-7CA1666FE433}"/>
                  </a:ext>
                </a:extLst>
              </p:cNvPr>
              <p:cNvSpPr>
                <a:spLocks noRot="1" noChangeAspect="1" noMove="1" noResize="1" noEditPoints="1" noAdjustHandles="1" noChangeArrowheads="1" noChangeShapeType="1" noTextEdit="1"/>
              </p:cNvSpPr>
              <p:nvPr/>
            </p:nvSpPr>
            <p:spPr>
              <a:xfrm>
                <a:off x="2334809" y="4509120"/>
                <a:ext cx="9289032" cy="513602"/>
              </a:xfrm>
              <a:prstGeom prst="rect">
                <a:avLst/>
              </a:prstGeom>
              <a:blipFill>
                <a:blip r:embed="rId6"/>
                <a:stretch>
                  <a:fillRect l="-984" b="-27381"/>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4A27D517-C569-4933-BAFD-036FC2AEA8F7}"/>
              </a:ext>
            </a:extLst>
          </p:cNvPr>
          <p:cNvSpPr/>
          <p:nvPr/>
        </p:nvSpPr>
        <p:spPr>
          <a:xfrm>
            <a:off x="2377221" y="5022722"/>
            <a:ext cx="9246619" cy="1569660"/>
          </a:xfrm>
          <a:prstGeom prst="rect">
            <a:avLst/>
          </a:prstGeom>
        </p:spPr>
        <p:txBody>
          <a:bodyPr wrap="square">
            <a:spAutoFit/>
          </a:bodyPr>
          <a:lstStyle/>
          <a:p>
            <a:r>
              <a:rPr lang="en-GB" sz="2400"/>
              <a:t>With some calculators you press the square root button before entering the number; with others you enter the number and then press the square root button. You need to find out how your calculator works out square roots.</a:t>
            </a:r>
          </a:p>
        </p:txBody>
      </p:sp>
    </p:spTree>
    <p:extLst>
      <p:ext uri="{BB962C8B-B14F-4D97-AF65-F5344CB8AC3E}">
        <p14:creationId xmlns:p14="http://schemas.microsoft.com/office/powerpoint/2010/main" val="1406596379"/>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Square and Square Roots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F0B412A-D164-4968-B434-A4A9B7DAE713}"/>
              </a:ext>
            </a:extLst>
          </p:cNvPr>
          <p:cNvSpPr/>
          <p:nvPr/>
        </p:nvSpPr>
        <p:spPr>
          <a:xfrm>
            <a:off x="2338738" y="1030358"/>
            <a:ext cx="5933034" cy="461665"/>
          </a:xfrm>
          <a:prstGeom prst="rect">
            <a:avLst/>
          </a:prstGeom>
        </p:spPr>
        <p:txBody>
          <a:bodyPr wrap="none">
            <a:spAutoFit/>
          </a:bodyPr>
          <a:lstStyle/>
          <a:p>
            <a:r>
              <a:rPr lang="en-GB" sz="2400"/>
              <a:t>Square each of these numbers: 1, 5, 7, 14</a:t>
            </a:r>
          </a:p>
        </p:txBody>
      </p:sp>
      <p:sp>
        <p:nvSpPr>
          <p:cNvPr id="3" name="Rectangle 2">
            <a:extLst>
              <a:ext uri="{FF2B5EF4-FFF2-40B4-BE49-F238E27FC236}">
                <a16:creationId xmlns:a16="http://schemas.microsoft.com/office/drawing/2014/main" id="{3B250345-2B2E-4436-8B99-903B7BCE2565}"/>
              </a:ext>
            </a:extLst>
          </p:cNvPr>
          <p:cNvSpPr/>
          <p:nvPr/>
        </p:nvSpPr>
        <p:spPr>
          <a:xfrm>
            <a:off x="2354780" y="3047020"/>
            <a:ext cx="869149" cy="461665"/>
          </a:xfrm>
          <a:prstGeom prst="rect">
            <a:avLst/>
          </a:prstGeom>
        </p:spPr>
        <p:txBody>
          <a:bodyPr wrap="none">
            <a:spAutoFit/>
          </a:bodyPr>
          <a:lstStyle/>
          <a:p>
            <a:r>
              <a:rPr lang="en-GB" sz="2400"/>
              <a:t>Find:</a:t>
            </a:r>
          </a:p>
        </p:txBody>
      </p:sp>
      <p:sp>
        <p:nvSpPr>
          <p:cNvPr id="4" name="TextBox 3">
            <a:extLst>
              <a:ext uri="{FF2B5EF4-FFF2-40B4-BE49-F238E27FC236}">
                <a16:creationId xmlns:a16="http://schemas.microsoft.com/office/drawing/2014/main" id="{75CA8E05-10F1-49C4-951E-BD9F428402A3}"/>
              </a:ext>
            </a:extLst>
          </p:cNvPr>
          <p:cNvSpPr txBox="1"/>
          <p:nvPr/>
        </p:nvSpPr>
        <p:spPr>
          <a:xfrm>
            <a:off x="2338738" y="678386"/>
            <a:ext cx="1944216" cy="400110"/>
          </a:xfrm>
          <a:prstGeom prst="rect">
            <a:avLst/>
          </a:prstGeom>
          <a:noFill/>
        </p:spPr>
        <p:txBody>
          <a:bodyPr wrap="square" rtlCol="0">
            <a:spAutoFit/>
          </a:bodyPr>
          <a:lstStyle/>
          <a:p>
            <a:r>
              <a:rPr lang="en-GB" b="1"/>
              <a:t>Example</a:t>
            </a:r>
          </a:p>
        </p:txBody>
      </p:sp>
      <p:sp>
        <p:nvSpPr>
          <p:cNvPr id="6" name="Rectangle 5">
            <a:extLst>
              <a:ext uri="{FF2B5EF4-FFF2-40B4-BE49-F238E27FC236}">
                <a16:creationId xmlns:a16="http://schemas.microsoft.com/office/drawing/2014/main" id="{E2766DCD-A2C8-465B-9C66-B1D0B73A685F}"/>
              </a:ext>
            </a:extLst>
          </p:cNvPr>
          <p:cNvSpPr/>
          <p:nvPr/>
        </p:nvSpPr>
        <p:spPr>
          <a:xfrm>
            <a:off x="2343032" y="2640438"/>
            <a:ext cx="1239442" cy="400110"/>
          </a:xfrm>
          <a:prstGeom prst="rect">
            <a:avLst/>
          </a:prstGeom>
        </p:spPr>
        <p:txBody>
          <a:bodyPr wrap="none">
            <a:spAutoFit/>
          </a:bodyPr>
          <a:lstStyle/>
          <a:p>
            <a:r>
              <a:rPr lang="en-GB" b="1"/>
              <a:t>Example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2FFA7DA-10BA-4DBC-BC52-5EEAC5799041}"/>
                  </a:ext>
                </a:extLst>
              </p:cNvPr>
              <p:cNvSpPr txBox="1"/>
              <p:nvPr/>
            </p:nvSpPr>
            <p:spPr>
              <a:xfrm>
                <a:off x="2366168" y="3883738"/>
                <a:ext cx="1260157" cy="500202"/>
              </a:xfrm>
              <a:prstGeom prst="rect">
                <a:avLst/>
              </a:prstGeom>
              <a:noFill/>
            </p:spPr>
            <p:txBody>
              <a:bodyPr wrap="square" rtlCol="0">
                <a:spAutoFit/>
              </a:bodyPr>
              <a:lstStyle/>
              <a:p>
                <a:r>
                  <a:rPr lang="en-GB" sz="2400"/>
                  <a:t>(b)</a:t>
                </a:r>
                <a14:m>
                  <m:oMath xmlns:m="http://schemas.openxmlformats.org/officeDocument/2006/math">
                    <m:r>
                      <a:rPr lang="en-GB" sz="2400" b="0" i="0" smtClean="0">
                        <a:latin typeface="Cambria Math" panose="02040503050406030204" pitchFamily="18" charset="0"/>
                      </a:rPr>
                      <m:t> </m:t>
                    </m:r>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25 </m:t>
                        </m:r>
                      </m:e>
                    </m:rad>
                  </m:oMath>
                </a14:m>
                <a:endParaRPr lang="en-GB" sz="2400"/>
              </a:p>
            </p:txBody>
          </p:sp>
        </mc:Choice>
        <mc:Fallback xmlns="">
          <p:sp>
            <p:nvSpPr>
              <p:cNvPr id="8" name="TextBox 7">
                <a:extLst>
                  <a:ext uri="{FF2B5EF4-FFF2-40B4-BE49-F238E27FC236}">
                    <a16:creationId xmlns:a16="http://schemas.microsoft.com/office/drawing/2014/main" id="{12FFA7DA-10BA-4DBC-BC52-5EEAC5799041}"/>
                  </a:ext>
                </a:extLst>
              </p:cNvPr>
              <p:cNvSpPr txBox="1">
                <a:spLocks noRot="1" noChangeAspect="1" noMove="1" noResize="1" noEditPoints="1" noAdjustHandles="1" noChangeArrowheads="1" noChangeShapeType="1" noTextEdit="1"/>
              </p:cNvSpPr>
              <p:nvPr/>
            </p:nvSpPr>
            <p:spPr>
              <a:xfrm>
                <a:off x="2366168" y="3883738"/>
                <a:ext cx="1260157" cy="500202"/>
              </a:xfrm>
              <a:prstGeom prst="rect">
                <a:avLst/>
              </a:prstGeom>
              <a:blipFill>
                <a:blip r:embed="rId4"/>
                <a:stretch>
                  <a:fillRect l="-7246" t="-1220" b="-280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ED948A82-7F2E-4BBB-B143-3EE0001EBDB8}"/>
                  </a:ext>
                </a:extLst>
              </p:cNvPr>
              <p:cNvSpPr/>
              <p:nvPr/>
            </p:nvSpPr>
            <p:spPr>
              <a:xfrm>
                <a:off x="2324632" y="4334802"/>
                <a:ext cx="1322926" cy="496483"/>
              </a:xfrm>
              <a:prstGeom prst="rect">
                <a:avLst/>
              </a:prstGeom>
            </p:spPr>
            <p:txBody>
              <a:bodyPr wrap="none">
                <a:spAutoFit/>
              </a:bodyPr>
              <a:lstStyle/>
              <a:p>
                <a:r>
                  <a:rPr lang="en-GB" sz="2400"/>
                  <a:t> (c) </a:t>
                </a:r>
                <a14:m>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49</m:t>
                        </m:r>
                        <m:r>
                          <a:rPr lang="en-GB" sz="2400" i="1">
                            <a:latin typeface="Cambria Math" panose="02040503050406030204" pitchFamily="18" charset="0"/>
                          </a:rPr>
                          <m:t> </m:t>
                        </m:r>
                      </m:e>
                    </m:rad>
                  </m:oMath>
                </a14:m>
                <a:endParaRPr lang="en-GB" sz="2400"/>
              </a:p>
            </p:txBody>
          </p:sp>
        </mc:Choice>
        <mc:Fallback xmlns="">
          <p:sp>
            <p:nvSpPr>
              <p:cNvPr id="9" name="Rectangle 8">
                <a:extLst>
                  <a:ext uri="{FF2B5EF4-FFF2-40B4-BE49-F238E27FC236}">
                    <a16:creationId xmlns:a16="http://schemas.microsoft.com/office/drawing/2014/main" id="{ED948A82-7F2E-4BBB-B143-3EE0001EBDB8}"/>
                  </a:ext>
                </a:extLst>
              </p:cNvPr>
              <p:cNvSpPr>
                <a:spLocks noRot="1" noChangeAspect="1" noMove="1" noResize="1" noEditPoints="1" noAdjustHandles="1" noChangeArrowheads="1" noChangeShapeType="1" noTextEdit="1"/>
              </p:cNvSpPr>
              <p:nvPr/>
            </p:nvSpPr>
            <p:spPr>
              <a:xfrm>
                <a:off x="2324632" y="4334802"/>
                <a:ext cx="1322926" cy="496483"/>
              </a:xfrm>
              <a:prstGeom prst="rect">
                <a:avLst/>
              </a:prstGeom>
              <a:blipFill>
                <a:blip r:embed="rId5"/>
                <a:stretch>
                  <a:fillRect l="-461" t="-2439" b="-268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FCE8ED8A-5903-456F-9342-B0D4C23827C8}"/>
                  </a:ext>
                </a:extLst>
              </p:cNvPr>
              <p:cNvSpPr/>
              <p:nvPr/>
            </p:nvSpPr>
            <p:spPr>
              <a:xfrm>
                <a:off x="2320007" y="4700138"/>
                <a:ext cx="1492973"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GB" sz="2400" b="0" i="1" smtClean="0">
                              <a:latin typeface="Cambria Math" panose="02040503050406030204" pitchFamily="18" charset="0"/>
                            </a:rPr>
                          </m:ctrlPr>
                        </m:dPr>
                        <m:e>
                          <m:r>
                            <m:rPr>
                              <m:sty m:val="p"/>
                            </m:rPr>
                            <a:rPr lang="en-GB" sz="2400" b="0" i="0" smtClean="0">
                              <a:latin typeface="Cambria Math" panose="02040503050406030204" pitchFamily="18" charset="0"/>
                            </a:rPr>
                            <m:t>d</m:t>
                          </m:r>
                        </m:e>
                      </m:d>
                      <m:rad>
                        <m:radPr>
                          <m:degHide m:val="on"/>
                          <m:ctrlPr>
                            <a:rPr lang="en-GB" sz="2400" i="1" smtClean="0">
                              <a:latin typeface="Cambria Math" panose="02040503050406030204" pitchFamily="18" charset="0"/>
                            </a:rPr>
                          </m:ctrlPr>
                        </m:radPr>
                        <m:deg/>
                        <m:e>
                          <m:r>
                            <a:rPr lang="en-GB" sz="2400" b="0" i="0" smtClean="0">
                              <a:latin typeface="Cambria Math" panose="02040503050406030204" pitchFamily="18" charset="0"/>
                            </a:rPr>
                            <m:t>196</m:t>
                          </m:r>
                          <m:r>
                            <a:rPr lang="en-GB" sz="2400" i="0">
                              <a:latin typeface="Cambria Math" panose="02040503050406030204" pitchFamily="18" charset="0"/>
                            </a:rPr>
                            <m:t> </m:t>
                          </m:r>
                        </m:e>
                      </m:rad>
                    </m:oMath>
                  </m:oMathPara>
                </a14:m>
                <a:endParaRPr lang="en-GB" sz="2400"/>
              </a:p>
            </p:txBody>
          </p:sp>
        </mc:Choice>
        <mc:Fallback xmlns="">
          <p:sp>
            <p:nvSpPr>
              <p:cNvPr id="10" name="Rectangle 9">
                <a:extLst>
                  <a:ext uri="{FF2B5EF4-FFF2-40B4-BE49-F238E27FC236}">
                    <a16:creationId xmlns:a16="http://schemas.microsoft.com/office/drawing/2014/main" id="{FCE8ED8A-5903-456F-9342-B0D4C23827C8}"/>
                  </a:ext>
                </a:extLst>
              </p:cNvPr>
              <p:cNvSpPr>
                <a:spLocks noRot="1" noChangeAspect="1" noMove="1" noResize="1" noEditPoints="1" noAdjustHandles="1" noChangeArrowheads="1" noChangeShapeType="1" noTextEdit="1"/>
              </p:cNvSpPr>
              <p:nvPr/>
            </p:nvSpPr>
            <p:spPr>
              <a:xfrm>
                <a:off x="2320007" y="4700138"/>
                <a:ext cx="1492973" cy="50520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5B6123D-E4D0-4239-99ED-8C32E072C9C0}"/>
                  </a:ext>
                </a:extLst>
              </p:cNvPr>
              <p:cNvSpPr/>
              <p:nvPr/>
            </p:nvSpPr>
            <p:spPr>
              <a:xfrm>
                <a:off x="2328815" y="3466135"/>
                <a:ext cx="1144480"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GB" sz="2400" b="0" i="1" smtClean="0">
                              <a:latin typeface="Cambria Math" panose="02040503050406030204" pitchFamily="18" charset="0"/>
                            </a:rPr>
                          </m:ctrlPr>
                        </m:dPr>
                        <m:e>
                          <m:r>
                            <m:rPr>
                              <m:sty m:val="p"/>
                            </m:rPr>
                            <a:rPr lang="en-GB" sz="2400" b="0" i="0" smtClean="0">
                              <a:latin typeface="Cambria Math" panose="02040503050406030204" pitchFamily="18" charset="0"/>
                            </a:rPr>
                            <m:t>a</m:t>
                          </m:r>
                        </m:e>
                      </m:d>
                      <m:rad>
                        <m:radPr>
                          <m:degHide m:val="on"/>
                          <m:ctrlPr>
                            <a:rPr lang="en-GB" sz="2400" i="1" smtClean="0">
                              <a:latin typeface="Cambria Math" panose="02040503050406030204" pitchFamily="18" charset="0"/>
                            </a:rPr>
                          </m:ctrlPr>
                        </m:radPr>
                        <m:deg/>
                        <m:e>
                          <m:r>
                            <a:rPr lang="en-GB" sz="2400" b="0" i="0" smtClean="0">
                              <a:latin typeface="Cambria Math" panose="02040503050406030204" pitchFamily="18" charset="0"/>
                            </a:rPr>
                            <m:t>1</m:t>
                          </m:r>
                          <m:r>
                            <a:rPr lang="en-GB" sz="2400" i="0">
                              <a:latin typeface="Cambria Math" panose="02040503050406030204" pitchFamily="18" charset="0"/>
                            </a:rPr>
                            <m:t> </m:t>
                          </m:r>
                        </m:e>
                      </m:rad>
                    </m:oMath>
                  </m:oMathPara>
                </a14:m>
                <a:endParaRPr lang="en-GB" sz="2400"/>
              </a:p>
            </p:txBody>
          </p:sp>
        </mc:Choice>
        <mc:Fallback xmlns="">
          <p:sp>
            <p:nvSpPr>
              <p:cNvPr id="11" name="Rectangle 10">
                <a:extLst>
                  <a:ext uri="{FF2B5EF4-FFF2-40B4-BE49-F238E27FC236}">
                    <a16:creationId xmlns:a16="http://schemas.microsoft.com/office/drawing/2014/main" id="{45B6123D-E4D0-4239-99ED-8C32E072C9C0}"/>
                  </a:ext>
                </a:extLst>
              </p:cNvPr>
              <p:cNvSpPr>
                <a:spLocks noRot="1" noChangeAspect="1" noMove="1" noResize="1" noEditPoints="1" noAdjustHandles="1" noChangeArrowheads="1" noChangeShapeType="1" noTextEdit="1"/>
              </p:cNvSpPr>
              <p:nvPr/>
            </p:nvSpPr>
            <p:spPr>
              <a:xfrm>
                <a:off x="2328815" y="3466135"/>
                <a:ext cx="1144480" cy="505203"/>
              </a:xfrm>
              <a:prstGeom prst="rect">
                <a:avLst/>
              </a:prstGeom>
              <a:blipFill>
                <a:blip r:embed="rId7"/>
                <a:stretch>
                  <a:fillRect/>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F8D934B6-9A03-43DE-B596-26FE88909B35}"/>
              </a:ext>
            </a:extLst>
          </p:cNvPr>
          <p:cNvSpPr/>
          <p:nvPr/>
        </p:nvSpPr>
        <p:spPr>
          <a:xfrm>
            <a:off x="6108700" y="2717967"/>
            <a:ext cx="3104331" cy="1015663"/>
          </a:xfrm>
          <a:prstGeom prst="rect">
            <a:avLst/>
          </a:prstGeom>
        </p:spPr>
        <p:txBody>
          <a:bodyPr wrap="square">
            <a:spAutoFit/>
          </a:bodyPr>
          <a:lstStyle/>
          <a:p>
            <a:endParaRPr lang="pt-BR"/>
          </a:p>
          <a:p>
            <a:r>
              <a:rPr lang="pt-BR"/>
              <a:t>  </a:t>
            </a:r>
          </a:p>
          <a:p>
            <a:r>
              <a:rPr lang="pt-BR"/>
              <a:t>  </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3A8F9B8-2BFC-46C0-97C9-226AEE066446}"/>
                  </a:ext>
                </a:extLst>
              </p:cNvPr>
              <p:cNvSpPr/>
              <p:nvPr/>
            </p:nvSpPr>
            <p:spPr>
              <a:xfrm>
                <a:off x="2358018" y="1463558"/>
                <a:ext cx="2472408" cy="461665"/>
              </a:xfrm>
              <a:prstGeom prst="rect">
                <a:avLst/>
              </a:prstGeom>
            </p:spPr>
            <p:txBody>
              <a:bodyPr wrap="none">
                <a:spAutoFit/>
              </a:bodyPr>
              <a:lstStyle/>
              <a:p>
                <a:r>
                  <a:rPr lang="pt-BR" sz="2400">
                    <a:solidFill>
                      <a:srgbClr val="FF0000"/>
                    </a:solidFill>
                  </a:rPr>
                  <a:t>(a)	</a:t>
                </a:r>
                <a14:m>
                  <m:oMath xmlns:m="http://schemas.openxmlformats.org/officeDocument/2006/math">
                    <m:sSup>
                      <m:sSupPr>
                        <m:ctrlPr>
                          <a:rPr lang="pt-BR"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1</m:t>
                        </m:r>
                      </m:e>
                      <m:sup>
                        <m:r>
                          <a:rPr lang="en-GB" sz="2400" i="1">
                            <a:solidFill>
                              <a:srgbClr val="FF0000"/>
                            </a:solidFill>
                            <a:latin typeface="Cambria Math" panose="02040503050406030204" pitchFamily="18" charset="0"/>
                          </a:rPr>
                          <m:t>2</m:t>
                        </m:r>
                      </m:sup>
                    </m:sSup>
                  </m:oMath>
                </a14:m>
                <a:r>
                  <a:rPr lang="pt-BR" sz="2400">
                    <a:solidFill>
                      <a:srgbClr val="FF0000"/>
                    </a:solidFill>
                  </a:rPr>
                  <a:t> = 1×1 =1 </a:t>
                </a:r>
              </a:p>
            </p:txBody>
          </p:sp>
        </mc:Choice>
        <mc:Fallback xmlns="">
          <p:sp>
            <p:nvSpPr>
              <p:cNvPr id="13" name="Rectangle 12">
                <a:extLst>
                  <a:ext uri="{FF2B5EF4-FFF2-40B4-BE49-F238E27FC236}">
                    <a16:creationId xmlns:a16="http://schemas.microsoft.com/office/drawing/2014/main" id="{73A8F9B8-2BFC-46C0-97C9-226AEE066446}"/>
                  </a:ext>
                </a:extLst>
              </p:cNvPr>
              <p:cNvSpPr>
                <a:spLocks noRot="1" noChangeAspect="1" noMove="1" noResize="1" noEditPoints="1" noAdjustHandles="1" noChangeArrowheads="1" noChangeShapeType="1" noTextEdit="1"/>
              </p:cNvSpPr>
              <p:nvPr/>
            </p:nvSpPr>
            <p:spPr>
              <a:xfrm>
                <a:off x="2358018" y="1463558"/>
                <a:ext cx="2472408" cy="461665"/>
              </a:xfrm>
              <a:prstGeom prst="rect">
                <a:avLst/>
              </a:prstGeom>
              <a:blipFill>
                <a:blip r:embed="rId8"/>
                <a:stretch>
                  <a:fillRect l="-3951" t="-14474" r="-2963"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C93B8A86-710C-4D0E-863F-12612054C24C}"/>
                  </a:ext>
                </a:extLst>
              </p:cNvPr>
              <p:cNvSpPr/>
              <p:nvPr/>
            </p:nvSpPr>
            <p:spPr>
              <a:xfrm>
                <a:off x="5321297" y="1451524"/>
                <a:ext cx="2511137" cy="461665"/>
              </a:xfrm>
              <a:prstGeom prst="rect">
                <a:avLst/>
              </a:prstGeom>
            </p:spPr>
            <p:txBody>
              <a:bodyPr wrap="none">
                <a:spAutoFit/>
              </a:bodyPr>
              <a:lstStyle/>
              <a:p>
                <a14:m>
                  <m:oMath xmlns:m="http://schemas.openxmlformats.org/officeDocument/2006/math">
                    <m:sSup>
                      <m:sSupPr>
                        <m:ctrlPr>
                          <a:rPr lang="pt-BR" sz="2400" i="1" smtClean="0">
                            <a:solidFill>
                              <a:srgbClr val="FF0000"/>
                            </a:solidFill>
                            <a:latin typeface="Cambria Math" panose="02040503050406030204" pitchFamily="18" charset="0"/>
                          </a:rPr>
                        </m:ctrlPr>
                      </m:sSupPr>
                      <m:e>
                        <m:d>
                          <m:dPr>
                            <m:ctrlPr>
                              <a:rPr lang="en-GB" sz="2400" i="1">
                                <a:solidFill>
                                  <a:srgbClr val="FF0000"/>
                                </a:solidFill>
                                <a:latin typeface="Cambria Math" panose="02040503050406030204" pitchFamily="18" charset="0"/>
                              </a:rPr>
                            </m:ctrlPr>
                          </m:dPr>
                          <m:e>
                            <m:r>
                              <m:rPr>
                                <m:sty m:val="p"/>
                              </m:rPr>
                              <a:rPr lang="en-GB" sz="2400">
                                <a:solidFill>
                                  <a:srgbClr val="FF0000"/>
                                </a:solidFill>
                                <a:latin typeface="Cambria Math" panose="02040503050406030204" pitchFamily="18" charset="0"/>
                              </a:rPr>
                              <m:t>b</m:t>
                            </m:r>
                          </m:e>
                        </m:d>
                        <m:r>
                          <a:rPr lang="en-GB" sz="2400" b="0" i="1" smtClean="0">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5</m:t>
                        </m:r>
                      </m:e>
                      <m:sup>
                        <m:r>
                          <a:rPr lang="en-GB" sz="2400" i="1">
                            <a:solidFill>
                              <a:srgbClr val="FF0000"/>
                            </a:solidFill>
                            <a:latin typeface="Cambria Math" panose="02040503050406030204" pitchFamily="18" charset="0"/>
                          </a:rPr>
                          <m:t>2</m:t>
                        </m:r>
                      </m:sup>
                    </m:sSup>
                  </m:oMath>
                </a14:m>
                <a:r>
                  <a:rPr lang="pt-BR" sz="2400">
                    <a:solidFill>
                      <a:srgbClr val="FF0000"/>
                    </a:solidFill>
                  </a:rPr>
                  <a:t> =5×5 =25</a:t>
                </a:r>
                <a:endParaRPr lang="en-GB" sz="2400"/>
              </a:p>
            </p:txBody>
          </p:sp>
        </mc:Choice>
        <mc:Fallback xmlns="">
          <p:sp>
            <p:nvSpPr>
              <p:cNvPr id="14" name="Rectangle 13">
                <a:extLst>
                  <a:ext uri="{FF2B5EF4-FFF2-40B4-BE49-F238E27FC236}">
                    <a16:creationId xmlns:a16="http://schemas.microsoft.com/office/drawing/2014/main" id="{C93B8A86-710C-4D0E-863F-12612054C24C}"/>
                  </a:ext>
                </a:extLst>
              </p:cNvPr>
              <p:cNvSpPr>
                <a:spLocks noRot="1" noChangeAspect="1" noMove="1" noResize="1" noEditPoints="1" noAdjustHandles="1" noChangeArrowheads="1" noChangeShapeType="1" noTextEdit="1"/>
              </p:cNvSpPr>
              <p:nvPr/>
            </p:nvSpPr>
            <p:spPr>
              <a:xfrm>
                <a:off x="5321297" y="1451524"/>
                <a:ext cx="2511137" cy="461665"/>
              </a:xfrm>
              <a:prstGeom prst="rect">
                <a:avLst/>
              </a:prstGeom>
              <a:blipFill>
                <a:blip r:embed="rId9"/>
                <a:stretch>
                  <a:fillRect t="-14474" r="-2670"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993F43C8-22C6-4EA0-BC80-5DF74278A8A2}"/>
                  </a:ext>
                </a:extLst>
              </p:cNvPr>
              <p:cNvSpPr/>
              <p:nvPr/>
            </p:nvSpPr>
            <p:spPr>
              <a:xfrm>
                <a:off x="2354780" y="2101391"/>
                <a:ext cx="2472408" cy="461665"/>
              </a:xfrm>
              <a:prstGeom prst="rect">
                <a:avLst/>
              </a:prstGeom>
            </p:spPr>
            <p:txBody>
              <a:bodyPr wrap="square">
                <a:spAutoFit/>
              </a:bodyPr>
              <a:lstStyle/>
              <a:p>
                <a14:m>
                  <m:oMath xmlns:m="http://schemas.openxmlformats.org/officeDocument/2006/math">
                    <m:sSup>
                      <m:sSupPr>
                        <m:ctrlPr>
                          <a:rPr lang="pt-BR" sz="2400" i="1" smtClean="0">
                            <a:solidFill>
                              <a:srgbClr val="FF0000"/>
                            </a:solidFill>
                            <a:latin typeface="Cambria Math" panose="02040503050406030204" pitchFamily="18" charset="0"/>
                          </a:rPr>
                        </m:ctrlPr>
                      </m:sSupPr>
                      <m:e>
                        <m:r>
                          <a:rPr lang="en-GB" sz="2400">
                            <a:solidFill>
                              <a:srgbClr val="FF0000"/>
                            </a:solidFill>
                            <a:latin typeface="Cambria Math" panose="02040503050406030204" pitchFamily="18" charset="0"/>
                          </a:rPr>
                          <m:t>(</m:t>
                        </m:r>
                        <m:r>
                          <m:rPr>
                            <m:sty m:val="p"/>
                          </m:rPr>
                          <a:rPr lang="en-GB" sz="2400">
                            <a:solidFill>
                              <a:srgbClr val="FF0000"/>
                            </a:solidFill>
                            <a:latin typeface="Cambria Math" panose="02040503050406030204" pitchFamily="18" charset="0"/>
                          </a:rPr>
                          <m:t>c</m:t>
                        </m:r>
                        <m:r>
                          <a:rPr lang="en-GB" sz="2400">
                            <a:solidFill>
                              <a:srgbClr val="FF0000"/>
                            </a:solidFill>
                            <a:latin typeface="Cambria Math" panose="02040503050406030204" pitchFamily="18" charset="0"/>
                          </a:rPr>
                          <m:t>)</m:t>
                        </m:r>
                        <m:r>
                          <a:rPr lang="en-GB" sz="2400" i="1">
                            <a:solidFill>
                              <a:srgbClr val="FF0000"/>
                            </a:solidFill>
                            <a:latin typeface="Cambria Math" panose="02040503050406030204" pitchFamily="18" charset="0"/>
                          </a:rPr>
                          <m:t>7</m:t>
                        </m:r>
                      </m:e>
                      <m:sup>
                        <m:r>
                          <a:rPr lang="en-GB" sz="2400" i="1">
                            <a:solidFill>
                              <a:srgbClr val="FF0000"/>
                            </a:solidFill>
                            <a:latin typeface="Cambria Math" panose="02040503050406030204" pitchFamily="18" charset="0"/>
                          </a:rPr>
                          <m:t>2</m:t>
                        </m:r>
                      </m:sup>
                    </m:sSup>
                  </m:oMath>
                </a14:m>
                <a:r>
                  <a:rPr lang="pt-BR" sz="2400">
                    <a:solidFill>
                      <a:srgbClr val="FF0000"/>
                    </a:solidFill>
                  </a:rPr>
                  <a:t> =7×7= 49</a:t>
                </a:r>
                <a:endParaRPr lang="en-GB" sz="2400"/>
              </a:p>
            </p:txBody>
          </p:sp>
        </mc:Choice>
        <mc:Fallback xmlns="">
          <p:sp>
            <p:nvSpPr>
              <p:cNvPr id="15" name="Rectangle 14">
                <a:extLst>
                  <a:ext uri="{FF2B5EF4-FFF2-40B4-BE49-F238E27FC236}">
                    <a16:creationId xmlns:a16="http://schemas.microsoft.com/office/drawing/2014/main" id="{993F43C8-22C6-4EA0-BC80-5DF74278A8A2}"/>
                  </a:ext>
                </a:extLst>
              </p:cNvPr>
              <p:cNvSpPr>
                <a:spLocks noRot="1" noChangeAspect="1" noMove="1" noResize="1" noEditPoints="1" noAdjustHandles="1" noChangeArrowheads="1" noChangeShapeType="1" noTextEdit="1"/>
              </p:cNvSpPr>
              <p:nvPr/>
            </p:nvSpPr>
            <p:spPr>
              <a:xfrm>
                <a:off x="2354780" y="2101391"/>
                <a:ext cx="2472408" cy="461665"/>
              </a:xfrm>
              <a:prstGeom prst="rect">
                <a:avLst/>
              </a:prstGeom>
              <a:blipFill>
                <a:blip r:embed="rId10"/>
                <a:stretch>
                  <a:fillRect l="-1970" t="-14667" r="-739"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C4663EA1-28A9-4065-887F-18059DDAA3DB}"/>
                  </a:ext>
                </a:extLst>
              </p:cNvPr>
              <p:cNvSpPr/>
              <p:nvPr/>
            </p:nvSpPr>
            <p:spPr>
              <a:xfrm>
                <a:off x="5305255" y="2027451"/>
                <a:ext cx="3217484" cy="461665"/>
              </a:xfrm>
              <a:prstGeom prst="rect">
                <a:avLst/>
              </a:prstGeom>
            </p:spPr>
            <p:txBody>
              <a:bodyPr wrap="none">
                <a:spAutoFit/>
              </a:bodyPr>
              <a:lstStyle/>
              <a:p>
                <a14:m>
                  <m:oMath xmlns:m="http://schemas.openxmlformats.org/officeDocument/2006/math">
                    <m:sSup>
                      <m:sSupPr>
                        <m:ctrlPr>
                          <a:rPr lang="pt-BR" sz="2400" i="1" smtClean="0">
                            <a:solidFill>
                              <a:srgbClr val="FF0000"/>
                            </a:solidFill>
                            <a:latin typeface="Cambria Math" panose="02040503050406030204" pitchFamily="18" charset="0"/>
                          </a:rPr>
                        </m:ctrlPr>
                      </m:sSupPr>
                      <m:e>
                        <m:r>
                          <a:rPr lang="en-GB" sz="2400">
                            <a:solidFill>
                              <a:srgbClr val="FF0000"/>
                            </a:solidFill>
                            <a:latin typeface="Cambria Math" panose="02040503050406030204" pitchFamily="18" charset="0"/>
                          </a:rPr>
                          <m:t>(</m:t>
                        </m:r>
                        <m:r>
                          <m:rPr>
                            <m:sty m:val="p"/>
                          </m:rPr>
                          <a:rPr lang="en-GB" sz="2400">
                            <a:solidFill>
                              <a:srgbClr val="FF0000"/>
                            </a:solidFill>
                            <a:latin typeface="Cambria Math" panose="02040503050406030204" pitchFamily="18" charset="0"/>
                          </a:rPr>
                          <m:t>d</m:t>
                        </m:r>
                        <m:r>
                          <a:rPr lang="en-GB" sz="2400">
                            <a:solidFill>
                              <a:srgbClr val="FF0000"/>
                            </a:solidFill>
                            <a:latin typeface="Cambria Math" panose="02040503050406030204" pitchFamily="18" charset="0"/>
                          </a:rPr>
                          <m:t>)</m:t>
                        </m:r>
                        <m:r>
                          <a:rPr lang="en-GB" sz="2400" i="1">
                            <a:solidFill>
                              <a:srgbClr val="FF0000"/>
                            </a:solidFill>
                            <a:latin typeface="Cambria Math" panose="02040503050406030204" pitchFamily="18" charset="0"/>
                          </a:rPr>
                          <m:t>14</m:t>
                        </m:r>
                      </m:e>
                      <m:sup>
                        <m:r>
                          <a:rPr lang="en-GB" sz="2400" i="1">
                            <a:solidFill>
                              <a:srgbClr val="FF0000"/>
                            </a:solidFill>
                            <a:latin typeface="Cambria Math" panose="02040503050406030204" pitchFamily="18" charset="0"/>
                          </a:rPr>
                          <m:t>2</m:t>
                        </m:r>
                      </m:sup>
                    </m:sSup>
                  </m:oMath>
                </a14:m>
                <a:r>
                  <a:rPr lang="pt-BR" sz="2400">
                    <a:solidFill>
                      <a:srgbClr val="FF0000"/>
                    </a:solidFill>
                  </a:rPr>
                  <a:t> = 14×14 =196</a:t>
                </a:r>
                <a:endParaRPr lang="en-GB" sz="2400"/>
              </a:p>
            </p:txBody>
          </p:sp>
        </mc:Choice>
        <mc:Fallback xmlns="">
          <p:sp>
            <p:nvSpPr>
              <p:cNvPr id="16" name="Rectangle 15">
                <a:extLst>
                  <a:ext uri="{FF2B5EF4-FFF2-40B4-BE49-F238E27FC236}">
                    <a16:creationId xmlns:a16="http://schemas.microsoft.com/office/drawing/2014/main" id="{C4663EA1-28A9-4065-887F-18059DDAA3DB}"/>
                  </a:ext>
                </a:extLst>
              </p:cNvPr>
              <p:cNvSpPr>
                <a:spLocks noRot="1" noChangeAspect="1" noMove="1" noResize="1" noEditPoints="1" noAdjustHandles="1" noChangeArrowheads="1" noChangeShapeType="1" noTextEdit="1"/>
              </p:cNvSpPr>
              <p:nvPr/>
            </p:nvSpPr>
            <p:spPr>
              <a:xfrm>
                <a:off x="5305255" y="2027451"/>
                <a:ext cx="3217484" cy="461665"/>
              </a:xfrm>
              <a:prstGeom prst="rect">
                <a:avLst/>
              </a:prstGeom>
              <a:blipFill>
                <a:blip r:embed="rId11"/>
                <a:stretch>
                  <a:fillRect l="-1515" t="-14667" r="-2083" b="-32000"/>
                </a:stretch>
              </a:blipFill>
            </p:spPr>
            <p:txBody>
              <a:bodyPr/>
              <a:lstStyle/>
              <a:p>
                <a:r>
                  <a:rPr lang="en-US">
                    <a:noFill/>
                  </a:rPr>
                  <a:t> </a:t>
                </a:r>
              </a:p>
            </p:txBody>
          </p:sp>
        </mc:Fallback>
      </mc:AlternateContent>
      <p:sp>
        <p:nvSpPr>
          <p:cNvPr id="17" name="Rectangle 16">
            <a:extLst>
              <a:ext uri="{FF2B5EF4-FFF2-40B4-BE49-F238E27FC236}">
                <a16:creationId xmlns:a16="http://schemas.microsoft.com/office/drawing/2014/main" id="{CFECA40C-B779-4248-9826-B8898A578F0C}"/>
              </a:ext>
            </a:extLst>
          </p:cNvPr>
          <p:cNvSpPr/>
          <p:nvPr/>
        </p:nvSpPr>
        <p:spPr>
          <a:xfrm>
            <a:off x="4161928" y="3104422"/>
            <a:ext cx="1210588" cy="400110"/>
          </a:xfrm>
          <a:prstGeom prst="rect">
            <a:avLst/>
          </a:prstGeom>
        </p:spPr>
        <p:txBody>
          <a:bodyPr wrap="none">
            <a:spAutoFit/>
          </a:bodyPr>
          <a:lstStyle/>
          <a:p>
            <a:r>
              <a:rPr lang="en-GB" b="1"/>
              <a:t>Solution</a:t>
            </a:r>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9B51A696-1FD2-4C08-9BE2-C135AEF47EA6}"/>
                  </a:ext>
                </a:extLst>
              </p:cNvPr>
              <p:cNvSpPr/>
              <p:nvPr/>
            </p:nvSpPr>
            <p:spPr>
              <a:xfrm>
                <a:off x="3791743" y="3952698"/>
                <a:ext cx="2961003" cy="461665"/>
              </a:xfrm>
              <a:prstGeom prst="rect">
                <a:avLst/>
              </a:prstGeom>
            </p:spPr>
            <p:txBody>
              <a:bodyPr wrap="none">
                <a:spAutoFit/>
              </a:bodyPr>
              <a:lstStyle/>
              <a:p>
                <a:r>
                  <a:rPr lang="en-GB" sz="2400">
                    <a:solidFill>
                      <a:srgbClr val="FF0000"/>
                    </a:solidFill>
                  </a:rPr>
                  <a:t>= 5 because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5</m:t>
                        </m:r>
                      </m:e>
                      <m:sup>
                        <m:r>
                          <a:rPr lang="en-GB" sz="2400" b="0" i="1" smtClean="0">
                            <a:solidFill>
                              <a:srgbClr val="FF0000"/>
                            </a:solidFill>
                            <a:latin typeface="Cambria Math" panose="02040503050406030204" pitchFamily="18" charset="0"/>
                          </a:rPr>
                          <m:t>2</m:t>
                        </m:r>
                      </m:sup>
                    </m:sSup>
                  </m:oMath>
                </a14:m>
                <a:r>
                  <a:rPr lang="en-GB" sz="2400">
                    <a:solidFill>
                      <a:srgbClr val="FF0000"/>
                    </a:solidFill>
                  </a:rPr>
                  <a:t> = 25</a:t>
                </a:r>
              </a:p>
            </p:txBody>
          </p:sp>
        </mc:Choice>
        <mc:Fallback xmlns="">
          <p:sp>
            <p:nvSpPr>
              <p:cNvPr id="18" name="Rectangle 17">
                <a:extLst>
                  <a:ext uri="{FF2B5EF4-FFF2-40B4-BE49-F238E27FC236}">
                    <a16:creationId xmlns:a16="http://schemas.microsoft.com/office/drawing/2014/main" id="{9B51A696-1FD2-4C08-9BE2-C135AEF47EA6}"/>
                  </a:ext>
                </a:extLst>
              </p:cNvPr>
              <p:cNvSpPr>
                <a:spLocks noRot="1" noChangeAspect="1" noMove="1" noResize="1" noEditPoints="1" noAdjustHandles="1" noChangeArrowheads="1" noChangeShapeType="1" noTextEdit="1"/>
              </p:cNvSpPr>
              <p:nvPr/>
            </p:nvSpPr>
            <p:spPr>
              <a:xfrm>
                <a:off x="3791743" y="3952698"/>
                <a:ext cx="2961003" cy="461665"/>
              </a:xfrm>
              <a:prstGeom prst="rect">
                <a:avLst/>
              </a:prstGeom>
              <a:blipFill>
                <a:blip r:embed="rId12"/>
                <a:stretch>
                  <a:fillRect l="-3086" t="-9211" r="-2469"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806888A5-7DD9-496A-AF9E-AEA816235618}"/>
                  </a:ext>
                </a:extLst>
              </p:cNvPr>
              <p:cNvSpPr/>
              <p:nvPr/>
            </p:nvSpPr>
            <p:spPr>
              <a:xfrm>
                <a:off x="3781753" y="3504532"/>
                <a:ext cx="2959400" cy="461665"/>
              </a:xfrm>
              <a:prstGeom prst="rect">
                <a:avLst/>
              </a:prstGeom>
            </p:spPr>
            <p:txBody>
              <a:bodyPr wrap="none">
                <a:spAutoFit/>
              </a:bodyPr>
              <a:lstStyle/>
              <a:p>
                <a:r>
                  <a:rPr lang="en-GB" sz="2400">
                    <a:solidFill>
                      <a:srgbClr val="FF0000"/>
                    </a:solidFill>
                  </a:rPr>
                  <a:t>= 1 because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1</m:t>
                        </m:r>
                      </m:e>
                      <m:sup>
                        <m:r>
                          <a:rPr lang="en-GB" sz="2400" i="1">
                            <a:solidFill>
                              <a:srgbClr val="FF0000"/>
                            </a:solidFill>
                            <a:latin typeface="Cambria Math" panose="02040503050406030204" pitchFamily="18" charset="0"/>
                          </a:rPr>
                          <m:t>2</m:t>
                        </m:r>
                      </m:sup>
                    </m:sSup>
                  </m:oMath>
                </a14:m>
                <a:r>
                  <a:rPr lang="en-GB" sz="2400">
                    <a:solidFill>
                      <a:srgbClr val="FF0000"/>
                    </a:solidFill>
                  </a:rPr>
                  <a:t> = 1  </a:t>
                </a:r>
              </a:p>
            </p:txBody>
          </p:sp>
        </mc:Choice>
        <mc:Fallback xmlns="">
          <p:sp>
            <p:nvSpPr>
              <p:cNvPr id="19" name="Rectangle 18">
                <a:extLst>
                  <a:ext uri="{FF2B5EF4-FFF2-40B4-BE49-F238E27FC236}">
                    <a16:creationId xmlns:a16="http://schemas.microsoft.com/office/drawing/2014/main" id="{806888A5-7DD9-496A-AF9E-AEA816235618}"/>
                  </a:ext>
                </a:extLst>
              </p:cNvPr>
              <p:cNvSpPr>
                <a:spLocks noRot="1" noChangeAspect="1" noMove="1" noResize="1" noEditPoints="1" noAdjustHandles="1" noChangeArrowheads="1" noChangeShapeType="1" noTextEdit="1"/>
              </p:cNvSpPr>
              <p:nvPr/>
            </p:nvSpPr>
            <p:spPr>
              <a:xfrm>
                <a:off x="3781753" y="3504532"/>
                <a:ext cx="2959400" cy="461665"/>
              </a:xfrm>
              <a:prstGeom prst="rect">
                <a:avLst/>
              </a:prstGeom>
              <a:blipFill>
                <a:blip r:embed="rId13"/>
                <a:stretch>
                  <a:fillRect l="-3086" t="-9211" r="-2263"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1F415D5F-95B2-4BF8-B159-6388495BB0CD}"/>
                  </a:ext>
                </a:extLst>
              </p:cNvPr>
              <p:cNvSpPr/>
              <p:nvPr/>
            </p:nvSpPr>
            <p:spPr>
              <a:xfrm>
                <a:off x="3791744" y="4355981"/>
                <a:ext cx="2961003" cy="461665"/>
              </a:xfrm>
              <a:prstGeom prst="rect">
                <a:avLst/>
              </a:prstGeom>
            </p:spPr>
            <p:txBody>
              <a:bodyPr wrap="none">
                <a:spAutoFit/>
              </a:bodyPr>
              <a:lstStyle/>
              <a:p>
                <a:r>
                  <a:rPr lang="en-GB" sz="2400">
                    <a:solidFill>
                      <a:srgbClr val="FF0000"/>
                    </a:solidFill>
                  </a:rPr>
                  <a:t>= 7 because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7</m:t>
                        </m:r>
                      </m:e>
                      <m:sup>
                        <m:r>
                          <a:rPr lang="en-GB" sz="2400" i="1">
                            <a:solidFill>
                              <a:srgbClr val="FF0000"/>
                            </a:solidFill>
                            <a:latin typeface="Cambria Math" panose="02040503050406030204" pitchFamily="18" charset="0"/>
                          </a:rPr>
                          <m:t>2</m:t>
                        </m:r>
                      </m:sup>
                    </m:sSup>
                  </m:oMath>
                </a14:m>
                <a:r>
                  <a:rPr lang="en-GB" sz="2400">
                    <a:solidFill>
                      <a:srgbClr val="FF0000"/>
                    </a:solidFill>
                  </a:rPr>
                  <a:t> = 49</a:t>
                </a:r>
              </a:p>
            </p:txBody>
          </p:sp>
        </mc:Choice>
        <mc:Fallback xmlns="">
          <p:sp>
            <p:nvSpPr>
              <p:cNvPr id="20" name="Rectangle 19">
                <a:extLst>
                  <a:ext uri="{FF2B5EF4-FFF2-40B4-BE49-F238E27FC236}">
                    <a16:creationId xmlns:a16="http://schemas.microsoft.com/office/drawing/2014/main" id="{1F415D5F-95B2-4BF8-B159-6388495BB0CD}"/>
                  </a:ext>
                </a:extLst>
              </p:cNvPr>
              <p:cNvSpPr>
                <a:spLocks noRot="1" noChangeAspect="1" noMove="1" noResize="1" noEditPoints="1" noAdjustHandles="1" noChangeArrowheads="1" noChangeShapeType="1" noTextEdit="1"/>
              </p:cNvSpPr>
              <p:nvPr/>
            </p:nvSpPr>
            <p:spPr>
              <a:xfrm>
                <a:off x="3791744" y="4355981"/>
                <a:ext cx="2961003" cy="461665"/>
              </a:xfrm>
              <a:prstGeom prst="rect">
                <a:avLst/>
              </a:prstGeom>
              <a:blipFill>
                <a:blip r:embed="rId14"/>
                <a:stretch>
                  <a:fillRect l="-3086" t="-9333" r="-2469"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8F7FDB06-302F-4348-85A3-4B52F2D2B59F}"/>
                  </a:ext>
                </a:extLst>
              </p:cNvPr>
              <p:cNvSpPr/>
              <p:nvPr/>
            </p:nvSpPr>
            <p:spPr>
              <a:xfrm>
                <a:off x="3833373" y="4785935"/>
                <a:ext cx="3558923" cy="461665"/>
              </a:xfrm>
              <a:prstGeom prst="rect">
                <a:avLst/>
              </a:prstGeom>
            </p:spPr>
            <p:txBody>
              <a:bodyPr wrap="none">
                <a:spAutoFit/>
              </a:bodyPr>
              <a:lstStyle/>
              <a:p>
                <a:r>
                  <a:rPr lang="en-GB" sz="2400">
                    <a:solidFill>
                      <a:srgbClr val="FF0000"/>
                    </a:solidFill>
                  </a:rPr>
                  <a:t>= 14  because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14</m:t>
                        </m:r>
                      </m:e>
                      <m:sup>
                        <m:r>
                          <a:rPr lang="en-GB" sz="2400" i="1">
                            <a:solidFill>
                              <a:srgbClr val="FF0000"/>
                            </a:solidFill>
                            <a:latin typeface="Cambria Math" panose="02040503050406030204" pitchFamily="18" charset="0"/>
                          </a:rPr>
                          <m:t>2</m:t>
                        </m:r>
                      </m:sup>
                    </m:sSup>
                  </m:oMath>
                </a14:m>
                <a:r>
                  <a:rPr lang="en-GB" sz="2400">
                    <a:solidFill>
                      <a:srgbClr val="FF0000"/>
                    </a:solidFill>
                  </a:rPr>
                  <a:t> = 196</a:t>
                </a:r>
              </a:p>
            </p:txBody>
          </p:sp>
        </mc:Choice>
        <mc:Fallback xmlns="">
          <p:sp>
            <p:nvSpPr>
              <p:cNvPr id="21" name="Rectangle 20">
                <a:extLst>
                  <a:ext uri="{FF2B5EF4-FFF2-40B4-BE49-F238E27FC236}">
                    <a16:creationId xmlns:a16="http://schemas.microsoft.com/office/drawing/2014/main" id="{8F7FDB06-302F-4348-85A3-4B52F2D2B59F}"/>
                  </a:ext>
                </a:extLst>
              </p:cNvPr>
              <p:cNvSpPr>
                <a:spLocks noRot="1" noChangeAspect="1" noMove="1" noResize="1" noEditPoints="1" noAdjustHandles="1" noChangeArrowheads="1" noChangeShapeType="1" noTextEdit="1"/>
              </p:cNvSpPr>
              <p:nvPr/>
            </p:nvSpPr>
            <p:spPr>
              <a:xfrm>
                <a:off x="3833373" y="4785935"/>
                <a:ext cx="3558923" cy="461665"/>
              </a:xfrm>
              <a:prstGeom prst="rect">
                <a:avLst/>
              </a:prstGeom>
              <a:blipFill>
                <a:blip r:embed="rId15"/>
                <a:stretch>
                  <a:fillRect l="-2740" t="-9211" r="-154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1743D3C8-42F0-4C21-A053-0C229DDC9602}"/>
                  </a:ext>
                </a:extLst>
              </p:cNvPr>
              <p:cNvSpPr/>
              <p:nvPr/>
            </p:nvSpPr>
            <p:spPr>
              <a:xfrm>
                <a:off x="2338738" y="5570677"/>
                <a:ext cx="5474422" cy="830997"/>
              </a:xfrm>
              <a:prstGeom prst="rect">
                <a:avLst/>
              </a:prstGeom>
            </p:spPr>
            <p:txBody>
              <a:bodyPr wrap="square">
                <a:spAutoFit/>
              </a:bodyPr>
              <a:lstStyle/>
              <a:p>
                <a:r>
                  <a:rPr lang="en-GB" sz="2400"/>
                  <a:t>The area of this square is  225 </a:t>
                </a:r>
                <a14:m>
                  <m:oMath xmlns:m="http://schemas.openxmlformats.org/officeDocument/2006/math">
                    <m:sSup>
                      <m:sSupPr>
                        <m:ctrlPr>
                          <a:rPr lang="en-GB" sz="2400" i="1" smtClean="0">
                            <a:latin typeface="Cambria Math" panose="02040503050406030204" pitchFamily="18" charset="0"/>
                          </a:rPr>
                        </m:ctrlPr>
                      </m:sSupPr>
                      <m:e>
                        <m:r>
                          <m:rPr>
                            <m:sty m:val="p"/>
                          </m:rPr>
                          <a:rPr lang="en-GB" sz="2400" b="0" i="0" smtClean="0">
                            <a:latin typeface="Cambria Math" panose="02040503050406030204" pitchFamily="18" charset="0"/>
                          </a:rPr>
                          <m:t>cm</m:t>
                        </m:r>
                      </m:e>
                      <m:sup>
                        <m:r>
                          <a:rPr lang="en-GB" sz="2400" b="0" i="0" smtClean="0">
                            <a:latin typeface="Cambria Math" panose="02040503050406030204" pitchFamily="18" charset="0"/>
                          </a:rPr>
                          <m:t>2</m:t>
                        </m:r>
                      </m:sup>
                    </m:sSup>
                  </m:oMath>
                </a14:m>
                <a:r>
                  <a:rPr lang="en-GB" sz="2400"/>
                  <a:t> . </a:t>
                </a:r>
              </a:p>
              <a:p>
                <a:r>
                  <a:rPr lang="en-GB" sz="2400"/>
                  <a:t>What is the length of each side?</a:t>
                </a:r>
              </a:p>
            </p:txBody>
          </p:sp>
        </mc:Choice>
        <mc:Fallback xmlns="">
          <p:sp>
            <p:nvSpPr>
              <p:cNvPr id="22" name="Rectangle 21">
                <a:extLst>
                  <a:ext uri="{FF2B5EF4-FFF2-40B4-BE49-F238E27FC236}">
                    <a16:creationId xmlns:a16="http://schemas.microsoft.com/office/drawing/2014/main" id="{1743D3C8-42F0-4C21-A053-0C229DDC9602}"/>
                  </a:ext>
                </a:extLst>
              </p:cNvPr>
              <p:cNvSpPr>
                <a:spLocks noRot="1" noChangeAspect="1" noMove="1" noResize="1" noEditPoints="1" noAdjustHandles="1" noChangeArrowheads="1" noChangeShapeType="1" noTextEdit="1"/>
              </p:cNvSpPr>
              <p:nvPr/>
            </p:nvSpPr>
            <p:spPr>
              <a:xfrm>
                <a:off x="2338738" y="5570677"/>
                <a:ext cx="5474422" cy="830997"/>
              </a:xfrm>
              <a:prstGeom prst="rect">
                <a:avLst/>
              </a:prstGeom>
              <a:blipFill>
                <a:blip r:embed="rId16"/>
                <a:stretch>
                  <a:fillRect l="-1782" t="-5147" b="-16912"/>
                </a:stretch>
              </a:blipFill>
            </p:spPr>
            <p:txBody>
              <a:bodyPr/>
              <a:lstStyle/>
              <a:p>
                <a:r>
                  <a:rPr lang="en-US">
                    <a:noFill/>
                  </a:rPr>
                  <a:t> </a:t>
                </a:r>
              </a:p>
            </p:txBody>
          </p:sp>
        </mc:Fallback>
      </mc:AlternateContent>
      <p:sp>
        <p:nvSpPr>
          <p:cNvPr id="23" name="Rectangle 22">
            <a:extLst>
              <a:ext uri="{FF2B5EF4-FFF2-40B4-BE49-F238E27FC236}">
                <a16:creationId xmlns:a16="http://schemas.microsoft.com/office/drawing/2014/main" id="{B4E086D5-7107-43EE-8D87-50B8E679DC83}"/>
              </a:ext>
            </a:extLst>
          </p:cNvPr>
          <p:cNvSpPr/>
          <p:nvPr/>
        </p:nvSpPr>
        <p:spPr>
          <a:xfrm>
            <a:off x="2351542" y="5180475"/>
            <a:ext cx="1239442" cy="400110"/>
          </a:xfrm>
          <a:prstGeom prst="rect">
            <a:avLst/>
          </a:prstGeom>
        </p:spPr>
        <p:txBody>
          <a:bodyPr wrap="none">
            <a:spAutoFit/>
          </a:bodyPr>
          <a:lstStyle/>
          <a:p>
            <a:r>
              <a:rPr lang="en-GB" b="1"/>
              <a:t>Example</a:t>
            </a:r>
          </a:p>
        </p:txBody>
      </p:sp>
      <p:pic>
        <p:nvPicPr>
          <p:cNvPr id="24" name="Picture 23">
            <a:extLst>
              <a:ext uri="{FF2B5EF4-FFF2-40B4-BE49-F238E27FC236}">
                <a16:creationId xmlns:a16="http://schemas.microsoft.com/office/drawing/2014/main" id="{5EB6DDB2-D0FE-46A7-9DD1-B897D1E5F6B2}"/>
              </a:ext>
            </a:extLst>
          </p:cNvPr>
          <p:cNvPicPr>
            <a:picLocks noChangeAspect="1"/>
          </p:cNvPicPr>
          <p:nvPr/>
        </p:nvPicPr>
        <p:blipFill>
          <a:blip r:embed="rId17"/>
          <a:stretch>
            <a:fillRect/>
          </a:stretch>
        </p:blipFill>
        <p:spPr>
          <a:xfrm>
            <a:off x="7660865" y="4979007"/>
            <a:ext cx="1645650" cy="1616933"/>
          </a:xfrm>
          <a:prstGeom prst="rect">
            <a:avLst/>
          </a:prstGeom>
        </p:spPr>
      </p:pic>
      <p:sp>
        <p:nvSpPr>
          <p:cNvPr id="25" name="Rectangle 24">
            <a:extLst>
              <a:ext uri="{FF2B5EF4-FFF2-40B4-BE49-F238E27FC236}">
                <a16:creationId xmlns:a16="http://schemas.microsoft.com/office/drawing/2014/main" id="{B0697B1D-55D7-4EF4-8252-AE19A90E1923}"/>
              </a:ext>
            </a:extLst>
          </p:cNvPr>
          <p:cNvSpPr/>
          <p:nvPr/>
        </p:nvSpPr>
        <p:spPr>
          <a:xfrm>
            <a:off x="9801010" y="4847490"/>
            <a:ext cx="1210588" cy="400110"/>
          </a:xfrm>
          <a:prstGeom prst="rect">
            <a:avLst/>
          </a:prstGeom>
        </p:spPr>
        <p:txBody>
          <a:bodyPr wrap="none">
            <a:spAutoFit/>
          </a:bodyPr>
          <a:lstStyle/>
          <a:p>
            <a:r>
              <a:rPr lang="en-GB" b="1"/>
              <a:t>Solution</a:t>
            </a: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35DFD72B-E330-42E2-B859-114A759F9B9F}"/>
                  </a:ext>
                </a:extLst>
              </p:cNvPr>
              <p:cNvSpPr/>
              <p:nvPr/>
            </p:nvSpPr>
            <p:spPr>
              <a:xfrm>
                <a:off x="9696400" y="5374230"/>
                <a:ext cx="1048813" cy="5127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solidFill>
                                <a:srgbClr val="FF0000"/>
                              </a:solidFill>
                              <a:latin typeface="Cambria Math" panose="02040503050406030204" pitchFamily="18" charset="0"/>
                            </a:rPr>
                          </m:ctrlPr>
                        </m:radPr>
                        <m:deg/>
                        <m:e>
                          <m:r>
                            <a:rPr lang="en-GB" sz="2400" b="0" i="0" smtClean="0">
                              <a:solidFill>
                                <a:srgbClr val="FF0000"/>
                              </a:solidFill>
                              <a:latin typeface="Cambria Math" panose="02040503050406030204" pitchFamily="18" charset="0"/>
                            </a:rPr>
                            <m:t>225</m:t>
                          </m:r>
                          <m:r>
                            <a:rPr lang="en-GB" sz="2400">
                              <a:solidFill>
                                <a:srgbClr val="FF0000"/>
                              </a:solidFill>
                              <a:latin typeface="Cambria Math" panose="02040503050406030204" pitchFamily="18" charset="0"/>
                            </a:rPr>
                            <m:t> </m:t>
                          </m:r>
                        </m:e>
                      </m:rad>
                    </m:oMath>
                  </m:oMathPara>
                </a14:m>
                <a:endParaRPr lang="en-GB" sz="2400"/>
              </a:p>
            </p:txBody>
          </p:sp>
        </mc:Choice>
        <mc:Fallback xmlns="">
          <p:sp>
            <p:nvSpPr>
              <p:cNvPr id="26" name="Rectangle 25">
                <a:extLst>
                  <a:ext uri="{FF2B5EF4-FFF2-40B4-BE49-F238E27FC236}">
                    <a16:creationId xmlns:a16="http://schemas.microsoft.com/office/drawing/2014/main" id="{35DFD72B-E330-42E2-B859-114A759F9B9F}"/>
                  </a:ext>
                </a:extLst>
              </p:cNvPr>
              <p:cNvSpPr>
                <a:spLocks noRot="1" noChangeAspect="1" noMove="1" noResize="1" noEditPoints="1" noAdjustHandles="1" noChangeArrowheads="1" noChangeShapeType="1" noTextEdit="1"/>
              </p:cNvSpPr>
              <p:nvPr/>
            </p:nvSpPr>
            <p:spPr>
              <a:xfrm>
                <a:off x="9696400" y="5374230"/>
                <a:ext cx="1048813" cy="512704"/>
              </a:xfrm>
              <a:prstGeom prst="rect">
                <a:avLst/>
              </a:prstGeom>
              <a:blipFill>
                <a:blip r:embed="rId18"/>
                <a:stretch>
                  <a:fillRect/>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DC95AEC7-0AF5-479A-96A0-1244F68BF5EB}"/>
              </a:ext>
            </a:extLst>
          </p:cNvPr>
          <p:cNvSpPr txBox="1"/>
          <p:nvPr/>
        </p:nvSpPr>
        <p:spPr>
          <a:xfrm>
            <a:off x="10742271" y="5425269"/>
            <a:ext cx="1342231" cy="461665"/>
          </a:xfrm>
          <a:prstGeom prst="rect">
            <a:avLst/>
          </a:prstGeom>
          <a:noFill/>
        </p:spPr>
        <p:txBody>
          <a:bodyPr wrap="square" rtlCol="0">
            <a:spAutoFit/>
          </a:bodyPr>
          <a:lstStyle/>
          <a:p>
            <a:r>
              <a:rPr lang="en-GB" sz="2400">
                <a:solidFill>
                  <a:srgbClr val="FF0000"/>
                </a:solidFill>
              </a:rPr>
              <a:t>= 15 cm</a:t>
            </a:r>
          </a:p>
        </p:txBody>
      </p:sp>
    </p:spTree>
    <p:extLst>
      <p:ext uri="{BB962C8B-B14F-4D97-AF65-F5344CB8AC3E}">
        <p14:creationId xmlns:p14="http://schemas.microsoft.com/office/powerpoint/2010/main" val="3020254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5" grpId="0"/>
      <p:bldP spid="26" grpId="0"/>
      <p:bldP spid="2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(a) Square these numbers:    2, 4, 9,11, 12, 18, 20</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Square and Square Roots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AEC2A085-2403-400A-B9E5-0D7892B4AB69}"/>
                  </a:ext>
                </a:extLst>
              </p:cNvPr>
              <p:cNvSpPr/>
              <p:nvPr/>
            </p:nvSpPr>
            <p:spPr>
              <a:xfrm>
                <a:off x="2714642" y="1878714"/>
                <a:ext cx="5258299" cy="497637"/>
              </a:xfrm>
              <a:prstGeom prst="rect">
                <a:avLst/>
              </a:prstGeom>
            </p:spPr>
            <p:txBody>
              <a:bodyPr wrap="none">
                <a:spAutoFit/>
              </a:bodyPr>
              <a:lstStyle/>
              <a:p>
                <a:r>
                  <a:rPr lang="en-GB" sz="2400"/>
                  <a:t>Use your answers to (a) to find: </a:t>
                </a:r>
                <a14:m>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144</m:t>
                        </m:r>
                      </m:e>
                    </m:rad>
                  </m:oMath>
                </a14:m>
                <a:endParaRPr lang="en-GB" sz="2400"/>
              </a:p>
            </p:txBody>
          </p:sp>
        </mc:Choice>
        <mc:Fallback xmlns="">
          <p:sp>
            <p:nvSpPr>
              <p:cNvPr id="2" name="Rectangle 1">
                <a:extLst>
                  <a:ext uri="{FF2B5EF4-FFF2-40B4-BE49-F238E27FC236}">
                    <a16:creationId xmlns:a16="http://schemas.microsoft.com/office/drawing/2014/main" id="{AEC2A085-2403-400A-B9E5-0D7892B4AB69}"/>
                  </a:ext>
                </a:extLst>
              </p:cNvPr>
              <p:cNvSpPr>
                <a:spLocks noRot="1" noChangeAspect="1" noMove="1" noResize="1" noEditPoints="1" noAdjustHandles="1" noChangeArrowheads="1" noChangeShapeType="1" noTextEdit="1"/>
              </p:cNvSpPr>
              <p:nvPr/>
            </p:nvSpPr>
            <p:spPr>
              <a:xfrm>
                <a:off x="2714642" y="1878714"/>
                <a:ext cx="5258299" cy="497637"/>
              </a:xfrm>
              <a:prstGeom prst="rect">
                <a:avLst/>
              </a:prstGeom>
              <a:blipFill>
                <a:blip r:embed="rId4"/>
                <a:stretch>
                  <a:fillRect l="-1738" t="-1220" b="-28049"/>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1E605B81-0040-4F82-9F61-520E4140F1C2}"/>
              </a:ext>
            </a:extLst>
          </p:cNvPr>
          <p:cNvSpPr/>
          <p:nvPr/>
        </p:nvSpPr>
        <p:spPr>
          <a:xfrm>
            <a:off x="2369329" y="2937583"/>
            <a:ext cx="9577065" cy="461665"/>
          </a:xfrm>
          <a:prstGeom prst="rect">
            <a:avLst/>
          </a:prstGeom>
        </p:spPr>
        <p:txBody>
          <a:bodyPr wrap="square">
            <a:spAutoFit/>
          </a:bodyPr>
          <a:lstStyle/>
          <a:p>
            <a:r>
              <a:rPr lang="en-GB" sz="2400"/>
              <a:t>2. Write down the following square roots without using a calculator:</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C7D823F7-29A9-4F12-BFFE-AB559F5E6E50}"/>
                  </a:ext>
                </a:extLst>
              </p:cNvPr>
              <p:cNvSpPr/>
              <p:nvPr/>
            </p:nvSpPr>
            <p:spPr>
              <a:xfrm>
                <a:off x="2412395" y="4362634"/>
                <a:ext cx="9416286" cy="862608"/>
              </a:xfrm>
              <a:prstGeom prst="rect">
                <a:avLst/>
              </a:prstGeom>
            </p:spPr>
            <p:txBody>
              <a:bodyPr wrap="square">
                <a:spAutoFit/>
              </a:bodyPr>
              <a:lstStyle/>
              <a:p>
                <a:r>
                  <a:rPr lang="en-GB" sz="2400"/>
                  <a:t>3.	What are the lengths of the sides of a square which has an area of 81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2</m:t>
                        </m:r>
                      </m:sup>
                    </m:sSup>
                  </m:oMath>
                </a14:m>
                <a:r>
                  <a:rPr lang="en-GB" sz="2400"/>
                  <a:t> ?</a:t>
                </a:r>
              </a:p>
            </p:txBody>
          </p:sp>
        </mc:Choice>
        <mc:Fallback xmlns="">
          <p:sp>
            <p:nvSpPr>
              <p:cNvPr id="4" name="Rectangle 3">
                <a:extLst>
                  <a:ext uri="{FF2B5EF4-FFF2-40B4-BE49-F238E27FC236}">
                    <a16:creationId xmlns:a16="http://schemas.microsoft.com/office/drawing/2014/main" id="{C7D823F7-29A9-4F12-BFFE-AB559F5E6E50}"/>
                  </a:ext>
                </a:extLst>
              </p:cNvPr>
              <p:cNvSpPr>
                <a:spLocks noRot="1" noChangeAspect="1" noMove="1" noResize="1" noEditPoints="1" noAdjustHandles="1" noChangeArrowheads="1" noChangeShapeType="1" noTextEdit="1"/>
              </p:cNvSpPr>
              <p:nvPr/>
            </p:nvSpPr>
            <p:spPr>
              <a:xfrm>
                <a:off x="2412395" y="4362634"/>
                <a:ext cx="9416286" cy="862608"/>
              </a:xfrm>
              <a:prstGeom prst="rect">
                <a:avLst/>
              </a:prstGeom>
              <a:blipFill>
                <a:blip r:embed="rId5"/>
                <a:stretch>
                  <a:fillRect l="-1036" t="-4965" r="-259" b="-127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B0001869-F820-49B4-AFEB-EB0A791830FE}"/>
                  </a:ext>
                </a:extLst>
              </p:cNvPr>
              <p:cNvSpPr/>
              <p:nvPr/>
            </p:nvSpPr>
            <p:spPr>
              <a:xfrm>
                <a:off x="2424188" y="5480459"/>
                <a:ext cx="9416285" cy="862608"/>
              </a:xfrm>
              <a:prstGeom prst="rect">
                <a:avLst/>
              </a:prstGeom>
            </p:spPr>
            <p:txBody>
              <a:bodyPr wrap="square">
                <a:spAutoFit/>
              </a:bodyPr>
              <a:lstStyle/>
              <a:p>
                <a:r>
                  <a:rPr lang="en-GB" sz="2400"/>
                  <a:t>4.	A square has an area of 140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2</m:t>
                        </m:r>
                      </m:sup>
                    </m:sSup>
                  </m:oMath>
                </a14:m>
                <a:r>
                  <a:rPr lang="en-GB" sz="2400"/>
                  <a:t> .  How long are the sides of this square, to the nearest mm?</a:t>
                </a:r>
              </a:p>
            </p:txBody>
          </p:sp>
        </mc:Choice>
        <mc:Fallback xmlns="">
          <p:sp>
            <p:nvSpPr>
              <p:cNvPr id="5" name="Rectangle 4">
                <a:extLst>
                  <a:ext uri="{FF2B5EF4-FFF2-40B4-BE49-F238E27FC236}">
                    <a16:creationId xmlns:a16="http://schemas.microsoft.com/office/drawing/2014/main" id="{B0001869-F820-49B4-AFEB-EB0A791830FE}"/>
                  </a:ext>
                </a:extLst>
              </p:cNvPr>
              <p:cNvSpPr>
                <a:spLocks noRot="1" noChangeAspect="1" noMove="1" noResize="1" noEditPoints="1" noAdjustHandles="1" noChangeArrowheads="1" noChangeShapeType="1" noTextEdit="1"/>
              </p:cNvSpPr>
              <p:nvPr/>
            </p:nvSpPr>
            <p:spPr>
              <a:xfrm>
                <a:off x="2424188" y="5480459"/>
                <a:ext cx="9416285" cy="862608"/>
              </a:xfrm>
              <a:prstGeom prst="rect">
                <a:avLst/>
              </a:prstGeom>
              <a:blipFill>
                <a:blip r:embed="rId6"/>
                <a:stretch>
                  <a:fillRect l="-1036" t="-4930" b="-11972"/>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78712570-E624-4014-B5E2-4C25A435C609}"/>
              </a:ext>
            </a:extLst>
          </p:cNvPr>
          <p:cNvSpPr txBox="1"/>
          <p:nvPr/>
        </p:nvSpPr>
        <p:spPr>
          <a:xfrm>
            <a:off x="6672064" y="1475190"/>
            <a:ext cx="4680520" cy="461665"/>
          </a:xfrm>
          <a:prstGeom prst="rect">
            <a:avLst/>
          </a:prstGeom>
          <a:noFill/>
        </p:spPr>
        <p:txBody>
          <a:bodyPr wrap="square" rtlCol="0">
            <a:spAutoFit/>
          </a:bodyPr>
          <a:lstStyle/>
          <a:p>
            <a:r>
              <a:rPr lang="en-GB" sz="2400">
                <a:solidFill>
                  <a:srgbClr val="FF0000"/>
                </a:solidFill>
              </a:rPr>
              <a:t>4, 16, 81, 121, 144,  324, 400</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9DF42F3-6811-4E96-A8B0-106E87ACF180}"/>
                  </a:ext>
                </a:extLst>
              </p:cNvPr>
              <p:cNvSpPr txBox="1"/>
              <p:nvPr/>
            </p:nvSpPr>
            <p:spPr>
              <a:xfrm>
                <a:off x="7885334" y="1894053"/>
                <a:ext cx="936104" cy="5052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latin typeface="Cambria Math" panose="02040503050406030204" pitchFamily="18" charset="0"/>
                            </a:rPr>
                          </m:ctrlPr>
                        </m:radPr>
                        <m:deg/>
                        <m:e>
                          <m:r>
                            <a:rPr lang="en-GB" sz="2400" i="1">
                              <a:latin typeface="Cambria Math" panose="02040503050406030204" pitchFamily="18" charset="0"/>
                            </a:rPr>
                            <m:t>1</m:t>
                          </m:r>
                          <m:r>
                            <a:rPr lang="en-GB" sz="2400" b="0" i="1" smtClean="0">
                              <a:latin typeface="Cambria Math" panose="02040503050406030204" pitchFamily="18" charset="0"/>
                            </a:rPr>
                            <m:t>6</m:t>
                          </m:r>
                        </m:e>
                      </m:rad>
                    </m:oMath>
                  </m:oMathPara>
                </a14:m>
                <a:endParaRPr lang="en-GB" sz="2400"/>
              </a:p>
            </p:txBody>
          </p:sp>
        </mc:Choice>
        <mc:Fallback xmlns="">
          <p:sp>
            <p:nvSpPr>
              <p:cNvPr id="9" name="TextBox 8">
                <a:extLst>
                  <a:ext uri="{FF2B5EF4-FFF2-40B4-BE49-F238E27FC236}">
                    <a16:creationId xmlns:a16="http://schemas.microsoft.com/office/drawing/2014/main" id="{69DF42F3-6811-4E96-A8B0-106E87ACF180}"/>
                  </a:ext>
                </a:extLst>
              </p:cNvPr>
              <p:cNvSpPr txBox="1">
                <a:spLocks noRot="1" noChangeAspect="1" noMove="1" noResize="1" noEditPoints="1" noAdjustHandles="1" noChangeArrowheads="1" noChangeShapeType="1" noTextEdit="1"/>
              </p:cNvSpPr>
              <p:nvPr/>
            </p:nvSpPr>
            <p:spPr>
              <a:xfrm>
                <a:off x="7885334" y="1894053"/>
                <a:ext cx="936104" cy="50520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14F61C90-2105-4D99-8B6E-C8B831F0AA46}"/>
                  </a:ext>
                </a:extLst>
              </p:cNvPr>
              <p:cNvSpPr/>
              <p:nvPr/>
            </p:nvSpPr>
            <p:spPr>
              <a:xfrm>
                <a:off x="8790698" y="1890314"/>
                <a:ext cx="981487"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latin typeface="Cambria Math" panose="02040503050406030204" pitchFamily="18" charset="0"/>
                            </a:rPr>
                          </m:ctrlPr>
                        </m:radPr>
                        <m:deg/>
                        <m:e>
                          <m:r>
                            <a:rPr lang="en-GB" sz="2400" i="1">
                              <a:latin typeface="Cambria Math" panose="02040503050406030204" pitchFamily="18" charset="0"/>
                            </a:rPr>
                            <m:t>1</m:t>
                          </m:r>
                          <m:r>
                            <a:rPr lang="en-GB" sz="2400" b="0" i="1" smtClean="0">
                              <a:latin typeface="Cambria Math" panose="02040503050406030204" pitchFamily="18" charset="0"/>
                            </a:rPr>
                            <m:t>21</m:t>
                          </m:r>
                        </m:e>
                      </m:rad>
                    </m:oMath>
                  </m:oMathPara>
                </a14:m>
                <a:endParaRPr lang="en-GB" sz="2400"/>
              </a:p>
            </p:txBody>
          </p:sp>
        </mc:Choice>
        <mc:Fallback xmlns="">
          <p:sp>
            <p:nvSpPr>
              <p:cNvPr id="10" name="Rectangle 9">
                <a:extLst>
                  <a:ext uri="{FF2B5EF4-FFF2-40B4-BE49-F238E27FC236}">
                    <a16:creationId xmlns:a16="http://schemas.microsoft.com/office/drawing/2014/main" id="{14F61C90-2105-4D99-8B6E-C8B831F0AA46}"/>
                  </a:ext>
                </a:extLst>
              </p:cNvPr>
              <p:cNvSpPr>
                <a:spLocks noRot="1" noChangeAspect="1" noMove="1" noResize="1" noEditPoints="1" noAdjustHandles="1" noChangeArrowheads="1" noChangeShapeType="1" noTextEdit="1"/>
              </p:cNvSpPr>
              <p:nvPr/>
            </p:nvSpPr>
            <p:spPr>
              <a:xfrm>
                <a:off x="8790698" y="1890314"/>
                <a:ext cx="981487" cy="505203"/>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CBC70266-DE33-4FC1-A027-7F9405B6D825}"/>
                  </a:ext>
                </a:extLst>
              </p:cNvPr>
              <p:cNvSpPr/>
              <p:nvPr/>
            </p:nvSpPr>
            <p:spPr>
              <a:xfrm>
                <a:off x="9724651" y="1909823"/>
                <a:ext cx="981487"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400</m:t>
                          </m:r>
                        </m:e>
                      </m:rad>
                    </m:oMath>
                  </m:oMathPara>
                </a14:m>
                <a:endParaRPr lang="en-GB" sz="2400"/>
              </a:p>
            </p:txBody>
          </p:sp>
        </mc:Choice>
        <mc:Fallback xmlns="">
          <p:sp>
            <p:nvSpPr>
              <p:cNvPr id="11" name="Rectangle 10">
                <a:extLst>
                  <a:ext uri="{FF2B5EF4-FFF2-40B4-BE49-F238E27FC236}">
                    <a16:creationId xmlns:a16="http://schemas.microsoft.com/office/drawing/2014/main" id="{CBC70266-DE33-4FC1-A027-7F9405B6D825}"/>
                  </a:ext>
                </a:extLst>
              </p:cNvPr>
              <p:cNvSpPr>
                <a:spLocks noRot="1" noChangeAspect="1" noMove="1" noResize="1" noEditPoints="1" noAdjustHandles="1" noChangeArrowheads="1" noChangeShapeType="1" noTextEdit="1"/>
              </p:cNvSpPr>
              <p:nvPr/>
            </p:nvSpPr>
            <p:spPr>
              <a:xfrm>
                <a:off x="9724651" y="1909823"/>
                <a:ext cx="981487" cy="505203"/>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BD8583BD-36DF-4B4D-A4CE-72030DCAB85F}"/>
                  </a:ext>
                </a:extLst>
              </p:cNvPr>
              <p:cNvSpPr/>
              <p:nvPr/>
            </p:nvSpPr>
            <p:spPr>
              <a:xfrm>
                <a:off x="10658604" y="1920224"/>
                <a:ext cx="981487"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324</m:t>
                          </m:r>
                        </m:e>
                      </m:rad>
                    </m:oMath>
                  </m:oMathPara>
                </a14:m>
                <a:endParaRPr lang="en-GB" sz="2400"/>
              </a:p>
            </p:txBody>
          </p:sp>
        </mc:Choice>
        <mc:Fallback xmlns="">
          <p:sp>
            <p:nvSpPr>
              <p:cNvPr id="12" name="Rectangle 11">
                <a:extLst>
                  <a:ext uri="{FF2B5EF4-FFF2-40B4-BE49-F238E27FC236}">
                    <a16:creationId xmlns:a16="http://schemas.microsoft.com/office/drawing/2014/main" id="{BD8583BD-36DF-4B4D-A4CE-72030DCAB85F}"/>
                  </a:ext>
                </a:extLst>
              </p:cNvPr>
              <p:cNvSpPr>
                <a:spLocks noRot="1" noChangeAspect="1" noMove="1" noResize="1" noEditPoints="1" noAdjustHandles="1" noChangeArrowheads="1" noChangeShapeType="1" noTextEdit="1"/>
              </p:cNvSpPr>
              <p:nvPr/>
            </p:nvSpPr>
            <p:spPr>
              <a:xfrm>
                <a:off x="10658604" y="1920224"/>
                <a:ext cx="981487" cy="505203"/>
              </a:xfrm>
              <a:prstGeom prst="rect">
                <a:avLst/>
              </a:prstGeom>
              <a:blipFill>
                <a:blip r:embed="rId10"/>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82754007-F810-4788-8440-34890F7B1D28}"/>
              </a:ext>
            </a:extLst>
          </p:cNvPr>
          <p:cNvSpPr txBox="1"/>
          <p:nvPr/>
        </p:nvSpPr>
        <p:spPr>
          <a:xfrm>
            <a:off x="7273417" y="2332808"/>
            <a:ext cx="536538" cy="461665"/>
          </a:xfrm>
          <a:prstGeom prst="rect">
            <a:avLst/>
          </a:prstGeom>
          <a:noFill/>
        </p:spPr>
        <p:txBody>
          <a:bodyPr wrap="square" rtlCol="0">
            <a:spAutoFit/>
          </a:bodyPr>
          <a:lstStyle/>
          <a:p>
            <a:r>
              <a:rPr lang="en-GB" sz="2400">
                <a:solidFill>
                  <a:srgbClr val="FF0000"/>
                </a:solidFill>
              </a:rPr>
              <a:t>12</a:t>
            </a:r>
          </a:p>
        </p:txBody>
      </p:sp>
      <p:sp>
        <p:nvSpPr>
          <p:cNvPr id="14" name="Rectangle 13">
            <a:extLst>
              <a:ext uri="{FF2B5EF4-FFF2-40B4-BE49-F238E27FC236}">
                <a16:creationId xmlns:a16="http://schemas.microsoft.com/office/drawing/2014/main" id="{94C71A0C-7399-4A89-A7F6-0BB9DA3D647B}"/>
              </a:ext>
            </a:extLst>
          </p:cNvPr>
          <p:cNvSpPr/>
          <p:nvPr/>
        </p:nvSpPr>
        <p:spPr>
          <a:xfrm>
            <a:off x="8180164" y="2371664"/>
            <a:ext cx="356188" cy="461665"/>
          </a:xfrm>
          <a:prstGeom prst="rect">
            <a:avLst/>
          </a:prstGeom>
        </p:spPr>
        <p:txBody>
          <a:bodyPr wrap="none">
            <a:spAutoFit/>
          </a:bodyPr>
          <a:lstStyle/>
          <a:p>
            <a:r>
              <a:rPr lang="en-GB" sz="2400">
                <a:solidFill>
                  <a:srgbClr val="FF0000"/>
                </a:solidFill>
              </a:rPr>
              <a:t>4</a:t>
            </a:r>
          </a:p>
        </p:txBody>
      </p:sp>
      <p:sp>
        <p:nvSpPr>
          <p:cNvPr id="15" name="Rectangle 14">
            <a:extLst>
              <a:ext uri="{FF2B5EF4-FFF2-40B4-BE49-F238E27FC236}">
                <a16:creationId xmlns:a16="http://schemas.microsoft.com/office/drawing/2014/main" id="{309D9459-92FF-419F-8131-6B8B3BCAC4D4}"/>
              </a:ext>
            </a:extLst>
          </p:cNvPr>
          <p:cNvSpPr/>
          <p:nvPr/>
        </p:nvSpPr>
        <p:spPr>
          <a:xfrm>
            <a:off x="9114117" y="2359368"/>
            <a:ext cx="504882" cy="461665"/>
          </a:xfrm>
          <a:prstGeom prst="rect">
            <a:avLst/>
          </a:prstGeom>
        </p:spPr>
        <p:txBody>
          <a:bodyPr wrap="none">
            <a:spAutoFit/>
          </a:bodyPr>
          <a:lstStyle/>
          <a:p>
            <a:r>
              <a:rPr lang="en-GB" sz="2400">
                <a:solidFill>
                  <a:srgbClr val="FF0000"/>
                </a:solidFill>
              </a:rPr>
              <a:t>11</a:t>
            </a:r>
          </a:p>
        </p:txBody>
      </p:sp>
      <p:sp>
        <p:nvSpPr>
          <p:cNvPr id="16" name="Rectangle 15">
            <a:extLst>
              <a:ext uri="{FF2B5EF4-FFF2-40B4-BE49-F238E27FC236}">
                <a16:creationId xmlns:a16="http://schemas.microsoft.com/office/drawing/2014/main" id="{B50D4011-9404-4914-B17A-B063F4F08E2D}"/>
              </a:ext>
            </a:extLst>
          </p:cNvPr>
          <p:cNvSpPr/>
          <p:nvPr/>
        </p:nvSpPr>
        <p:spPr>
          <a:xfrm>
            <a:off x="10019463" y="2378241"/>
            <a:ext cx="527709" cy="461665"/>
          </a:xfrm>
          <a:prstGeom prst="rect">
            <a:avLst/>
          </a:prstGeom>
        </p:spPr>
        <p:txBody>
          <a:bodyPr wrap="none">
            <a:spAutoFit/>
          </a:bodyPr>
          <a:lstStyle/>
          <a:p>
            <a:r>
              <a:rPr lang="en-GB" sz="2400">
                <a:solidFill>
                  <a:srgbClr val="FF0000"/>
                </a:solidFill>
              </a:rPr>
              <a:t>20</a:t>
            </a:r>
          </a:p>
        </p:txBody>
      </p:sp>
      <p:sp>
        <p:nvSpPr>
          <p:cNvPr id="17" name="Rectangle 16">
            <a:extLst>
              <a:ext uri="{FF2B5EF4-FFF2-40B4-BE49-F238E27FC236}">
                <a16:creationId xmlns:a16="http://schemas.microsoft.com/office/drawing/2014/main" id="{A3D8B46D-7818-4ED7-99AD-0168C068399B}"/>
              </a:ext>
            </a:extLst>
          </p:cNvPr>
          <p:cNvSpPr/>
          <p:nvPr/>
        </p:nvSpPr>
        <p:spPr>
          <a:xfrm>
            <a:off x="10983743" y="2394363"/>
            <a:ext cx="527709" cy="461665"/>
          </a:xfrm>
          <a:prstGeom prst="rect">
            <a:avLst/>
          </a:prstGeom>
        </p:spPr>
        <p:txBody>
          <a:bodyPr wrap="none">
            <a:spAutoFit/>
          </a:bodyPr>
          <a:lstStyle/>
          <a:p>
            <a:r>
              <a:rPr lang="en-GB" sz="2400">
                <a:solidFill>
                  <a:srgbClr val="FF0000"/>
                </a:solidFill>
              </a:rPr>
              <a:t>18</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220F7668-F5F2-474C-8970-DB70FC9ABA3F}"/>
                  </a:ext>
                </a:extLst>
              </p:cNvPr>
              <p:cNvSpPr txBox="1"/>
              <p:nvPr/>
            </p:nvSpPr>
            <p:spPr>
              <a:xfrm>
                <a:off x="2714642" y="3427647"/>
                <a:ext cx="1080120" cy="496483"/>
              </a:xfrm>
              <a:prstGeom prst="rect">
                <a:avLst/>
              </a:prstGeom>
              <a:noFill/>
            </p:spPr>
            <p:txBody>
              <a:bodyPr wrap="square" rtlCol="0">
                <a:spAutoFit/>
              </a:bodyPr>
              <a:lstStyle/>
              <a:p>
                <a:r>
                  <a:rPr lang="en-GB" sz="2400"/>
                  <a:t>(a) </a:t>
                </a:r>
                <a14:m>
                  <m:oMath xmlns:m="http://schemas.openxmlformats.org/officeDocument/2006/math">
                    <m:rad>
                      <m:radPr>
                        <m:degHide m:val="on"/>
                        <m:ctrlPr>
                          <a:rPr lang="en-GB" sz="2400" i="1" smtClean="0">
                            <a:latin typeface="Cambria Math" panose="02040503050406030204" pitchFamily="18" charset="0"/>
                          </a:rPr>
                        </m:ctrlPr>
                      </m:radPr>
                      <m:deg/>
                      <m:e>
                        <m:r>
                          <a:rPr lang="en-GB" sz="2400" b="0" i="1" smtClean="0">
                            <a:latin typeface="Cambria Math" panose="02040503050406030204" pitchFamily="18" charset="0"/>
                          </a:rPr>
                          <m:t>9</m:t>
                        </m:r>
                      </m:e>
                    </m:rad>
                  </m:oMath>
                </a14:m>
                <a:endParaRPr lang="en-GB" sz="2400"/>
              </a:p>
            </p:txBody>
          </p:sp>
        </mc:Choice>
        <mc:Fallback xmlns="">
          <p:sp>
            <p:nvSpPr>
              <p:cNvPr id="19" name="TextBox 18">
                <a:extLst>
                  <a:ext uri="{FF2B5EF4-FFF2-40B4-BE49-F238E27FC236}">
                    <a16:creationId xmlns:a16="http://schemas.microsoft.com/office/drawing/2014/main" id="{220F7668-F5F2-474C-8970-DB70FC9ABA3F}"/>
                  </a:ext>
                </a:extLst>
              </p:cNvPr>
              <p:cNvSpPr txBox="1">
                <a:spLocks noRot="1" noChangeAspect="1" noMove="1" noResize="1" noEditPoints="1" noAdjustHandles="1" noChangeArrowheads="1" noChangeShapeType="1" noTextEdit="1"/>
              </p:cNvSpPr>
              <p:nvPr/>
            </p:nvSpPr>
            <p:spPr>
              <a:xfrm>
                <a:off x="2714642" y="3427647"/>
                <a:ext cx="1080120" cy="496483"/>
              </a:xfrm>
              <a:prstGeom prst="rect">
                <a:avLst/>
              </a:prstGeom>
              <a:blipFill>
                <a:blip r:embed="rId11"/>
                <a:stretch>
                  <a:fillRect l="-8427" t="-2439" b="-268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EFA91769-5CFA-4610-99DF-041D4549AE00}"/>
                  </a:ext>
                </a:extLst>
              </p:cNvPr>
              <p:cNvSpPr/>
              <p:nvPr/>
            </p:nvSpPr>
            <p:spPr>
              <a:xfrm>
                <a:off x="4082396" y="3441092"/>
                <a:ext cx="1188274" cy="496483"/>
              </a:xfrm>
              <a:prstGeom prst="rect">
                <a:avLst/>
              </a:prstGeom>
            </p:spPr>
            <p:txBody>
              <a:bodyPr wrap="none">
                <a:spAutoFit/>
              </a:bodyPr>
              <a:lstStyle/>
              <a:p>
                <a:r>
                  <a:rPr lang="en-GB" sz="2400"/>
                  <a:t>(b) </a:t>
                </a:r>
                <a14:m>
                  <m:oMath xmlns:m="http://schemas.openxmlformats.org/officeDocument/2006/math">
                    <m:rad>
                      <m:radPr>
                        <m:degHide m:val="on"/>
                        <m:ctrlPr>
                          <a:rPr lang="en-GB" sz="2400" i="1">
                            <a:latin typeface="Cambria Math" panose="02040503050406030204" pitchFamily="18" charset="0"/>
                          </a:rPr>
                        </m:ctrlPr>
                      </m:radPr>
                      <m:deg/>
                      <m:e>
                        <m:r>
                          <a:rPr lang="en-GB" sz="2400" b="0" i="1" smtClean="0">
                            <a:latin typeface="Cambria Math" panose="02040503050406030204" pitchFamily="18" charset="0"/>
                          </a:rPr>
                          <m:t>36</m:t>
                        </m:r>
                      </m:e>
                    </m:rad>
                  </m:oMath>
                </a14:m>
                <a:endParaRPr lang="en-GB" sz="2400"/>
              </a:p>
            </p:txBody>
          </p:sp>
        </mc:Choice>
        <mc:Fallback xmlns="">
          <p:sp>
            <p:nvSpPr>
              <p:cNvPr id="20" name="Rectangle 19">
                <a:extLst>
                  <a:ext uri="{FF2B5EF4-FFF2-40B4-BE49-F238E27FC236}">
                    <a16:creationId xmlns:a16="http://schemas.microsoft.com/office/drawing/2014/main" id="{EFA91769-5CFA-4610-99DF-041D4549AE00}"/>
                  </a:ext>
                </a:extLst>
              </p:cNvPr>
              <p:cNvSpPr>
                <a:spLocks noRot="1" noChangeAspect="1" noMove="1" noResize="1" noEditPoints="1" noAdjustHandles="1" noChangeArrowheads="1" noChangeShapeType="1" noTextEdit="1"/>
              </p:cNvSpPr>
              <p:nvPr/>
            </p:nvSpPr>
            <p:spPr>
              <a:xfrm>
                <a:off x="4082396" y="3441092"/>
                <a:ext cx="1188274" cy="496483"/>
              </a:xfrm>
              <a:prstGeom prst="rect">
                <a:avLst/>
              </a:prstGeom>
              <a:blipFill>
                <a:blip r:embed="rId12"/>
                <a:stretch>
                  <a:fillRect l="-8205" t="-2439" b="-268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375E1CAB-6D02-48BD-8E2E-AF81DA3ED463}"/>
                  </a:ext>
                </a:extLst>
              </p:cNvPr>
              <p:cNvSpPr/>
              <p:nvPr/>
            </p:nvSpPr>
            <p:spPr>
              <a:xfrm>
                <a:off x="5531717" y="3427647"/>
                <a:ext cx="1340560" cy="496483"/>
              </a:xfrm>
              <a:prstGeom prst="rect">
                <a:avLst/>
              </a:prstGeom>
            </p:spPr>
            <p:txBody>
              <a:bodyPr wrap="none">
                <a:spAutoFit/>
              </a:bodyPr>
              <a:lstStyle/>
              <a:p>
                <a:r>
                  <a:rPr lang="en-GB" sz="2400"/>
                  <a:t>(c) </a:t>
                </a:r>
                <a14:m>
                  <m:oMath xmlns:m="http://schemas.openxmlformats.org/officeDocument/2006/math">
                    <m:rad>
                      <m:radPr>
                        <m:degHide m:val="on"/>
                        <m:ctrlPr>
                          <a:rPr lang="en-GB" sz="2400" i="1">
                            <a:latin typeface="Cambria Math" panose="02040503050406030204" pitchFamily="18" charset="0"/>
                          </a:rPr>
                        </m:ctrlPr>
                      </m:radPr>
                      <m:deg/>
                      <m:e>
                        <m:r>
                          <a:rPr lang="en-GB" sz="2400" b="0" i="1" smtClean="0">
                            <a:latin typeface="Cambria Math" panose="02040503050406030204" pitchFamily="18" charset="0"/>
                          </a:rPr>
                          <m:t>100</m:t>
                        </m:r>
                      </m:e>
                    </m:rad>
                  </m:oMath>
                </a14:m>
                <a:endParaRPr lang="en-GB" sz="2400"/>
              </a:p>
            </p:txBody>
          </p:sp>
        </mc:Choice>
        <mc:Fallback xmlns="">
          <p:sp>
            <p:nvSpPr>
              <p:cNvPr id="21" name="Rectangle 20">
                <a:extLst>
                  <a:ext uri="{FF2B5EF4-FFF2-40B4-BE49-F238E27FC236}">
                    <a16:creationId xmlns:a16="http://schemas.microsoft.com/office/drawing/2014/main" id="{375E1CAB-6D02-48BD-8E2E-AF81DA3ED463}"/>
                  </a:ext>
                </a:extLst>
              </p:cNvPr>
              <p:cNvSpPr>
                <a:spLocks noRot="1" noChangeAspect="1" noMove="1" noResize="1" noEditPoints="1" noAdjustHandles="1" noChangeArrowheads="1" noChangeShapeType="1" noTextEdit="1"/>
              </p:cNvSpPr>
              <p:nvPr/>
            </p:nvSpPr>
            <p:spPr>
              <a:xfrm>
                <a:off x="5531717" y="3427647"/>
                <a:ext cx="1340560" cy="496483"/>
              </a:xfrm>
              <a:prstGeom prst="rect">
                <a:avLst/>
              </a:prstGeom>
              <a:blipFill>
                <a:blip r:embed="rId13"/>
                <a:stretch>
                  <a:fillRect l="-6818" t="-2439" b="-268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3540B99D-C585-4E7B-8B18-A6FC6FBBEE34}"/>
                  </a:ext>
                </a:extLst>
              </p:cNvPr>
              <p:cNvSpPr/>
              <p:nvPr/>
            </p:nvSpPr>
            <p:spPr>
              <a:xfrm>
                <a:off x="7047732" y="3399247"/>
                <a:ext cx="1358192" cy="496483"/>
              </a:xfrm>
              <a:prstGeom prst="rect">
                <a:avLst/>
              </a:prstGeom>
            </p:spPr>
            <p:txBody>
              <a:bodyPr wrap="none">
                <a:spAutoFit/>
              </a:bodyPr>
              <a:lstStyle/>
              <a:p>
                <a:r>
                  <a:rPr lang="en-GB" sz="2400"/>
                  <a:t>(d) </a:t>
                </a:r>
                <a14:m>
                  <m:oMath xmlns:m="http://schemas.openxmlformats.org/officeDocument/2006/math">
                    <m:rad>
                      <m:radPr>
                        <m:degHide m:val="on"/>
                        <m:ctrlPr>
                          <a:rPr lang="en-GB" sz="2400" i="1">
                            <a:latin typeface="Cambria Math" panose="02040503050406030204" pitchFamily="18" charset="0"/>
                          </a:rPr>
                        </m:ctrlPr>
                      </m:radPr>
                      <m:deg/>
                      <m:e>
                        <m:r>
                          <a:rPr lang="en-GB" sz="2400" b="0" i="1" smtClean="0">
                            <a:latin typeface="Cambria Math" panose="02040503050406030204" pitchFamily="18" charset="0"/>
                          </a:rPr>
                          <m:t>16</m:t>
                        </m:r>
                        <m:r>
                          <a:rPr lang="en-GB" sz="2400" i="1">
                            <a:latin typeface="Cambria Math" panose="02040503050406030204" pitchFamily="18" charset="0"/>
                          </a:rPr>
                          <m:t>9</m:t>
                        </m:r>
                      </m:e>
                    </m:rad>
                  </m:oMath>
                </a14:m>
                <a:endParaRPr lang="en-GB" sz="2400"/>
              </a:p>
            </p:txBody>
          </p:sp>
        </mc:Choice>
        <mc:Fallback xmlns="">
          <p:sp>
            <p:nvSpPr>
              <p:cNvPr id="23" name="Rectangle 22">
                <a:extLst>
                  <a:ext uri="{FF2B5EF4-FFF2-40B4-BE49-F238E27FC236}">
                    <a16:creationId xmlns:a16="http://schemas.microsoft.com/office/drawing/2014/main" id="{3540B99D-C585-4E7B-8B18-A6FC6FBBEE34}"/>
                  </a:ext>
                </a:extLst>
              </p:cNvPr>
              <p:cNvSpPr>
                <a:spLocks noRot="1" noChangeAspect="1" noMove="1" noResize="1" noEditPoints="1" noAdjustHandles="1" noChangeArrowheads="1" noChangeShapeType="1" noTextEdit="1"/>
              </p:cNvSpPr>
              <p:nvPr/>
            </p:nvSpPr>
            <p:spPr>
              <a:xfrm>
                <a:off x="7047732" y="3399247"/>
                <a:ext cx="1358192" cy="496483"/>
              </a:xfrm>
              <a:prstGeom prst="rect">
                <a:avLst/>
              </a:prstGeom>
              <a:blipFill>
                <a:blip r:embed="rId14"/>
                <a:stretch>
                  <a:fillRect l="-6726" t="-2469" b="-28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58B7C9E1-E63A-40E8-8FE7-FB67EC2BA592}"/>
                  </a:ext>
                </a:extLst>
              </p:cNvPr>
              <p:cNvSpPr/>
              <p:nvPr/>
            </p:nvSpPr>
            <p:spPr>
              <a:xfrm>
                <a:off x="8490405" y="3397388"/>
                <a:ext cx="1358192" cy="500202"/>
              </a:xfrm>
              <a:prstGeom prst="rect">
                <a:avLst/>
              </a:prstGeom>
            </p:spPr>
            <p:txBody>
              <a:bodyPr wrap="none">
                <a:spAutoFit/>
              </a:bodyPr>
              <a:lstStyle/>
              <a:p>
                <a:r>
                  <a:rPr lang="en-GB" sz="2400"/>
                  <a:t>(e) </a:t>
                </a:r>
                <a14:m>
                  <m:oMath xmlns:m="http://schemas.openxmlformats.org/officeDocument/2006/math">
                    <m:rad>
                      <m:radPr>
                        <m:degHide m:val="on"/>
                        <m:ctrlPr>
                          <a:rPr lang="en-GB" sz="2400" i="1">
                            <a:latin typeface="Cambria Math" panose="02040503050406030204" pitchFamily="18" charset="0"/>
                          </a:rPr>
                        </m:ctrlPr>
                      </m:radPr>
                      <m:deg/>
                      <m:e>
                        <m:r>
                          <a:rPr lang="en-GB" sz="2400" b="0" i="1" smtClean="0">
                            <a:latin typeface="Cambria Math" panose="02040503050406030204" pitchFamily="18" charset="0"/>
                          </a:rPr>
                          <m:t>225</m:t>
                        </m:r>
                      </m:e>
                    </m:rad>
                  </m:oMath>
                </a14:m>
                <a:endParaRPr lang="en-GB" sz="2400"/>
              </a:p>
            </p:txBody>
          </p:sp>
        </mc:Choice>
        <mc:Fallback xmlns="">
          <p:sp>
            <p:nvSpPr>
              <p:cNvPr id="24" name="Rectangle 23">
                <a:extLst>
                  <a:ext uri="{FF2B5EF4-FFF2-40B4-BE49-F238E27FC236}">
                    <a16:creationId xmlns:a16="http://schemas.microsoft.com/office/drawing/2014/main" id="{58B7C9E1-E63A-40E8-8FE7-FB67EC2BA592}"/>
                  </a:ext>
                </a:extLst>
              </p:cNvPr>
              <p:cNvSpPr>
                <a:spLocks noRot="1" noChangeAspect="1" noMove="1" noResize="1" noEditPoints="1" noAdjustHandles="1" noChangeArrowheads="1" noChangeShapeType="1" noTextEdit="1"/>
              </p:cNvSpPr>
              <p:nvPr/>
            </p:nvSpPr>
            <p:spPr>
              <a:xfrm>
                <a:off x="8490405" y="3397388"/>
                <a:ext cx="1358192" cy="500202"/>
              </a:xfrm>
              <a:prstGeom prst="rect">
                <a:avLst/>
              </a:prstGeom>
              <a:blipFill>
                <a:blip r:embed="rId15"/>
                <a:stretch>
                  <a:fillRect l="-7175" t="-1220" b="-280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85077660-8D7F-46C1-BA2D-9C9064C65BA5}"/>
                  </a:ext>
                </a:extLst>
              </p:cNvPr>
              <p:cNvSpPr/>
              <p:nvPr/>
            </p:nvSpPr>
            <p:spPr>
              <a:xfrm>
                <a:off x="10146841" y="3399248"/>
                <a:ext cx="931794" cy="496483"/>
              </a:xfrm>
              <a:prstGeom prst="rect">
                <a:avLst/>
              </a:prstGeom>
            </p:spPr>
            <p:txBody>
              <a:bodyPr wrap="none">
                <a:spAutoFit/>
              </a:bodyPr>
              <a:lstStyle/>
              <a:p>
                <a:r>
                  <a:rPr lang="en-GB" sz="2400"/>
                  <a:t>(f) </a:t>
                </a:r>
                <a14:m>
                  <m:oMath xmlns:m="http://schemas.openxmlformats.org/officeDocument/2006/math">
                    <m:rad>
                      <m:radPr>
                        <m:degHide m:val="on"/>
                        <m:ctrlPr>
                          <a:rPr lang="en-GB" sz="2400" i="1">
                            <a:latin typeface="Cambria Math" panose="02040503050406030204" pitchFamily="18" charset="0"/>
                          </a:rPr>
                        </m:ctrlPr>
                      </m:radPr>
                      <m:deg/>
                      <m:e>
                        <m:r>
                          <a:rPr lang="en-GB" sz="2400" b="0" i="1" smtClean="0">
                            <a:latin typeface="Cambria Math" panose="02040503050406030204" pitchFamily="18" charset="0"/>
                          </a:rPr>
                          <m:t>0</m:t>
                        </m:r>
                      </m:e>
                    </m:rad>
                  </m:oMath>
                </a14:m>
                <a:endParaRPr lang="en-GB" sz="2400"/>
              </a:p>
            </p:txBody>
          </p:sp>
        </mc:Choice>
        <mc:Fallback xmlns="">
          <p:sp>
            <p:nvSpPr>
              <p:cNvPr id="25" name="Rectangle 24">
                <a:extLst>
                  <a:ext uri="{FF2B5EF4-FFF2-40B4-BE49-F238E27FC236}">
                    <a16:creationId xmlns:a16="http://schemas.microsoft.com/office/drawing/2014/main" id="{85077660-8D7F-46C1-BA2D-9C9064C65BA5}"/>
                  </a:ext>
                </a:extLst>
              </p:cNvPr>
              <p:cNvSpPr>
                <a:spLocks noRot="1" noChangeAspect="1" noMove="1" noResize="1" noEditPoints="1" noAdjustHandles="1" noChangeArrowheads="1" noChangeShapeType="1" noTextEdit="1"/>
              </p:cNvSpPr>
              <p:nvPr/>
            </p:nvSpPr>
            <p:spPr>
              <a:xfrm>
                <a:off x="10146841" y="3399248"/>
                <a:ext cx="931794" cy="496483"/>
              </a:xfrm>
              <a:prstGeom prst="rect">
                <a:avLst/>
              </a:prstGeom>
              <a:blipFill>
                <a:blip r:embed="rId16"/>
                <a:stretch>
                  <a:fillRect l="-10526" t="-2469" b="-28395"/>
                </a:stretch>
              </a:blipFill>
            </p:spPr>
            <p:txBody>
              <a:bodyPr/>
              <a:lstStyle/>
              <a:p>
                <a:r>
                  <a:rPr lang="en-US">
                    <a:noFill/>
                  </a:rPr>
                  <a:t> </a:t>
                </a:r>
              </a:p>
            </p:txBody>
          </p:sp>
        </mc:Fallback>
      </mc:AlternateContent>
      <p:sp>
        <p:nvSpPr>
          <p:cNvPr id="26" name="TextBox 25">
            <a:extLst>
              <a:ext uri="{FF2B5EF4-FFF2-40B4-BE49-F238E27FC236}">
                <a16:creationId xmlns:a16="http://schemas.microsoft.com/office/drawing/2014/main" id="{EB831471-D985-4346-B5AC-0C70D1BA640B}"/>
              </a:ext>
            </a:extLst>
          </p:cNvPr>
          <p:cNvSpPr txBox="1"/>
          <p:nvPr/>
        </p:nvSpPr>
        <p:spPr>
          <a:xfrm>
            <a:off x="4809678" y="3936378"/>
            <a:ext cx="360040" cy="461665"/>
          </a:xfrm>
          <a:prstGeom prst="rect">
            <a:avLst/>
          </a:prstGeom>
          <a:noFill/>
        </p:spPr>
        <p:txBody>
          <a:bodyPr wrap="square" rtlCol="0">
            <a:spAutoFit/>
          </a:bodyPr>
          <a:lstStyle/>
          <a:p>
            <a:r>
              <a:rPr lang="en-GB" sz="2400">
                <a:solidFill>
                  <a:srgbClr val="FF0000"/>
                </a:solidFill>
              </a:rPr>
              <a:t>6</a:t>
            </a:r>
          </a:p>
        </p:txBody>
      </p:sp>
      <p:sp>
        <p:nvSpPr>
          <p:cNvPr id="27" name="Rectangle 26">
            <a:extLst>
              <a:ext uri="{FF2B5EF4-FFF2-40B4-BE49-F238E27FC236}">
                <a16:creationId xmlns:a16="http://schemas.microsoft.com/office/drawing/2014/main" id="{875DDFF4-C407-48CF-8A26-E5E6711761A2}"/>
              </a:ext>
            </a:extLst>
          </p:cNvPr>
          <p:cNvSpPr/>
          <p:nvPr/>
        </p:nvSpPr>
        <p:spPr>
          <a:xfrm>
            <a:off x="6204706" y="3948514"/>
            <a:ext cx="527709" cy="461665"/>
          </a:xfrm>
          <a:prstGeom prst="rect">
            <a:avLst/>
          </a:prstGeom>
        </p:spPr>
        <p:txBody>
          <a:bodyPr wrap="none">
            <a:spAutoFit/>
          </a:bodyPr>
          <a:lstStyle/>
          <a:p>
            <a:r>
              <a:rPr lang="en-GB" sz="2400">
                <a:solidFill>
                  <a:srgbClr val="FF0000"/>
                </a:solidFill>
              </a:rPr>
              <a:t>10</a:t>
            </a:r>
          </a:p>
        </p:txBody>
      </p:sp>
      <p:sp>
        <p:nvSpPr>
          <p:cNvPr id="28" name="Rectangle 27">
            <a:extLst>
              <a:ext uri="{FF2B5EF4-FFF2-40B4-BE49-F238E27FC236}">
                <a16:creationId xmlns:a16="http://schemas.microsoft.com/office/drawing/2014/main" id="{2FD404E5-AEE4-490E-872B-BF02EF94C3E3}"/>
              </a:ext>
            </a:extLst>
          </p:cNvPr>
          <p:cNvSpPr/>
          <p:nvPr/>
        </p:nvSpPr>
        <p:spPr>
          <a:xfrm>
            <a:off x="3294251" y="3921805"/>
            <a:ext cx="356188" cy="461665"/>
          </a:xfrm>
          <a:prstGeom prst="rect">
            <a:avLst/>
          </a:prstGeom>
        </p:spPr>
        <p:txBody>
          <a:bodyPr wrap="none">
            <a:spAutoFit/>
          </a:bodyPr>
          <a:lstStyle/>
          <a:p>
            <a:r>
              <a:rPr lang="en-GB" sz="2400">
                <a:solidFill>
                  <a:srgbClr val="FF0000"/>
                </a:solidFill>
              </a:rPr>
              <a:t>3</a:t>
            </a:r>
          </a:p>
        </p:txBody>
      </p:sp>
      <p:sp>
        <p:nvSpPr>
          <p:cNvPr id="29" name="Rectangle 28">
            <a:extLst>
              <a:ext uri="{FF2B5EF4-FFF2-40B4-BE49-F238E27FC236}">
                <a16:creationId xmlns:a16="http://schemas.microsoft.com/office/drawing/2014/main" id="{E6221444-4E65-4C22-AE7E-88B6909A0798}"/>
              </a:ext>
            </a:extLst>
          </p:cNvPr>
          <p:cNvSpPr/>
          <p:nvPr/>
        </p:nvSpPr>
        <p:spPr>
          <a:xfrm>
            <a:off x="7778628" y="3903403"/>
            <a:ext cx="527709" cy="461665"/>
          </a:xfrm>
          <a:prstGeom prst="rect">
            <a:avLst/>
          </a:prstGeom>
        </p:spPr>
        <p:txBody>
          <a:bodyPr wrap="none">
            <a:spAutoFit/>
          </a:bodyPr>
          <a:lstStyle/>
          <a:p>
            <a:r>
              <a:rPr lang="en-GB" sz="2400">
                <a:solidFill>
                  <a:srgbClr val="FF0000"/>
                </a:solidFill>
              </a:rPr>
              <a:t>13</a:t>
            </a:r>
          </a:p>
        </p:txBody>
      </p:sp>
      <p:sp>
        <p:nvSpPr>
          <p:cNvPr id="30" name="Rectangle 29">
            <a:extLst>
              <a:ext uri="{FF2B5EF4-FFF2-40B4-BE49-F238E27FC236}">
                <a16:creationId xmlns:a16="http://schemas.microsoft.com/office/drawing/2014/main" id="{1F7E4EC6-390F-41A7-AF90-459256B9DC8B}"/>
              </a:ext>
            </a:extLst>
          </p:cNvPr>
          <p:cNvSpPr/>
          <p:nvPr/>
        </p:nvSpPr>
        <p:spPr>
          <a:xfrm>
            <a:off x="9176293" y="3884626"/>
            <a:ext cx="527709" cy="461665"/>
          </a:xfrm>
          <a:prstGeom prst="rect">
            <a:avLst/>
          </a:prstGeom>
        </p:spPr>
        <p:txBody>
          <a:bodyPr wrap="none">
            <a:spAutoFit/>
          </a:bodyPr>
          <a:lstStyle/>
          <a:p>
            <a:r>
              <a:rPr lang="en-GB" sz="2400">
                <a:solidFill>
                  <a:srgbClr val="FF0000"/>
                </a:solidFill>
              </a:rPr>
              <a:t>15</a:t>
            </a:r>
          </a:p>
        </p:txBody>
      </p:sp>
      <p:sp>
        <p:nvSpPr>
          <p:cNvPr id="31" name="Rectangle 30">
            <a:extLst>
              <a:ext uri="{FF2B5EF4-FFF2-40B4-BE49-F238E27FC236}">
                <a16:creationId xmlns:a16="http://schemas.microsoft.com/office/drawing/2014/main" id="{933DC2D3-9A7E-4A88-B229-5661A20136D2}"/>
              </a:ext>
            </a:extLst>
          </p:cNvPr>
          <p:cNvSpPr/>
          <p:nvPr/>
        </p:nvSpPr>
        <p:spPr>
          <a:xfrm>
            <a:off x="10750215" y="3899335"/>
            <a:ext cx="356188" cy="461665"/>
          </a:xfrm>
          <a:prstGeom prst="rect">
            <a:avLst/>
          </a:prstGeom>
        </p:spPr>
        <p:txBody>
          <a:bodyPr wrap="none">
            <a:spAutoFit/>
          </a:bodyPr>
          <a:lstStyle/>
          <a:p>
            <a:r>
              <a:rPr lang="en-GB" sz="2400">
                <a:solidFill>
                  <a:srgbClr val="FF0000"/>
                </a:solidFill>
              </a:rPr>
              <a:t>0</a:t>
            </a:r>
          </a:p>
        </p:txBody>
      </p:sp>
      <mc:AlternateContent xmlns:mc="http://schemas.openxmlformats.org/markup-compatibility/2006" xmlns:a14="http://schemas.microsoft.com/office/drawing/2010/main">
        <mc:Choice Requires="a14">
          <p:sp>
            <p:nvSpPr>
              <p:cNvPr id="32" name="Rectangle 31">
                <a:extLst>
                  <a:ext uri="{FF2B5EF4-FFF2-40B4-BE49-F238E27FC236}">
                    <a16:creationId xmlns:a16="http://schemas.microsoft.com/office/drawing/2014/main" id="{7B3E6582-1476-4344-8E48-E6A940C4FF6A}"/>
                  </a:ext>
                </a:extLst>
              </p:cNvPr>
              <p:cNvSpPr/>
              <p:nvPr/>
            </p:nvSpPr>
            <p:spPr>
              <a:xfrm>
                <a:off x="6038330" y="4864045"/>
                <a:ext cx="811569"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solidFill>
                                <a:srgbClr val="FF0000"/>
                              </a:solidFill>
                              <a:latin typeface="Cambria Math" panose="02040503050406030204" pitchFamily="18" charset="0"/>
                            </a:rPr>
                          </m:ctrlPr>
                        </m:radPr>
                        <m:deg/>
                        <m:e>
                          <m:r>
                            <a:rPr lang="en-GB" sz="2400" b="0" i="1" smtClean="0">
                              <a:solidFill>
                                <a:srgbClr val="FF0000"/>
                              </a:solidFill>
                              <a:latin typeface="Cambria Math" panose="02040503050406030204" pitchFamily="18" charset="0"/>
                            </a:rPr>
                            <m:t>81</m:t>
                          </m:r>
                        </m:e>
                      </m:rad>
                    </m:oMath>
                  </m:oMathPara>
                </a14:m>
                <a:endParaRPr lang="en-GB" sz="2400">
                  <a:solidFill>
                    <a:srgbClr val="FF0000"/>
                  </a:solidFill>
                </a:endParaRPr>
              </a:p>
            </p:txBody>
          </p:sp>
        </mc:Choice>
        <mc:Fallback xmlns="">
          <p:sp>
            <p:nvSpPr>
              <p:cNvPr id="32" name="Rectangle 31">
                <a:extLst>
                  <a:ext uri="{FF2B5EF4-FFF2-40B4-BE49-F238E27FC236}">
                    <a16:creationId xmlns:a16="http://schemas.microsoft.com/office/drawing/2014/main" id="{7B3E6582-1476-4344-8E48-E6A940C4FF6A}"/>
                  </a:ext>
                </a:extLst>
              </p:cNvPr>
              <p:cNvSpPr>
                <a:spLocks noRot="1" noChangeAspect="1" noMove="1" noResize="1" noEditPoints="1" noAdjustHandles="1" noChangeArrowheads="1" noChangeShapeType="1" noTextEdit="1"/>
              </p:cNvSpPr>
              <p:nvPr/>
            </p:nvSpPr>
            <p:spPr>
              <a:xfrm>
                <a:off x="6038330" y="4864045"/>
                <a:ext cx="811569" cy="505203"/>
              </a:xfrm>
              <a:prstGeom prst="rect">
                <a:avLst/>
              </a:prstGeom>
              <a:blipFill>
                <a:blip r:embed="rId17"/>
                <a:stretch>
                  <a:fillRect/>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9D3E0177-B2CC-4125-B2DD-F251DFB7852B}"/>
              </a:ext>
            </a:extLst>
          </p:cNvPr>
          <p:cNvSpPr txBox="1"/>
          <p:nvPr/>
        </p:nvSpPr>
        <p:spPr>
          <a:xfrm>
            <a:off x="6879245" y="4907583"/>
            <a:ext cx="1495742" cy="461665"/>
          </a:xfrm>
          <a:prstGeom prst="rect">
            <a:avLst/>
          </a:prstGeom>
          <a:noFill/>
        </p:spPr>
        <p:txBody>
          <a:bodyPr wrap="square" rtlCol="0">
            <a:spAutoFit/>
          </a:bodyPr>
          <a:lstStyle/>
          <a:p>
            <a:r>
              <a:rPr lang="en-GB" sz="2400">
                <a:solidFill>
                  <a:srgbClr val="FF0000"/>
                </a:solidFill>
              </a:rPr>
              <a:t>= 9 cm</a:t>
            </a: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132236A2-E8F0-4BD3-AC7C-F821A8898EBD}"/>
                  </a:ext>
                </a:extLst>
              </p:cNvPr>
              <p:cNvSpPr/>
              <p:nvPr/>
            </p:nvSpPr>
            <p:spPr>
              <a:xfrm>
                <a:off x="6838778" y="5950227"/>
                <a:ext cx="981487" cy="505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solidFill>
                                <a:srgbClr val="FF0000"/>
                              </a:solidFill>
                              <a:latin typeface="Cambria Math" panose="02040503050406030204" pitchFamily="18" charset="0"/>
                            </a:rPr>
                          </m:ctrlPr>
                        </m:radPr>
                        <m:deg/>
                        <m:e>
                          <m:r>
                            <a:rPr lang="en-GB" sz="2400" b="0" i="1" smtClean="0">
                              <a:solidFill>
                                <a:srgbClr val="FF0000"/>
                              </a:solidFill>
                              <a:latin typeface="Cambria Math" panose="02040503050406030204" pitchFamily="18" charset="0"/>
                            </a:rPr>
                            <m:t>140</m:t>
                          </m:r>
                        </m:e>
                      </m:rad>
                    </m:oMath>
                  </m:oMathPara>
                </a14:m>
                <a:endParaRPr lang="en-GB" sz="2400"/>
              </a:p>
            </p:txBody>
          </p:sp>
        </mc:Choice>
        <mc:Fallback xmlns="">
          <p:sp>
            <p:nvSpPr>
              <p:cNvPr id="34" name="Rectangle 33">
                <a:extLst>
                  <a:ext uri="{FF2B5EF4-FFF2-40B4-BE49-F238E27FC236}">
                    <a16:creationId xmlns:a16="http://schemas.microsoft.com/office/drawing/2014/main" id="{132236A2-E8F0-4BD3-AC7C-F821A8898EBD}"/>
                  </a:ext>
                </a:extLst>
              </p:cNvPr>
              <p:cNvSpPr>
                <a:spLocks noRot="1" noChangeAspect="1" noMove="1" noResize="1" noEditPoints="1" noAdjustHandles="1" noChangeArrowheads="1" noChangeShapeType="1" noTextEdit="1"/>
              </p:cNvSpPr>
              <p:nvPr/>
            </p:nvSpPr>
            <p:spPr>
              <a:xfrm>
                <a:off x="6838778" y="5950227"/>
                <a:ext cx="981487" cy="505203"/>
              </a:xfrm>
              <a:prstGeom prst="rect">
                <a:avLst/>
              </a:prstGeom>
              <a:blipFill>
                <a:blip r:embed="rId18"/>
                <a:stretch>
                  <a:fillRect/>
                </a:stretch>
              </a:blipFill>
            </p:spPr>
            <p:txBody>
              <a:bodyPr/>
              <a:lstStyle/>
              <a:p>
                <a:r>
                  <a:rPr lang="en-US">
                    <a:noFill/>
                  </a:rPr>
                  <a:t> </a:t>
                </a:r>
              </a:p>
            </p:txBody>
          </p:sp>
        </mc:Fallback>
      </mc:AlternateContent>
      <p:sp>
        <p:nvSpPr>
          <p:cNvPr id="35" name="Rectangle 34">
            <a:extLst>
              <a:ext uri="{FF2B5EF4-FFF2-40B4-BE49-F238E27FC236}">
                <a16:creationId xmlns:a16="http://schemas.microsoft.com/office/drawing/2014/main" id="{4F0D0546-0CE7-41A6-9889-27B72A633354}"/>
              </a:ext>
            </a:extLst>
          </p:cNvPr>
          <p:cNvSpPr/>
          <p:nvPr/>
        </p:nvSpPr>
        <p:spPr>
          <a:xfrm>
            <a:off x="7925121" y="5992613"/>
            <a:ext cx="2035750" cy="461665"/>
          </a:xfrm>
          <a:prstGeom prst="rect">
            <a:avLst/>
          </a:prstGeom>
        </p:spPr>
        <p:txBody>
          <a:bodyPr wrap="none">
            <a:spAutoFit/>
          </a:bodyPr>
          <a:lstStyle/>
          <a:p>
            <a:r>
              <a:rPr lang="en-GB" sz="2400">
                <a:solidFill>
                  <a:srgbClr val="FF0000"/>
                </a:solidFill>
              </a:rPr>
              <a:t>= 11.8321 cm</a:t>
            </a:r>
          </a:p>
        </p:txBody>
      </p:sp>
      <p:sp>
        <p:nvSpPr>
          <p:cNvPr id="36" name="Rectangle 35">
            <a:extLst>
              <a:ext uri="{FF2B5EF4-FFF2-40B4-BE49-F238E27FC236}">
                <a16:creationId xmlns:a16="http://schemas.microsoft.com/office/drawing/2014/main" id="{B251A908-2301-47E2-99E4-C20E3716DF42}"/>
              </a:ext>
            </a:extLst>
          </p:cNvPr>
          <p:cNvSpPr/>
          <p:nvPr/>
        </p:nvSpPr>
        <p:spPr>
          <a:xfrm>
            <a:off x="10036575" y="5992613"/>
            <a:ext cx="1287532" cy="461665"/>
          </a:xfrm>
          <a:prstGeom prst="rect">
            <a:avLst/>
          </a:prstGeom>
        </p:spPr>
        <p:txBody>
          <a:bodyPr wrap="none">
            <a:spAutoFit/>
          </a:bodyPr>
          <a:lstStyle/>
          <a:p>
            <a:r>
              <a:rPr lang="en-GB" sz="2400">
                <a:solidFill>
                  <a:srgbClr val="FF0000"/>
                </a:solidFill>
              </a:rPr>
              <a:t>= 12 cm</a:t>
            </a:r>
          </a:p>
        </p:txBody>
      </p:sp>
    </p:spTree>
    <p:extLst>
      <p:ext uri="{BB962C8B-B14F-4D97-AF65-F5344CB8AC3E}">
        <p14:creationId xmlns:p14="http://schemas.microsoft.com/office/powerpoint/2010/main" val="3644714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P spid="16" grpId="0"/>
      <p:bldP spid="17" grpId="0"/>
      <p:bldP spid="26" grpId="0"/>
      <p:bldP spid="27" grpId="0"/>
      <p:bldP spid="28" grpId="0"/>
      <p:bldP spid="29" grpId="0"/>
      <p:bldP spid="30" grpId="0"/>
      <p:bldP spid="31" grpId="0"/>
      <p:bldP spid="32" grpId="0"/>
      <p:bldP spid="33" grpId="0"/>
      <p:bldP spid="34" grpId="0"/>
      <p:bldP spid="35" grpId="0"/>
      <p:bldP spid="3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4" y="885468"/>
            <a:ext cx="9217024"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5. Copy the statements below and complete each one, putting two consecutive whole numbers in the empty spaces:</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Square and Square Roots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24CC8616-5673-4526-8B5F-1D384FAA51B8}"/>
                  </a:ext>
                </a:extLst>
              </p:cNvPr>
              <p:cNvSpPr/>
              <p:nvPr/>
            </p:nvSpPr>
            <p:spPr>
              <a:xfrm>
                <a:off x="2351584" y="3573016"/>
                <a:ext cx="8520608" cy="461665"/>
              </a:xfrm>
              <a:prstGeom prst="rect">
                <a:avLst/>
              </a:prstGeom>
            </p:spPr>
            <p:txBody>
              <a:bodyPr wrap="square">
                <a:spAutoFit/>
              </a:bodyPr>
              <a:lstStyle/>
              <a:p>
                <a:r>
                  <a:rPr lang="en-GB" sz="2400"/>
                  <a:t>6.	What is the perimeter of a square with area 196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2</m:t>
                        </m:r>
                      </m:sup>
                    </m:sSup>
                  </m:oMath>
                </a14:m>
                <a:r>
                  <a:rPr lang="en-GB" sz="2400"/>
                  <a:t> ?</a:t>
                </a:r>
              </a:p>
            </p:txBody>
          </p:sp>
        </mc:Choice>
        <mc:Fallback xmlns="">
          <p:sp>
            <p:nvSpPr>
              <p:cNvPr id="2" name="Rectangle 1">
                <a:extLst>
                  <a:ext uri="{FF2B5EF4-FFF2-40B4-BE49-F238E27FC236}">
                    <a16:creationId xmlns:a16="http://schemas.microsoft.com/office/drawing/2014/main" id="{24CC8616-5673-4526-8B5F-1D384FAA51B8}"/>
                  </a:ext>
                </a:extLst>
              </p:cNvPr>
              <p:cNvSpPr>
                <a:spLocks noRot="1" noChangeAspect="1" noMove="1" noResize="1" noEditPoints="1" noAdjustHandles="1" noChangeArrowheads="1" noChangeShapeType="1" noTextEdit="1"/>
              </p:cNvSpPr>
              <p:nvPr/>
            </p:nvSpPr>
            <p:spPr>
              <a:xfrm>
                <a:off x="2351584" y="3573016"/>
                <a:ext cx="8520608" cy="461665"/>
              </a:xfrm>
              <a:prstGeom prst="rect">
                <a:avLst/>
              </a:prstGeom>
              <a:blipFill>
                <a:blip r:embed="rId4"/>
                <a:stretch>
                  <a:fillRect l="-1145" t="-9211"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81EB889D-CC96-44D7-9F11-0278293E4377}"/>
                  </a:ext>
                </a:extLst>
              </p:cNvPr>
              <p:cNvSpPr/>
              <p:nvPr/>
            </p:nvSpPr>
            <p:spPr>
              <a:xfrm>
                <a:off x="2423592" y="4815442"/>
                <a:ext cx="9608638" cy="1200329"/>
              </a:xfrm>
              <a:prstGeom prst="rect">
                <a:avLst/>
              </a:prstGeom>
            </p:spPr>
            <p:txBody>
              <a:bodyPr wrap="square">
                <a:spAutoFit/>
              </a:bodyPr>
              <a:lstStyle/>
              <a:p>
                <a:r>
                  <a:rPr lang="en-GB" sz="2400"/>
                  <a:t>7. Three identical squares are put side-by-side to form a rectangle.  The area of the rectangle is 192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2</m:t>
                        </m:r>
                      </m:sup>
                    </m:sSup>
                  </m:oMath>
                </a14:m>
                <a:r>
                  <a:rPr lang="en-GB" sz="2400"/>
                  <a:t> .  What are the lengths of the sides of the rectangle?</a:t>
                </a:r>
              </a:p>
            </p:txBody>
          </p:sp>
        </mc:Choice>
        <mc:Fallback xmlns="">
          <p:sp>
            <p:nvSpPr>
              <p:cNvPr id="3" name="Rectangle 2">
                <a:extLst>
                  <a:ext uri="{FF2B5EF4-FFF2-40B4-BE49-F238E27FC236}">
                    <a16:creationId xmlns:a16="http://schemas.microsoft.com/office/drawing/2014/main" id="{81EB889D-CC96-44D7-9F11-0278293E4377}"/>
                  </a:ext>
                </a:extLst>
              </p:cNvPr>
              <p:cNvSpPr>
                <a:spLocks noRot="1" noChangeAspect="1" noMove="1" noResize="1" noEditPoints="1" noAdjustHandles="1" noChangeArrowheads="1" noChangeShapeType="1" noTextEdit="1"/>
              </p:cNvSpPr>
              <p:nvPr/>
            </p:nvSpPr>
            <p:spPr>
              <a:xfrm>
                <a:off x="2423592" y="4815442"/>
                <a:ext cx="9608638" cy="1200329"/>
              </a:xfrm>
              <a:prstGeom prst="rect">
                <a:avLst/>
              </a:prstGeom>
              <a:blipFill>
                <a:blip r:embed="rId5"/>
                <a:stretch>
                  <a:fillRect l="-1015" t="-3553" b="-11168"/>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12957FC5-EF5A-4D5E-B5D2-90E4109ABD6F}"/>
              </a:ext>
            </a:extLst>
          </p:cNvPr>
          <p:cNvPicPr>
            <a:picLocks noChangeAspect="1"/>
          </p:cNvPicPr>
          <p:nvPr/>
        </p:nvPicPr>
        <p:blipFill>
          <a:blip r:embed="rId6"/>
          <a:stretch>
            <a:fillRect/>
          </a:stretch>
        </p:blipFill>
        <p:spPr>
          <a:xfrm>
            <a:off x="3575720" y="1752530"/>
            <a:ext cx="5902876" cy="1706267"/>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7ED5FB1-A834-40C1-97B0-0E30265ED9CF}"/>
                  </a:ext>
                </a:extLst>
              </p:cNvPr>
              <p:cNvSpPr txBox="1"/>
              <p:nvPr/>
            </p:nvSpPr>
            <p:spPr>
              <a:xfrm>
                <a:off x="2999656" y="4070397"/>
                <a:ext cx="864096" cy="5052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solidFill>
                                <a:srgbClr val="FF0000"/>
                              </a:solidFill>
                              <a:latin typeface="Cambria Math" panose="02040503050406030204" pitchFamily="18" charset="0"/>
                            </a:rPr>
                          </m:ctrlPr>
                        </m:radPr>
                        <m:deg/>
                        <m:e>
                          <m:r>
                            <a:rPr lang="en-GB" sz="2400" b="0" i="1" smtClean="0">
                              <a:solidFill>
                                <a:srgbClr val="FF0000"/>
                              </a:solidFill>
                              <a:latin typeface="Cambria Math" panose="02040503050406030204" pitchFamily="18" charset="0"/>
                            </a:rPr>
                            <m:t>196</m:t>
                          </m:r>
                        </m:e>
                      </m:rad>
                    </m:oMath>
                  </m:oMathPara>
                </a14:m>
                <a:endParaRPr lang="en-GB" sz="2400"/>
              </a:p>
            </p:txBody>
          </p:sp>
        </mc:Choice>
        <mc:Fallback xmlns="">
          <p:sp>
            <p:nvSpPr>
              <p:cNvPr id="5" name="TextBox 4">
                <a:extLst>
                  <a:ext uri="{FF2B5EF4-FFF2-40B4-BE49-F238E27FC236}">
                    <a16:creationId xmlns:a16="http://schemas.microsoft.com/office/drawing/2014/main" id="{57ED5FB1-A834-40C1-97B0-0E30265ED9CF}"/>
                  </a:ext>
                </a:extLst>
              </p:cNvPr>
              <p:cNvSpPr txBox="1">
                <a:spLocks noRot="1" noChangeAspect="1" noMove="1" noResize="1" noEditPoints="1" noAdjustHandles="1" noChangeArrowheads="1" noChangeShapeType="1" noTextEdit="1"/>
              </p:cNvSpPr>
              <p:nvPr/>
            </p:nvSpPr>
            <p:spPr>
              <a:xfrm>
                <a:off x="2999656" y="4070397"/>
                <a:ext cx="864096" cy="505203"/>
              </a:xfrm>
              <a:prstGeom prst="rect">
                <a:avLst/>
              </a:prstGeom>
              <a:blipFill>
                <a:blip r:embed="rId7"/>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B4002E70-DCE2-41FB-B6BB-36DA84426BDA}"/>
              </a:ext>
            </a:extLst>
          </p:cNvPr>
          <p:cNvSpPr txBox="1"/>
          <p:nvPr/>
        </p:nvSpPr>
        <p:spPr>
          <a:xfrm>
            <a:off x="4007768" y="4114140"/>
            <a:ext cx="792205" cy="461665"/>
          </a:xfrm>
          <a:prstGeom prst="rect">
            <a:avLst/>
          </a:prstGeom>
          <a:noFill/>
        </p:spPr>
        <p:txBody>
          <a:bodyPr wrap="none" rtlCol="0">
            <a:spAutoFit/>
          </a:bodyPr>
          <a:lstStyle/>
          <a:p>
            <a:r>
              <a:rPr lang="en-GB" sz="2400">
                <a:solidFill>
                  <a:srgbClr val="FF0000"/>
                </a:solidFill>
              </a:rPr>
              <a:t>= 16</a:t>
            </a:r>
          </a:p>
        </p:txBody>
      </p:sp>
      <p:sp>
        <p:nvSpPr>
          <p:cNvPr id="7" name="TextBox 6">
            <a:extLst>
              <a:ext uri="{FF2B5EF4-FFF2-40B4-BE49-F238E27FC236}">
                <a16:creationId xmlns:a16="http://schemas.microsoft.com/office/drawing/2014/main" id="{84453389-758B-4675-8CC4-265E3EA0D7E5}"/>
              </a:ext>
            </a:extLst>
          </p:cNvPr>
          <p:cNvSpPr txBox="1"/>
          <p:nvPr/>
        </p:nvSpPr>
        <p:spPr>
          <a:xfrm>
            <a:off x="5123892" y="4092165"/>
            <a:ext cx="4104456" cy="461665"/>
          </a:xfrm>
          <a:prstGeom prst="rect">
            <a:avLst/>
          </a:prstGeom>
          <a:noFill/>
        </p:spPr>
        <p:txBody>
          <a:bodyPr wrap="square" rtlCol="0">
            <a:spAutoFit/>
          </a:bodyPr>
          <a:lstStyle/>
          <a:p>
            <a:r>
              <a:rPr lang="en-GB" sz="2400">
                <a:solidFill>
                  <a:srgbClr val="FF0000"/>
                </a:solidFill>
              </a:rPr>
              <a:t>Perimeter = 4 x 16 = 64 cm</a:t>
            </a:r>
          </a:p>
        </p:txBody>
      </p:sp>
      <p:sp>
        <p:nvSpPr>
          <p:cNvPr id="9" name="Rectangle 8">
            <a:extLst>
              <a:ext uri="{FF2B5EF4-FFF2-40B4-BE49-F238E27FC236}">
                <a16:creationId xmlns:a16="http://schemas.microsoft.com/office/drawing/2014/main" id="{FB66586C-E34B-44DE-8C53-F4A763CF33EE}"/>
              </a:ext>
            </a:extLst>
          </p:cNvPr>
          <p:cNvSpPr/>
          <p:nvPr/>
        </p:nvSpPr>
        <p:spPr>
          <a:xfrm>
            <a:off x="4186388" y="1823473"/>
            <a:ext cx="327334" cy="400110"/>
          </a:xfrm>
          <a:prstGeom prst="rect">
            <a:avLst/>
          </a:prstGeom>
        </p:spPr>
        <p:txBody>
          <a:bodyPr wrap="none">
            <a:spAutoFit/>
          </a:bodyPr>
          <a:lstStyle/>
          <a:p>
            <a:r>
              <a:rPr lang="en-GB">
                <a:solidFill>
                  <a:srgbClr val="FF0000"/>
                </a:solidFill>
              </a:rPr>
              <a:t>8</a:t>
            </a:r>
          </a:p>
        </p:txBody>
      </p:sp>
      <p:sp>
        <p:nvSpPr>
          <p:cNvPr id="10" name="Rectangle 9">
            <a:extLst>
              <a:ext uri="{FF2B5EF4-FFF2-40B4-BE49-F238E27FC236}">
                <a16:creationId xmlns:a16="http://schemas.microsoft.com/office/drawing/2014/main" id="{0E11D98B-D4D8-4147-8D27-1D076E0A0879}"/>
              </a:ext>
            </a:extLst>
          </p:cNvPr>
          <p:cNvSpPr/>
          <p:nvPr/>
        </p:nvSpPr>
        <p:spPr>
          <a:xfrm>
            <a:off x="5519936" y="1817103"/>
            <a:ext cx="327334" cy="400110"/>
          </a:xfrm>
          <a:prstGeom prst="rect">
            <a:avLst/>
          </a:prstGeom>
        </p:spPr>
        <p:txBody>
          <a:bodyPr wrap="none">
            <a:spAutoFit/>
          </a:bodyPr>
          <a:lstStyle/>
          <a:p>
            <a:r>
              <a:rPr lang="en-GB">
                <a:solidFill>
                  <a:srgbClr val="FF0000"/>
                </a:solidFill>
              </a:rPr>
              <a:t>9</a:t>
            </a:r>
          </a:p>
        </p:txBody>
      </p:sp>
      <p:sp>
        <p:nvSpPr>
          <p:cNvPr id="11" name="Rectangle 10">
            <a:extLst>
              <a:ext uri="{FF2B5EF4-FFF2-40B4-BE49-F238E27FC236}">
                <a16:creationId xmlns:a16="http://schemas.microsoft.com/office/drawing/2014/main" id="{2BF8DB51-1992-4A84-AA16-1AE427EC85A9}"/>
              </a:ext>
            </a:extLst>
          </p:cNvPr>
          <p:cNvSpPr/>
          <p:nvPr/>
        </p:nvSpPr>
        <p:spPr>
          <a:xfrm>
            <a:off x="4151784" y="2383446"/>
            <a:ext cx="327334" cy="400110"/>
          </a:xfrm>
          <a:prstGeom prst="rect">
            <a:avLst/>
          </a:prstGeom>
        </p:spPr>
        <p:txBody>
          <a:bodyPr wrap="none">
            <a:spAutoFit/>
          </a:bodyPr>
          <a:lstStyle/>
          <a:p>
            <a:r>
              <a:rPr lang="en-GB">
                <a:solidFill>
                  <a:srgbClr val="FF0000"/>
                </a:solidFill>
              </a:rPr>
              <a:t>2</a:t>
            </a:r>
          </a:p>
        </p:txBody>
      </p:sp>
      <p:sp>
        <p:nvSpPr>
          <p:cNvPr id="12" name="Rectangle 11">
            <a:extLst>
              <a:ext uri="{FF2B5EF4-FFF2-40B4-BE49-F238E27FC236}">
                <a16:creationId xmlns:a16="http://schemas.microsoft.com/office/drawing/2014/main" id="{49EE13BA-5099-487C-B9C5-AE72727A1821}"/>
              </a:ext>
            </a:extLst>
          </p:cNvPr>
          <p:cNvSpPr/>
          <p:nvPr/>
        </p:nvSpPr>
        <p:spPr>
          <a:xfrm>
            <a:off x="5394885" y="2383446"/>
            <a:ext cx="250102" cy="400110"/>
          </a:xfrm>
          <a:prstGeom prst="rect">
            <a:avLst/>
          </a:prstGeom>
        </p:spPr>
        <p:txBody>
          <a:bodyPr wrap="square">
            <a:spAutoFit/>
          </a:bodyPr>
          <a:lstStyle/>
          <a:p>
            <a:r>
              <a:rPr lang="en-GB">
                <a:solidFill>
                  <a:srgbClr val="FF0000"/>
                </a:solidFill>
              </a:rPr>
              <a:t>3</a:t>
            </a:r>
          </a:p>
        </p:txBody>
      </p:sp>
      <p:sp>
        <p:nvSpPr>
          <p:cNvPr id="13" name="Rectangle 12">
            <a:extLst>
              <a:ext uri="{FF2B5EF4-FFF2-40B4-BE49-F238E27FC236}">
                <a16:creationId xmlns:a16="http://schemas.microsoft.com/office/drawing/2014/main" id="{2E832BB0-10CF-4953-9F91-AFE844D845BD}"/>
              </a:ext>
            </a:extLst>
          </p:cNvPr>
          <p:cNvSpPr/>
          <p:nvPr/>
        </p:nvSpPr>
        <p:spPr>
          <a:xfrm>
            <a:off x="5545583" y="2924724"/>
            <a:ext cx="450957" cy="400110"/>
          </a:xfrm>
          <a:prstGeom prst="rect">
            <a:avLst/>
          </a:prstGeom>
        </p:spPr>
        <p:txBody>
          <a:bodyPr wrap="none">
            <a:spAutoFit/>
          </a:bodyPr>
          <a:lstStyle/>
          <a:p>
            <a:r>
              <a:rPr lang="en-GB">
                <a:solidFill>
                  <a:srgbClr val="FF0000"/>
                </a:solidFill>
              </a:rPr>
              <a:t>11</a:t>
            </a:r>
          </a:p>
        </p:txBody>
      </p:sp>
      <p:sp>
        <p:nvSpPr>
          <p:cNvPr id="14" name="Rectangle 13">
            <a:extLst>
              <a:ext uri="{FF2B5EF4-FFF2-40B4-BE49-F238E27FC236}">
                <a16:creationId xmlns:a16="http://schemas.microsoft.com/office/drawing/2014/main" id="{4DA50F09-B5AB-4187-AD3A-77B320EF3F65}"/>
              </a:ext>
            </a:extLst>
          </p:cNvPr>
          <p:cNvSpPr/>
          <p:nvPr/>
        </p:nvSpPr>
        <p:spPr>
          <a:xfrm>
            <a:off x="4059652" y="2924724"/>
            <a:ext cx="470000" cy="400110"/>
          </a:xfrm>
          <a:prstGeom prst="rect">
            <a:avLst/>
          </a:prstGeom>
        </p:spPr>
        <p:txBody>
          <a:bodyPr wrap="none">
            <a:spAutoFit/>
          </a:bodyPr>
          <a:lstStyle/>
          <a:p>
            <a:r>
              <a:rPr lang="en-GB">
                <a:solidFill>
                  <a:srgbClr val="FF0000"/>
                </a:solidFill>
              </a:rPr>
              <a:t>10</a:t>
            </a:r>
          </a:p>
        </p:txBody>
      </p:sp>
      <p:sp>
        <p:nvSpPr>
          <p:cNvPr id="15" name="Rectangle 14">
            <a:extLst>
              <a:ext uri="{FF2B5EF4-FFF2-40B4-BE49-F238E27FC236}">
                <a16:creationId xmlns:a16="http://schemas.microsoft.com/office/drawing/2014/main" id="{3C1F6912-C1E8-473E-9D7B-FBA09789B2BB}"/>
              </a:ext>
            </a:extLst>
          </p:cNvPr>
          <p:cNvSpPr/>
          <p:nvPr/>
        </p:nvSpPr>
        <p:spPr>
          <a:xfrm>
            <a:off x="7558402" y="1851720"/>
            <a:ext cx="327334" cy="400110"/>
          </a:xfrm>
          <a:prstGeom prst="rect">
            <a:avLst/>
          </a:prstGeom>
        </p:spPr>
        <p:txBody>
          <a:bodyPr wrap="none">
            <a:spAutoFit/>
          </a:bodyPr>
          <a:lstStyle/>
          <a:p>
            <a:r>
              <a:rPr lang="en-GB">
                <a:solidFill>
                  <a:srgbClr val="FF0000"/>
                </a:solidFill>
              </a:rPr>
              <a:t>9</a:t>
            </a:r>
          </a:p>
        </p:txBody>
      </p:sp>
      <p:sp>
        <p:nvSpPr>
          <p:cNvPr id="16" name="Rectangle 15">
            <a:extLst>
              <a:ext uri="{FF2B5EF4-FFF2-40B4-BE49-F238E27FC236}">
                <a16:creationId xmlns:a16="http://schemas.microsoft.com/office/drawing/2014/main" id="{FA3DF0FB-5414-4E60-ABE0-C33049B032C1}"/>
              </a:ext>
            </a:extLst>
          </p:cNvPr>
          <p:cNvSpPr/>
          <p:nvPr/>
        </p:nvSpPr>
        <p:spPr>
          <a:xfrm>
            <a:off x="7558402" y="2405608"/>
            <a:ext cx="327334" cy="400110"/>
          </a:xfrm>
          <a:prstGeom prst="rect">
            <a:avLst/>
          </a:prstGeom>
        </p:spPr>
        <p:txBody>
          <a:bodyPr wrap="none">
            <a:spAutoFit/>
          </a:bodyPr>
          <a:lstStyle/>
          <a:p>
            <a:r>
              <a:rPr lang="en-GB">
                <a:solidFill>
                  <a:srgbClr val="FF0000"/>
                </a:solidFill>
              </a:rPr>
              <a:t>1</a:t>
            </a:r>
          </a:p>
        </p:txBody>
      </p:sp>
      <p:sp>
        <p:nvSpPr>
          <p:cNvPr id="17" name="Rectangle 16">
            <a:extLst>
              <a:ext uri="{FF2B5EF4-FFF2-40B4-BE49-F238E27FC236}">
                <a16:creationId xmlns:a16="http://schemas.microsoft.com/office/drawing/2014/main" id="{26F5C27F-9D7E-4990-B066-6F0A60663AEB}"/>
              </a:ext>
            </a:extLst>
          </p:cNvPr>
          <p:cNvSpPr/>
          <p:nvPr/>
        </p:nvSpPr>
        <p:spPr>
          <a:xfrm>
            <a:off x="7558402" y="2944109"/>
            <a:ext cx="327334" cy="400110"/>
          </a:xfrm>
          <a:prstGeom prst="rect">
            <a:avLst/>
          </a:prstGeom>
        </p:spPr>
        <p:txBody>
          <a:bodyPr wrap="none">
            <a:spAutoFit/>
          </a:bodyPr>
          <a:lstStyle/>
          <a:p>
            <a:r>
              <a:rPr lang="en-GB">
                <a:solidFill>
                  <a:srgbClr val="FF0000"/>
                </a:solidFill>
              </a:rPr>
              <a:t>6</a:t>
            </a:r>
          </a:p>
        </p:txBody>
      </p:sp>
      <p:sp>
        <p:nvSpPr>
          <p:cNvPr id="18" name="Rectangle 17">
            <a:extLst>
              <a:ext uri="{FF2B5EF4-FFF2-40B4-BE49-F238E27FC236}">
                <a16:creationId xmlns:a16="http://schemas.microsoft.com/office/drawing/2014/main" id="{CF1FC0C8-B988-4CE1-97A3-56C775E62EFB}"/>
              </a:ext>
            </a:extLst>
          </p:cNvPr>
          <p:cNvSpPr/>
          <p:nvPr/>
        </p:nvSpPr>
        <p:spPr>
          <a:xfrm>
            <a:off x="8872160" y="2957539"/>
            <a:ext cx="327334" cy="400110"/>
          </a:xfrm>
          <a:prstGeom prst="rect">
            <a:avLst/>
          </a:prstGeom>
        </p:spPr>
        <p:txBody>
          <a:bodyPr wrap="none">
            <a:spAutoFit/>
          </a:bodyPr>
          <a:lstStyle/>
          <a:p>
            <a:r>
              <a:rPr lang="en-GB">
                <a:solidFill>
                  <a:srgbClr val="FF0000"/>
                </a:solidFill>
              </a:rPr>
              <a:t>7</a:t>
            </a:r>
          </a:p>
        </p:txBody>
      </p:sp>
      <p:sp>
        <p:nvSpPr>
          <p:cNvPr id="19" name="Rectangle 18">
            <a:extLst>
              <a:ext uri="{FF2B5EF4-FFF2-40B4-BE49-F238E27FC236}">
                <a16:creationId xmlns:a16="http://schemas.microsoft.com/office/drawing/2014/main" id="{EBC60789-661B-46EE-A6D9-F18A0701FE4E}"/>
              </a:ext>
            </a:extLst>
          </p:cNvPr>
          <p:cNvSpPr/>
          <p:nvPr/>
        </p:nvSpPr>
        <p:spPr>
          <a:xfrm>
            <a:off x="8760296" y="2367104"/>
            <a:ext cx="327334" cy="400110"/>
          </a:xfrm>
          <a:prstGeom prst="rect">
            <a:avLst/>
          </a:prstGeom>
        </p:spPr>
        <p:txBody>
          <a:bodyPr wrap="none">
            <a:spAutoFit/>
          </a:bodyPr>
          <a:lstStyle/>
          <a:p>
            <a:r>
              <a:rPr lang="en-GB">
                <a:solidFill>
                  <a:srgbClr val="FF0000"/>
                </a:solidFill>
              </a:rPr>
              <a:t>2</a:t>
            </a:r>
          </a:p>
        </p:txBody>
      </p:sp>
      <p:sp>
        <p:nvSpPr>
          <p:cNvPr id="20" name="Rectangle 19">
            <a:extLst>
              <a:ext uri="{FF2B5EF4-FFF2-40B4-BE49-F238E27FC236}">
                <a16:creationId xmlns:a16="http://schemas.microsoft.com/office/drawing/2014/main" id="{8D689875-6305-4028-8790-ACDF9500F65D}"/>
              </a:ext>
            </a:extLst>
          </p:cNvPr>
          <p:cNvSpPr/>
          <p:nvPr/>
        </p:nvSpPr>
        <p:spPr>
          <a:xfrm>
            <a:off x="8800827" y="1851720"/>
            <a:ext cx="470000" cy="400110"/>
          </a:xfrm>
          <a:prstGeom prst="rect">
            <a:avLst/>
          </a:prstGeom>
        </p:spPr>
        <p:txBody>
          <a:bodyPr wrap="none">
            <a:spAutoFit/>
          </a:bodyPr>
          <a:lstStyle/>
          <a:p>
            <a:r>
              <a:rPr lang="en-GB">
                <a:solidFill>
                  <a:srgbClr val="FF0000"/>
                </a:solidFill>
              </a:rPr>
              <a:t>10</a:t>
            </a:r>
          </a:p>
        </p:txBody>
      </p:sp>
      <p:sp>
        <p:nvSpPr>
          <p:cNvPr id="21" name="TextBox 20">
            <a:extLst>
              <a:ext uri="{FF2B5EF4-FFF2-40B4-BE49-F238E27FC236}">
                <a16:creationId xmlns:a16="http://schemas.microsoft.com/office/drawing/2014/main" id="{8253F223-D761-4A30-ADFE-EE30D64DB7DF}"/>
              </a:ext>
            </a:extLst>
          </p:cNvPr>
          <p:cNvSpPr txBox="1"/>
          <p:nvPr/>
        </p:nvSpPr>
        <p:spPr>
          <a:xfrm>
            <a:off x="3142272" y="6063383"/>
            <a:ext cx="2088232" cy="461665"/>
          </a:xfrm>
          <a:prstGeom prst="rect">
            <a:avLst/>
          </a:prstGeom>
          <a:noFill/>
        </p:spPr>
        <p:txBody>
          <a:bodyPr wrap="square" rtlCol="0">
            <a:spAutoFit/>
          </a:bodyPr>
          <a:lstStyle/>
          <a:p>
            <a:r>
              <a:rPr lang="en-GB" sz="2400">
                <a:solidFill>
                  <a:srgbClr val="FF0000"/>
                </a:solidFill>
              </a:rPr>
              <a:t>192 ÷ 3 = 64</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0B12D985-95D0-4BB4-A0D0-865F96E3DE19}"/>
                  </a:ext>
                </a:extLst>
              </p:cNvPr>
              <p:cNvSpPr txBox="1"/>
              <p:nvPr/>
            </p:nvSpPr>
            <p:spPr>
              <a:xfrm>
                <a:off x="5678772" y="6015579"/>
                <a:ext cx="817488" cy="5052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ad>
                        <m:radPr>
                          <m:degHide m:val="on"/>
                          <m:ctrlPr>
                            <a:rPr lang="en-GB" sz="2400" i="1" smtClean="0">
                              <a:solidFill>
                                <a:srgbClr val="FF0000"/>
                              </a:solidFill>
                              <a:latin typeface="Cambria Math" panose="02040503050406030204" pitchFamily="18" charset="0"/>
                            </a:rPr>
                          </m:ctrlPr>
                        </m:radPr>
                        <m:deg/>
                        <m:e>
                          <m:r>
                            <a:rPr lang="en-GB" sz="2400" b="0" i="1" smtClean="0">
                              <a:solidFill>
                                <a:srgbClr val="FF0000"/>
                              </a:solidFill>
                              <a:latin typeface="Cambria Math" panose="02040503050406030204" pitchFamily="18" charset="0"/>
                            </a:rPr>
                            <m:t>64</m:t>
                          </m:r>
                        </m:e>
                      </m:rad>
                    </m:oMath>
                  </m:oMathPara>
                </a14:m>
                <a:endParaRPr lang="en-GB" sz="2400"/>
              </a:p>
            </p:txBody>
          </p:sp>
        </mc:Choice>
        <mc:Fallback xmlns="">
          <p:sp>
            <p:nvSpPr>
              <p:cNvPr id="22" name="TextBox 21">
                <a:extLst>
                  <a:ext uri="{FF2B5EF4-FFF2-40B4-BE49-F238E27FC236}">
                    <a16:creationId xmlns:a16="http://schemas.microsoft.com/office/drawing/2014/main" id="{0B12D985-95D0-4BB4-A0D0-865F96E3DE19}"/>
                  </a:ext>
                </a:extLst>
              </p:cNvPr>
              <p:cNvSpPr txBox="1">
                <a:spLocks noRot="1" noChangeAspect="1" noMove="1" noResize="1" noEditPoints="1" noAdjustHandles="1" noChangeArrowheads="1" noChangeShapeType="1" noTextEdit="1"/>
              </p:cNvSpPr>
              <p:nvPr/>
            </p:nvSpPr>
            <p:spPr>
              <a:xfrm>
                <a:off x="5678772" y="6015579"/>
                <a:ext cx="817488" cy="505203"/>
              </a:xfrm>
              <a:prstGeom prst="rect">
                <a:avLst/>
              </a:prstGeom>
              <a:blipFill>
                <a:blip r:embed="rId8"/>
                <a:stretch>
                  <a:fillRect/>
                </a:stretch>
              </a:blipFill>
            </p:spPr>
            <p:txBody>
              <a:bodyPr/>
              <a:lstStyle/>
              <a:p>
                <a:r>
                  <a:rPr lang="en-US">
                    <a:noFill/>
                  </a:rPr>
                  <a:t> </a:t>
                </a:r>
              </a:p>
            </p:txBody>
          </p:sp>
        </mc:Fallback>
      </mc:AlternateContent>
      <p:sp>
        <p:nvSpPr>
          <p:cNvPr id="23" name="Rectangle 22">
            <a:extLst>
              <a:ext uri="{FF2B5EF4-FFF2-40B4-BE49-F238E27FC236}">
                <a16:creationId xmlns:a16="http://schemas.microsoft.com/office/drawing/2014/main" id="{5C60630D-ABDC-4F6D-A0E9-B9BB61A0CA97}"/>
              </a:ext>
            </a:extLst>
          </p:cNvPr>
          <p:cNvSpPr/>
          <p:nvPr/>
        </p:nvSpPr>
        <p:spPr>
          <a:xfrm>
            <a:off x="6442391" y="6063382"/>
            <a:ext cx="1116011" cy="461665"/>
          </a:xfrm>
          <a:prstGeom prst="rect">
            <a:avLst/>
          </a:prstGeom>
        </p:spPr>
        <p:txBody>
          <a:bodyPr wrap="none">
            <a:spAutoFit/>
          </a:bodyPr>
          <a:lstStyle/>
          <a:p>
            <a:r>
              <a:rPr lang="en-GB" sz="2400">
                <a:solidFill>
                  <a:srgbClr val="FF0000"/>
                </a:solidFill>
              </a:rPr>
              <a:t>= 8 cm</a:t>
            </a:r>
          </a:p>
        </p:txBody>
      </p:sp>
      <p:sp>
        <p:nvSpPr>
          <p:cNvPr id="24" name="TextBox 23">
            <a:extLst>
              <a:ext uri="{FF2B5EF4-FFF2-40B4-BE49-F238E27FC236}">
                <a16:creationId xmlns:a16="http://schemas.microsoft.com/office/drawing/2014/main" id="{469E3823-9009-4DA1-92B2-2A9C4513A7A4}"/>
              </a:ext>
            </a:extLst>
          </p:cNvPr>
          <p:cNvSpPr txBox="1"/>
          <p:nvPr/>
        </p:nvSpPr>
        <p:spPr>
          <a:xfrm>
            <a:off x="7885736" y="6026426"/>
            <a:ext cx="3816424" cy="461665"/>
          </a:xfrm>
          <a:prstGeom prst="rect">
            <a:avLst/>
          </a:prstGeom>
          <a:noFill/>
        </p:spPr>
        <p:txBody>
          <a:bodyPr wrap="square" rtlCol="0">
            <a:spAutoFit/>
          </a:bodyPr>
          <a:lstStyle/>
          <a:p>
            <a:r>
              <a:rPr lang="en-GB" sz="2400">
                <a:solidFill>
                  <a:srgbClr val="FF0000"/>
                </a:solidFill>
              </a:rPr>
              <a:t>Rectangle 8 cm by 24 cm</a:t>
            </a:r>
          </a:p>
        </p:txBody>
      </p:sp>
      <p:sp>
        <p:nvSpPr>
          <p:cNvPr id="25" name="Rectangle 24">
            <a:extLst>
              <a:ext uri="{FF2B5EF4-FFF2-40B4-BE49-F238E27FC236}">
                <a16:creationId xmlns:a16="http://schemas.microsoft.com/office/drawing/2014/main" id="{B676014D-278D-469A-90FE-5096211253D9}"/>
              </a:ext>
            </a:extLst>
          </p:cNvPr>
          <p:cNvSpPr/>
          <p:nvPr/>
        </p:nvSpPr>
        <p:spPr bwMode="auto">
          <a:xfrm>
            <a:off x="3567707" y="1757842"/>
            <a:ext cx="5910889" cy="1700955"/>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6790613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a:t> Section 5: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have completed the </a:t>
            </a:r>
            <a:r>
              <a:rPr lang="en-US" altLang="en-US" sz="2400" b="1"/>
              <a:t>fifth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00B050"/>
                </a:solidFill>
              </a:rPr>
              <a:t>If you have completed and mastered this section,</a:t>
            </a:r>
            <a:br>
              <a:rPr lang="en-US" altLang="en-US" sz="2400">
                <a:solidFill>
                  <a:srgbClr val="00B050"/>
                </a:solidFill>
              </a:rPr>
            </a:br>
            <a:r>
              <a:rPr lang="en-US" altLang="en-US" sz="2400" b="1">
                <a:solidFill>
                  <a:srgbClr val="00B050"/>
                </a:solidFill>
              </a:rPr>
              <a:t>click</a:t>
            </a:r>
            <a:r>
              <a:rPr lang="en-US" altLang="en-US" sz="2400">
                <a:solidFill>
                  <a:srgbClr val="00B050"/>
                </a:solidFill>
              </a:rPr>
              <a:t> to start the </a:t>
            </a:r>
            <a:r>
              <a:rPr lang="en-US" altLang="en-US" sz="2400" b="1">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solidFill>
                  <a:srgbClr val="FFC000"/>
                </a:solidFill>
              </a:rPr>
              <a:t>If you need more examples and interactive practice,</a:t>
            </a:r>
            <a:br>
              <a:rPr lang="en-US" altLang="en-US" sz="2400">
                <a:solidFill>
                  <a:srgbClr val="FFC000"/>
                </a:solidFill>
              </a:rPr>
            </a:br>
            <a:r>
              <a:rPr lang="en-US" altLang="en-US" sz="2400">
                <a:solidFill>
                  <a:srgbClr val="FFC000"/>
                </a:solidFill>
              </a:rPr>
              <a:t>press </a:t>
            </a:r>
            <a:r>
              <a:rPr lang="en-US" altLang="en-US" sz="2400" b="1">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a:t>You might also find it helpful to look at:</a:t>
            </a:r>
            <a:endParaRPr lang="en-US" altLang="en-US" sz="2400" b="1">
              <a:solidFill>
                <a:srgbClr val="FF0000"/>
              </a:solidFill>
            </a:endParaRPr>
          </a:p>
          <a:p>
            <a:endParaRPr lang="en-US" altLang="en-US" sz="2400">
              <a:solidFill>
                <a:srgbClr val="FF0000"/>
              </a:solidFill>
            </a:endParaRPr>
          </a:p>
          <a:p>
            <a:pPr algn="ctr"/>
            <a:r>
              <a:rPr lang="en-US" altLang="en-US" sz="2400" b="1">
                <a:solidFill>
                  <a:srgbClr val="FF0000"/>
                </a:solidFill>
              </a:rPr>
              <a:t>Essential Information:</a:t>
            </a:r>
            <a:r>
              <a:rPr lang="en-US" altLang="en-US" sz="2400">
                <a:solidFill>
                  <a:srgbClr val="FF0000"/>
                </a:solidFill>
              </a:rPr>
              <a:t> press </a:t>
            </a:r>
            <a:r>
              <a:rPr lang="en-US" altLang="en-US" sz="2400" b="1">
                <a:solidFill>
                  <a:srgbClr val="FF0000"/>
                </a:solidFill>
              </a:rPr>
              <a:t>here</a:t>
            </a:r>
          </a:p>
          <a:p>
            <a:endParaRPr lang="en-US" altLang="en-US" sz="2400" b="1">
              <a:solidFill>
                <a:srgbClr val="FF0000"/>
              </a:solidFill>
            </a:endParaRPr>
          </a:p>
        </p:txBody>
      </p:sp>
    </p:spTree>
    <p:extLst>
      <p:ext uri="{BB962C8B-B14F-4D97-AF65-F5344CB8AC3E}">
        <p14:creationId xmlns:p14="http://schemas.microsoft.com/office/powerpoint/2010/main" val="267034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791742"/>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a:t>Using a multiplication table we can show which numbers in a 100 square are only divisible by themselves and 1  </a:t>
            </a: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a:t>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452FF0A7-9923-4B8A-9930-CC7A7FA15726}"/>
              </a:ext>
            </a:extLst>
          </p:cNvPr>
          <p:cNvPicPr>
            <a:picLocks noChangeAspect="1"/>
          </p:cNvPicPr>
          <p:nvPr/>
        </p:nvPicPr>
        <p:blipFill>
          <a:blip r:embed="rId4"/>
          <a:stretch>
            <a:fillRect/>
          </a:stretch>
        </p:blipFill>
        <p:spPr>
          <a:xfrm>
            <a:off x="5766191" y="1589016"/>
            <a:ext cx="2880320" cy="2923873"/>
          </a:xfrm>
          <a:prstGeom prst="rect">
            <a:avLst/>
          </a:prstGeom>
        </p:spPr>
      </p:pic>
      <p:sp>
        <p:nvSpPr>
          <p:cNvPr id="5" name="TextBox 4">
            <a:extLst>
              <a:ext uri="{FF2B5EF4-FFF2-40B4-BE49-F238E27FC236}">
                <a16:creationId xmlns:a16="http://schemas.microsoft.com/office/drawing/2014/main" id="{E038D132-7D22-44AE-AEB7-0991B6AF2D76}"/>
              </a:ext>
            </a:extLst>
          </p:cNvPr>
          <p:cNvSpPr txBox="1"/>
          <p:nvPr/>
        </p:nvSpPr>
        <p:spPr>
          <a:xfrm>
            <a:off x="6313503" y="4835144"/>
            <a:ext cx="5832648" cy="1938992"/>
          </a:xfrm>
          <a:prstGeom prst="rect">
            <a:avLst/>
          </a:prstGeom>
          <a:noFill/>
        </p:spPr>
        <p:txBody>
          <a:bodyPr wrap="square" rtlCol="0">
            <a:spAutoFit/>
          </a:bodyPr>
          <a:lstStyle/>
          <a:p>
            <a:r>
              <a:rPr lang="en-GB" sz="2400"/>
              <a:t>Shade in the number 1</a:t>
            </a:r>
          </a:p>
          <a:p>
            <a:r>
              <a:rPr lang="en-GB" sz="2400"/>
              <a:t>Shade in the multiples of 2 but not 2</a:t>
            </a:r>
          </a:p>
          <a:p>
            <a:r>
              <a:rPr lang="en-GB" sz="2400"/>
              <a:t>Shade in the multiples of 3 but not 3</a:t>
            </a:r>
          </a:p>
          <a:p>
            <a:r>
              <a:rPr lang="en-GB" sz="2400"/>
              <a:t>Shade in the multiples of 5 but not 5</a:t>
            </a:r>
          </a:p>
          <a:p>
            <a:r>
              <a:rPr lang="en-GB" sz="2400"/>
              <a:t>Shade in the multiples of 7 but not 7 etc </a:t>
            </a:r>
          </a:p>
        </p:txBody>
      </p:sp>
      <p:pic>
        <p:nvPicPr>
          <p:cNvPr id="6" name="Picture 5">
            <a:extLst>
              <a:ext uri="{FF2B5EF4-FFF2-40B4-BE49-F238E27FC236}">
                <a16:creationId xmlns:a16="http://schemas.microsoft.com/office/drawing/2014/main" id="{8B60E20F-E8F3-48BF-ADC6-3196AC3B4894}"/>
              </a:ext>
            </a:extLst>
          </p:cNvPr>
          <p:cNvPicPr>
            <a:picLocks noChangeAspect="1"/>
          </p:cNvPicPr>
          <p:nvPr/>
        </p:nvPicPr>
        <p:blipFill>
          <a:blip r:embed="rId5"/>
          <a:stretch>
            <a:fillRect/>
          </a:stretch>
        </p:blipFill>
        <p:spPr>
          <a:xfrm>
            <a:off x="8950920" y="1605878"/>
            <a:ext cx="2962131" cy="2923873"/>
          </a:xfrm>
          <a:prstGeom prst="rect">
            <a:avLst/>
          </a:prstGeom>
        </p:spPr>
      </p:pic>
      <p:sp>
        <p:nvSpPr>
          <p:cNvPr id="7" name="TextBox 6">
            <a:extLst>
              <a:ext uri="{FF2B5EF4-FFF2-40B4-BE49-F238E27FC236}">
                <a16:creationId xmlns:a16="http://schemas.microsoft.com/office/drawing/2014/main" id="{C9D850C3-CB23-4EDB-9455-E3FCA482C97B}"/>
              </a:ext>
            </a:extLst>
          </p:cNvPr>
          <p:cNvSpPr txBox="1"/>
          <p:nvPr/>
        </p:nvSpPr>
        <p:spPr>
          <a:xfrm>
            <a:off x="6390462" y="4462804"/>
            <a:ext cx="1693665" cy="461665"/>
          </a:xfrm>
          <a:prstGeom prst="rect">
            <a:avLst/>
          </a:prstGeom>
          <a:noFill/>
        </p:spPr>
        <p:txBody>
          <a:bodyPr wrap="square" rtlCol="0">
            <a:spAutoFit/>
          </a:bodyPr>
          <a:lstStyle/>
          <a:p>
            <a:r>
              <a:rPr lang="en-GB" sz="2400" u="sng"/>
              <a:t>Method</a:t>
            </a:r>
          </a:p>
        </p:txBody>
      </p:sp>
      <p:sp>
        <p:nvSpPr>
          <p:cNvPr id="8" name="Rectangle 7">
            <a:extLst>
              <a:ext uri="{FF2B5EF4-FFF2-40B4-BE49-F238E27FC236}">
                <a16:creationId xmlns:a16="http://schemas.microsoft.com/office/drawing/2014/main" id="{41FF8F1A-97FF-4534-A5D6-E60DE476BC75}"/>
              </a:ext>
            </a:extLst>
          </p:cNvPr>
          <p:cNvSpPr/>
          <p:nvPr/>
        </p:nvSpPr>
        <p:spPr bwMode="auto">
          <a:xfrm>
            <a:off x="9270600" y="1910531"/>
            <a:ext cx="288032" cy="25623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9" name="Rectangle 8">
            <a:extLst>
              <a:ext uri="{FF2B5EF4-FFF2-40B4-BE49-F238E27FC236}">
                <a16:creationId xmlns:a16="http://schemas.microsoft.com/office/drawing/2014/main" id="{4A5AA1E6-351F-4095-B687-E0795072839D}"/>
              </a:ext>
            </a:extLst>
          </p:cNvPr>
          <p:cNvSpPr/>
          <p:nvPr/>
        </p:nvSpPr>
        <p:spPr bwMode="auto">
          <a:xfrm>
            <a:off x="10433094" y="1656463"/>
            <a:ext cx="288032" cy="285642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0" name="Rectangle 9">
            <a:extLst>
              <a:ext uri="{FF2B5EF4-FFF2-40B4-BE49-F238E27FC236}">
                <a16:creationId xmlns:a16="http://schemas.microsoft.com/office/drawing/2014/main" id="{C9A22093-DAA8-4BD0-9B84-6FEDC0C8F55F}"/>
              </a:ext>
            </a:extLst>
          </p:cNvPr>
          <p:cNvSpPr/>
          <p:nvPr/>
        </p:nvSpPr>
        <p:spPr bwMode="auto">
          <a:xfrm>
            <a:off x="9860259" y="1656463"/>
            <a:ext cx="288032" cy="28564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1" name="Rectangle 10">
            <a:extLst>
              <a:ext uri="{FF2B5EF4-FFF2-40B4-BE49-F238E27FC236}">
                <a16:creationId xmlns:a16="http://schemas.microsoft.com/office/drawing/2014/main" id="{A43F3F04-9454-4EC6-9E60-4B4C47573E21}"/>
              </a:ext>
            </a:extLst>
          </p:cNvPr>
          <p:cNvSpPr/>
          <p:nvPr/>
        </p:nvSpPr>
        <p:spPr bwMode="auto">
          <a:xfrm>
            <a:off x="11552542" y="1656463"/>
            <a:ext cx="288032" cy="283113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2" name="Rectangle 11">
            <a:extLst>
              <a:ext uri="{FF2B5EF4-FFF2-40B4-BE49-F238E27FC236}">
                <a16:creationId xmlns:a16="http://schemas.microsoft.com/office/drawing/2014/main" id="{CA3B6267-7372-46E3-9BDA-04672E7FB827}"/>
              </a:ext>
            </a:extLst>
          </p:cNvPr>
          <p:cNvSpPr/>
          <p:nvPr/>
        </p:nvSpPr>
        <p:spPr bwMode="auto">
          <a:xfrm>
            <a:off x="11008310" y="1663514"/>
            <a:ext cx="288032" cy="283535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3" name="Rectangle 12">
            <a:extLst>
              <a:ext uri="{FF2B5EF4-FFF2-40B4-BE49-F238E27FC236}">
                <a16:creationId xmlns:a16="http://schemas.microsoft.com/office/drawing/2014/main" id="{7561686C-D5CA-4549-973A-69B1BC8189EE}"/>
              </a:ext>
            </a:extLst>
          </p:cNvPr>
          <p:cNvSpPr/>
          <p:nvPr/>
        </p:nvSpPr>
        <p:spPr bwMode="auto">
          <a:xfrm>
            <a:off x="8995703" y="1669638"/>
            <a:ext cx="251815" cy="25615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4" name="Rectangle 13">
            <a:extLst>
              <a:ext uri="{FF2B5EF4-FFF2-40B4-BE49-F238E27FC236}">
                <a16:creationId xmlns:a16="http://schemas.microsoft.com/office/drawing/2014/main" id="{D255B920-0897-446C-AFE8-6D3A15C2B340}"/>
              </a:ext>
            </a:extLst>
          </p:cNvPr>
          <p:cNvSpPr/>
          <p:nvPr/>
        </p:nvSpPr>
        <p:spPr bwMode="auto">
          <a:xfrm>
            <a:off x="9293675" y="3637232"/>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0" name="Rectangle 19">
            <a:extLst>
              <a:ext uri="{FF2B5EF4-FFF2-40B4-BE49-F238E27FC236}">
                <a16:creationId xmlns:a16="http://schemas.microsoft.com/office/drawing/2014/main" id="{E8615BB5-EF56-4FE0-A0B8-DE7646D331FE}"/>
              </a:ext>
            </a:extLst>
          </p:cNvPr>
          <p:cNvSpPr/>
          <p:nvPr/>
        </p:nvSpPr>
        <p:spPr bwMode="auto">
          <a:xfrm>
            <a:off x="10163317" y="1950685"/>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1" name="Rectangle 20">
            <a:extLst>
              <a:ext uri="{FF2B5EF4-FFF2-40B4-BE49-F238E27FC236}">
                <a16:creationId xmlns:a16="http://schemas.microsoft.com/office/drawing/2014/main" id="{2FE4CCD4-8BDD-4435-9855-8FA1F31EC9BD}"/>
              </a:ext>
            </a:extLst>
          </p:cNvPr>
          <p:cNvSpPr/>
          <p:nvPr/>
        </p:nvSpPr>
        <p:spPr bwMode="auto">
          <a:xfrm>
            <a:off x="10138233" y="3619353"/>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3" name="Rectangle 22">
            <a:extLst>
              <a:ext uri="{FF2B5EF4-FFF2-40B4-BE49-F238E27FC236}">
                <a16:creationId xmlns:a16="http://schemas.microsoft.com/office/drawing/2014/main" id="{DC99224B-FB66-45DF-A5D8-550F81BD1FF7}"/>
              </a:ext>
            </a:extLst>
          </p:cNvPr>
          <p:cNvSpPr/>
          <p:nvPr/>
        </p:nvSpPr>
        <p:spPr bwMode="auto">
          <a:xfrm>
            <a:off x="10462574" y="3354829"/>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4" name="Rectangle 23">
            <a:extLst>
              <a:ext uri="{FF2B5EF4-FFF2-40B4-BE49-F238E27FC236}">
                <a16:creationId xmlns:a16="http://schemas.microsoft.com/office/drawing/2014/main" id="{B00E175E-2617-4124-97BF-A4909ED41D56}"/>
              </a:ext>
            </a:extLst>
          </p:cNvPr>
          <p:cNvSpPr/>
          <p:nvPr/>
        </p:nvSpPr>
        <p:spPr bwMode="auto">
          <a:xfrm>
            <a:off x="11037202" y="1942035"/>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5" name="Rectangle 24">
            <a:extLst>
              <a:ext uri="{FF2B5EF4-FFF2-40B4-BE49-F238E27FC236}">
                <a16:creationId xmlns:a16="http://schemas.microsoft.com/office/drawing/2014/main" id="{F1340B68-9CFD-4905-A03E-3334FC5B3EAF}"/>
              </a:ext>
            </a:extLst>
          </p:cNvPr>
          <p:cNvSpPr/>
          <p:nvPr/>
        </p:nvSpPr>
        <p:spPr bwMode="auto">
          <a:xfrm>
            <a:off x="9293767" y="1921317"/>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8" name="Rectangle 27">
            <a:extLst>
              <a:ext uri="{FF2B5EF4-FFF2-40B4-BE49-F238E27FC236}">
                <a16:creationId xmlns:a16="http://schemas.microsoft.com/office/drawing/2014/main" id="{24E6F7CE-6FF5-493E-81EC-F8E091593B8F}"/>
              </a:ext>
            </a:extLst>
          </p:cNvPr>
          <p:cNvSpPr/>
          <p:nvPr/>
        </p:nvSpPr>
        <p:spPr bwMode="auto">
          <a:xfrm>
            <a:off x="9015416" y="3921560"/>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9" name="Rectangle 28">
            <a:extLst>
              <a:ext uri="{FF2B5EF4-FFF2-40B4-BE49-F238E27FC236}">
                <a16:creationId xmlns:a16="http://schemas.microsoft.com/office/drawing/2014/main" id="{3F83B1A8-83C2-4FA5-8A37-822B039424EA}"/>
              </a:ext>
            </a:extLst>
          </p:cNvPr>
          <p:cNvSpPr/>
          <p:nvPr/>
        </p:nvSpPr>
        <p:spPr bwMode="auto">
          <a:xfrm>
            <a:off x="9570972" y="3350563"/>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0" name="Rectangle 29">
            <a:extLst>
              <a:ext uri="{FF2B5EF4-FFF2-40B4-BE49-F238E27FC236}">
                <a16:creationId xmlns:a16="http://schemas.microsoft.com/office/drawing/2014/main" id="{43EF8207-CF51-4BE2-8C0A-822613C37392}"/>
              </a:ext>
            </a:extLst>
          </p:cNvPr>
          <p:cNvSpPr/>
          <p:nvPr/>
        </p:nvSpPr>
        <p:spPr bwMode="auto">
          <a:xfrm>
            <a:off x="11293990" y="3366286"/>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1" name="Rectangle 30">
            <a:extLst>
              <a:ext uri="{FF2B5EF4-FFF2-40B4-BE49-F238E27FC236}">
                <a16:creationId xmlns:a16="http://schemas.microsoft.com/office/drawing/2014/main" id="{D10B7133-6539-4235-9E11-BF7A8AF9D5C3}"/>
              </a:ext>
            </a:extLst>
          </p:cNvPr>
          <p:cNvSpPr/>
          <p:nvPr/>
        </p:nvSpPr>
        <p:spPr bwMode="auto">
          <a:xfrm>
            <a:off x="9585416" y="2506130"/>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2" name="Rectangle 31">
            <a:extLst>
              <a:ext uri="{FF2B5EF4-FFF2-40B4-BE49-F238E27FC236}">
                <a16:creationId xmlns:a16="http://schemas.microsoft.com/office/drawing/2014/main" id="{B7422619-A3D7-42A6-953A-AE32B5FC950D}"/>
              </a:ext>
            </a:extLst>
          </p:cNvPr>
          <p:cNvSpPr/>
          <p:nvPr/>
        </p:nvSpPr>
        <p:spPr bwMode="auto">
          <a:xfrm>
            <a:off x="8999109" y="2250898"/>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3" name="Rectangle 32">
            <a:extLst>
              <a:ext uri="{FF2B5EF4-FFF2-40B4-BE49-F238E27FC236}">
                <a16:creationId xmlns:a16="http://schemas.microsoft.com/office/drawing/2014/main" id="{5C5A7331-24A6-4266-B8BB-33EC07BBE18B}"/>
              </a:ext>
            </a:extLst>
          </p:cNvPr>
          <p:cNvSpPr/>
          <p:nvPr/>
        </p:nvSpPr>
        <p:spPr bwMode="auto">
          <a:xfrm>
            <a:off x="9284035" y="2787968"/>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4" name="Rectangle 33">
            <a:extLst>
              <a:ext uri="{FF2B5EF4-FFF2-40B4-BE49-F238E27FC236}">
                <a16:creationId xmlns:a16="http://schemas.microsoft.com/office/drawing/2014/main" id="{29640DE0-7A32-4808-8CEA-38DFBB000DCF}"/>
              </a:ext>
            </a:extLst>
          </p:cNvPr>
          <p:cNvSpPr/>
          <p:nvPr/>
        </p:nvSpPr>
        <p:spPr bwMode="auto">
          <a:xfrm>
            <a:off x="10473773" y="1667598"/>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5" name="Rectangle 34">
            <a:extLst>
              <a:ext uri="{FF2B5EF4-FFF2-40B4-BE49-F238E27FC236}">
                <a16:creationId xmlns:a16="http://schemas.microsoft.com/office/drawing/2014/main" id="{19AB31A9-0C51-4872-9B6F-C4DDBF62E75E}"/>
              </a:ext>
            </a:extLst>
          </p:cNvPr>
          <p:cNvSpPr/>
          <p:nvPr/>
        </p:nvSpPr>
        <p:spPr bwMode="auto">
          <a:xfrm>
            <a:off x="10443376" y="2533075"/>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6" name="Rectangle 35">
            <a:extLst>
              <a:ext uri="{FF2B5EF4-FFF2-40B4-BE49-F238E27FC236}">
                <a16:creationId xmlns:a16="http://schemas.microsoft.com/office/drawing/2014/main" id="{680E2F50-49D4-4309-877F-44AB066783CE}"/>
              </a:ext>
            </a:extLst>
          </p:cNvPr>
          <p:cNvSpPr/>
          <p:nvPr/>
        </p:nvSpPr>
        <p:spPr bwMode="auto">
          <a:xfrm>
            <a:off x="11537560" y="2245351"/>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7" name="Rectangle 36">
            <a:extLst>
              <a:ext uri="{FF2B5EF4-FFF2-40B4-BE49-F238E27FC236}">
                <a16:creationId xmlns:a16="http://schemas.microsoft.com/office/drawing/2014/main" id="{B2F84A0A-4A1E-4FC2-89F6-40B722D7E7B8}"/>
              </a:ext>
            </a:extLst>
          </p:cNvPr>
          <p:cNvSpPr/>
          <p:nvPr/>
        </p:nvSpPr>
        <p:spPr bwMode="auto">
          <a:xfrm>
            <a:off x="11042248" y="2802875"/>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8" name="Rectangle 37">
            <a:extLst>
              <a:ext uri="{FF2B5EF4-FFF2-40B4-BE49-F238E27FC236}">
                <a16:creationId xmlns:a16="http://schemas.microsoft.com/office/drawing/2014/main" id="{2942C2A4-D071-436D-8527-54F53506B80D}"/>
              </a:ext>
            </a:extLst>
          </p:cNvPr>
          <p:cNvSpPr/>
          <p:nvPr/>
        </p:nvSpPr>
        <p:spPr bwMode="auto">
          <a:xfrm>
            <a:off x="9874985" y="2250897"/>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9" name="Rectangle 38">
            <a:extLst>
              <a:ext uri="{FF2B5EF4-FFF2-40B4-BE49-F238E27FC236}">
                <a16:creationId xmlns:a16="http://schemas.microsoft.com/office/drawing/2014/main" id="{31BC0FBD-41D2-4EF8-92AC-E6695A8E90A5}"/>
              </a:ext>
            </a:extLst>
          </p:cNvPr>
          <p:cNvSpPr/>
          <p:nvPr/>
        </p:nvSpPr>
        <p:spPr bwMode="auto">
          <a:xfrm>
            <a:off x="10733467" y="2222672"/>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0" name="Rectangle 39">
            <a:extLst>
              <a:ext uri="{FF2B5EF4-FFF2-40B4-BE49-F238E27FC236}">
                <a16:creationId xmlns:a16="http://schemas.microsoft.com/office/drawing/2014/main" id="{57FCAD3E-EE65-49BA-A488-7869A2482880}"/>
              </a:ext>
            </a:extLst>
          </p:cNvPr>
          <p:cNvSpPr/>
          <p:nvPr/>
        </p:nvSpPr>
        <p:spPr bwMode="auto">
          <a:xfrm>
            <a:off x="11026418" y="3652264"/>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3" name="Rectangle 42">
            <a:extLst>
              <a:ext uri="{FF2B5EF4-FFF2-40B4-BE49-F238E27FC236}">
                <a16:creationId xmlns:a16="http://schemas.microsoft.com/office/drawing/2014/main" id="{D19CFCBF-AF7B-41CA-AC25-1EF3FCB30B88}"/>
              </a:ext>
            </a:extLst>
          </p:cNvPr>
          <p:cNvSpPr/>
          <p:nvPr/>
        </p:nvSpPr>
        <p:spPr bwMode="auto">
          <a:xfrm>
            <a:off x="10733466" y="3098674"/>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4" name="Rectangle 43">
            <a:extLst>
              <a:ext uri="{FF2B5EF4-FFF2-40B4-BE49-F238E27FC236}">
                <a16:creationId xmlns:a16="http://schemas.microsoft.com/office/drawing/2014/main" id="{EC9B4F82-F752-453C-95DD-77867DA8FBBE}"/>
              </a:ext>
            </a:extLst>
          </p:cNvPr>
          <p:cNvSpPr/>
          <p:nvPr/>
        </p:nvSpPr>
        <p:spPr bwMode="auto">
          <a:xfrm>
            <a:off x="10160495" y="2807267"/>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6" name="Rectangle 45">
            <a:extLst>
              <a:ext uri="{FF2B5EF4-FFF2-40B4-BE49-F238E27FC236}">
                <a16:creationId xmlns:a16="http://schemas.microsoft.com/office/drawing/2014/main" id="{BA7A37A4-717A-4EC5-ADAB-E6A676C68E9E}"/>
              </a:ext>
            </a:extLst>
          </p:cNvPr>
          <p:cNvSpPr/>
          <p:nvPr/>
        </p:nvSpPr>
        <p:spPr bwMode="auto">
          <a:xfrm>
            <a:off x="11277699" y="2528872"/>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7" name="Rectangle 46">
            <a:extLst>
              <a:ext uri="{FF2B5EF4-FFF2-40B4-BE49-F238E27FC236}">
                <a16:creationId xmlns:a16="http://schemas.microsoft.com/office/drawing/2014/main" id="{78E866DF-5E74-4E0D-B99B-AEA2C99DCA8A}"/>
              </a:ext>
            </a:extLst>
          </p:cNvPr>
          <p:cNvSpPr/>
          <p:nvPr/>
        </p:nvSpPr>
        <p:spPr bwMode="auto">
          <a:xfrm>
            <a:off x="11557686" y="3090394"/>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8" name="Rectangle 47">
            <a:extLst>
              <a:ext uri="{FF2B5EF4-FFF2-40B4-BE49-F238E27FC236}">
                <a16:creationId xmlns:a16="http://schemas.microsoft.com/office/drawing/2014/main" id="{6C3A8171-9C22-44A1-B6A9-78548B1A39AB}"/>
              </a:ext>
            </a:extLst>
          </p:cNvPr>
          <p:cNvSpPr/>
          <p:nvPr/>
        </p:nvSpPr>
        <p:spPr bwMode="auto">
          <a:xfrm>
            <a:off x="9863041" y="3075968"/>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49" name="Rectangle 48">
            <a:extLst>
              <a:ext uri="{FF2B5EF4-FFF2-40B4-BE49-F238E27FC236}">
                <a16:creationId xmlns:a16="http://schemas.microsoft.com/office/drawing/2014/main" id="{289D8763-7786-43C6-A350-AB53AC8A26F3}"/>
              </a:ext>
            </a:extLst>
          </p:cNvPr>
          <p:cNvSpPr/>
          <p:nvPr/>
        </p:nvSpPr>
        <p:spPr bwMode="auto">
          <a:xfrm>
            <a:off x="8999313" y="3081189"/>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52" name="Rectangle 51">
            <a:extLst>
              <a:ext uri="{FF2B5EF4-FFF2-40B4-BE49-F238E27FC236}">
                <a16:creationId xmlns:a16="http://schemas.microsoft.com/office/drawing/2014/main" id="{9DF8E782-7CDB-4C9A-B1DA-65166B14196D}"/>
              </a:ext>
            </a:extLst>
          </p:cNvPr>
          <p:cNvSpPr/>
          <p:nvPr/>
        </p:nvSpPr>
        <p:spPr bwMode="auto">
          <a:xfrm>
            <a:off x="11310785" y="1685880"/>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67" name="Rectangle 66">
            <a:extLst>
              <a:ext uri="{FF2B5EF4-FFF2-40B4-BE49-F238E27FC236}">
                <a16:creationId xmlns:a16="http://schemas.microsoft.com/office/drawing/2014/main" id="{E0C61FE3-D0CA-4698-8927-66C00879B28A}"/>
              </a:ext>
            </a:extLst>
          </p:cNvPr>
          <p:cNvSpPr/>
          <p:nvPr/>
        </p:nvSpPr>
        <p:spPr bwMode="auto">
          <a:xfrm>
            <a:off x="10146859" y="1945479"/>
            <a:ext cx="283475" cy="2517325"/>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6" name="Rectangle 15">
            <a:extLst>
              <a:ext uri="{FF2B5EF4-FFF2-40B4-BE49-F238E27FC236}">
                <a16:creationId xmlns:a16="http://schemas.microsoft.com/office/drawing/2014/main" id="{CEFF830B-5305-4AF0-A074-4579B517CDD1}"/>
              </a:ext>
            </a:extLst>
          </p:cNvPr>
          <p:cNvSpPr/>
          <p:nvPr/>
        </p:nvSpPr>
        <p:spPr bwMode="auto">
          <a:xfrm>
            <a:off x="8984470" y="4219644"/>
            <a:ext cx="259346" cy="252497"/>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71" name="Rectangle 70">
            <a:extLst>
              <a:ext uri="{FF2B5EF4-FFF2-40B4-BE49-F238E27FC236}">
                <a16:creationId xmlns:a16="http://schemas.microsoft.com/office/drawing/2014/main" id="{368AB9F3-2483-4451-86BB-12038182F908}"/>
              </a:ext>
            </a:extLst>
          </p:cNvPr>
          <p:cNvSpPr/>
          <p:nvPr/>
        </p:nvSpPr>
        <p:spPr bwMode="auto">
          <a:xfrm>
            <a:off x="11277767" y="2801597"/>
            <a:ext cx="288032" cy="265732"/>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72" name="Rectangle 71">
            <a:extLst>
              <a:ext uri="{FF2B5EF4-FFF2-40B4-BE49-F238E27FC236}">
                <a16:creationId xmlns:a16="http://schemas.microsoft.com/office/drawing/2014/main" id="{FE7EBF04-1449-494B-A981-3620B1BAAE73}"/>
              </a:ext>
            </a:extLst>
          </p:cNvPr>
          <p:cNvSpPr/>
          <p:nvPr/>
        </p:nvSpPr>
        <p:spPr bwMode="auto">
          <a:xfrm>
            <a:off x="10697251" y="3627655"/>
            <a:ext cx="288032" cy="265732"/>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7" name="TextBox 16">
            <a:extLst>
              <a:ext uri="{FF2B5EF4-FFF2-40B4-BE49-F238E27FC236}">
                <a16:creationId xmlns:a16="http://schemas.microsoft.com/office/drawing/2014/main" id="{64B26E8F-B243-40E0-B1E2-315EC4A74AA4}"/>
              </a:ext>
            </a:extLst>
          </p:cNvPr>
          <p:cNvSpPr txBox="1"/>
          <p:nvPr/>
        </p:nvSpPr>
        <p:spPr>
          <a:xfrm>
            <a:off x="2377571" y="1656463"/>
            <a:ext cx="2975143" cy="3046988"/>
          </a:xfrm>
          <a:prstGeom prst="rect">
            <a:avLst/>
          </a:prstGeom>
          <a:noFill/>
        </p:spPr>
        <p:txBody>
          <a:bodyPr wrap="square" rtlCol="0">
            <a:spAutoFit/>
          </a:bodyPr>
          <a:lstStyle/>
          <a:p>
            <a:r>
              <a:rPr lang="en-GB" sz="2400"/>
              <a:t>The following numbers remain unshaded</a:t>
            </a:r>
          </a:p>
          <a:p>
            <a:r>
              <a:rPr lang="en-GB" sz="2400"/>
              <a:t>2, 3, 5, 7, 11, 13, 17,</a:t>
            </a:r>
          </a:p>
          <a:p>
            <a:r>
              <a:rPr lang="en-GB" sz="2400"/>
              <a:t>19, 23, 29, 31, 37, 41, 43, 47, 53, 59, 61, 67, 71, 73, 79, 83, 89, 97</a:t>
            </a:r>
          </a:p>
        </p:txBody>
      </p:sp>
      <p:sp>
        <p:nvSpPr>
          <p:cNvPr id="19" name="TextBox 18">
            <a:extLst>
              <a:ext uri="{FF2B5EF4-FFF2-40B4-BE49-F238E27FC236}">
                <a16:creationId xmlns:a16="http://schemas.microsoft.com/office/drawing/2014/main" id="{F258BC5E-3047-4872-8085-5FD7DDFFF266}"/>
              </a:ext>
            </a:extLst>
          </p:cNvPr>
          <p:cNvSpPr txBox="1"/>
          <p:nvPr/>
        </p:nvSpPr>
        <p:spPr>
          <a:xfrm>
            <a:off x="2394228" y="4664328"/>
            <a:ext cx="2314966" cy="830997"/>
          </a:xfrm>
          <a:prstGeom prst="rect">
            <a:avLst/>
          </a:prstGeom>
          <a:noFill/>
        </p:spPr>
        <p:txBody>
          <a:bodyPr wrap="square" rtlCol="0">
            <a:spAutoFit/>
          </a:bodyPr>
          <a:lstStyle/>
          <a:p>
            <a:r>
              <a:rPr lang="en-GB" sz="2400">
                <a:solidFill>
                  <a:srgbClr val="FF0000"/>
                </a:solidFill>
              </a:rPr>
              <a:t>These are the</a:t>
            </a:r>
          </a:p>
          <a:p>
            <a:r>
              <a:rPr lang="en-GB" sz="2400">
                <a:solidFill>
                  <a:srgbClr val="FF0000"/>
                </a:solidFill>
              </a:rPr>
              <a:t>Prime Numbers</a:t>
            </a:r>
          </a:p>
        </p:txBody>
      </p:sp>
      <p:sp>
        <p:nvSpPr>
          <p:cNvPr id="54" name="TextBox 53">
            <a:extLst>
              <a:ext uri="{FF2B5EF4-FFF2-40B4-BE49-F238E27FC236}">
                <a16:creationId xmlns:a16="http://schemas.microsoft.com/office/drawing/2014/main" id="{84022F8E-71C5-4490-9694-3872779DEBB5}"/>
              </a:ext>
            </a:extLst>
          </p:cNvPr>
          <p:cNvSpPr txBox="1"/>
          <p:nvPr/>
        </p:nvSpPr>
        <p:spPr>
          <a:xfrm>
            <a:off x="2394228" y="5507415"/>
            <a:ext cx="3584379" cy="1200329"/>
          </a:xfrm>
          <a:prstGeom prst="rect">
            <a:avLst/>
          </a:prstGeom>
          <a:noFill/>
        </p:spPr>
        <p:txBody>
          <a:bodyPr wrap="square" rtlCol="0">
            <a:spAutoFit/>
          </a:bodyPr>
          <a:lstStyle/>
          <a:p>
            <a:r>
              <a:rPr lang="en-GB" sz="2400"/>
              <a:t>The shading method is  called the </a:t>
            </a:r>
          </a:p>
          <a:p>
            <a:r>
              <a:rPr lang="en-GB" sz="2400" i="1"/>
              <a:t>Sieve of Eratosthenes </a:t>
            </a:r>
          </a:p>
        </p:txBody>
      </p:sp>
      <p:sp>
        <p:nvSpPr>
          <p:cNvPr id="77" name="Rectangle 76">
            <a:extLst>
              <a:ext uri="{FF2B5EF4-FFF2-40B4-BE49-F238E27FC236}">
                <a16:creationId xmlns:a16="http://schemas.microsoft.com/office/drawing/2014/main" id="{ADFCE425-5AD2-4AE9-8828-8D12728CD487}"/>
              </a:ext>
            </a:extLst>
          </p:cNvPr>
          <p:cNvSpPr/>
          <p:nvPr/>
        </p:nvSpPr>
        <p:spPr bwMode="auto">
          <a:xfrm>
            <a:off x="9855797" y="3901039"/>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78" name="Rectangle 77">
            <a:extLst>
              <a:ext uri="{FF2B5EF4-FFF2-40B4-BE49-F238E27FC236}">
                <a16:creationId xmlns:a16="http://schemas.microsoft.com/office/drawing/2014/main" id="{8469AF6C-9171-4728-8AE2-975C604220A1}"/>
              </a:ext>
            </a:extLst>
          </p:cNvPr>
          <p:cNvSpPr/>
          <p:nvPr/>
        </p:nvSpPr>
        <p:spPr bwMode="auto">
          <a:xfrm>
            <a:off x="10725460" y="3933239"/>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79" name="Rectangle 78">
            <a:extLst>
              <a:ext uri="{FF2B5EF4-FFF2-40B4-BE49-F238E27FC236}">
                <a16:creationId xmlns:a16="http://schemas.microsoft.com/office/drawing/2014/main" id="{24C4DF3D-95AC-47AE-AE24-3472AAE14D17}"/>
              </a:ext>
            </a:extLst>
          </p:cNvPr>
          <p:cNvSpPr/>
          <p:nvPr/>
        </p:nvSpPr>
        <p:spPr bwMode="auto">
          <a:xfrm>
            <a:off x="11545805" y="3933239"/>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0" name="Rectangle 79">
            <a:extLst>
              <a:ext uri="{FF2B5EF4-FFF2-40B4-BE49-F238E27FC236}">
                <a16:creationId xmlns:a16="http://schemas.microsoft.com/office/drawing/2014/main" id="{F2412A0E-D254-44CD-BF60-082A6ABA8EF7}"/>
              </a:ext>
            </a:extLst>
          </p:cNvPr>
          <p:cNvSpPr/>
          <p:nvPr/>
        </p:nvSpPr>
        <p:spPr bwMode="auto">
          <a:xfrm>
            <a:off x="9591950" y="4223294"/>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1" name="Rectangle 80">
            <a:extLst>
              <a:ext uri="{FF2B5EF4-FFF2-40B4-BE49-F238E27FC236}">
                <a16:creationId xmlns:a16="http://schemas.microsoft.com/office/drawing/2014/main" id="{377B8628-A2B9-4633-A699-4DFE80164933}"/>
              </a:ext>
            </a:extLst>
          </p:cNvPr>
          <p:cNvSpPr/>
          <p:nvPr/>
        </p:nvSpPr>
        <p:spPr bwMode="auto">
          <a:xfrm>
            <a:off x="10435475" y="4226556"/>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2" name="Rectangle 81">
            <a:extLst>
              <a:ext uri="{FF2B5EF4-FFF2-40B4-BE49-F238E27FC236}">
                <a16:creationId xmlns:a16="http://schemas.microsoft.com/office/drawing/2014/main" id="{79046FB6-74B3-46D6-A25D-F4DF7DD59A5F}"/>
              </a:ext>
            </a:extLst>
          </p:cNvPr>
          <p:cNvSpPr/>
          <p:nvPr/>
        </p:nvSpPr>
        <p:spPr bwMode="auto">
          <a:xfrm>
            <a:off x="11293990" y="4219644"/>
            <a:ext cx="251815" cy="25615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83" name="Rectangle 82">
            <a:extLst>
              <a:ext uri="{FF2B5EF4-FFF2-40B4-BE49-F238E27FC236}">
                <a16:creationId xmlns:a16="http://schemas.microsoft.com/office/drawing/2014/main" id="{4D067AC3-25CB-4C62-A988-CD6656EA0261}"/>
              </a:ext>
            </a:extLst>
          </p:cNvPr>
          <p:cNvSpPr/>
          <p:nvPr/>
        </p:nvSpPr>
        <p:spPr bwMode="auto">
          <a:xfrm>
            <a:off x="11560865" y="1641534"/>
            <a:ext cx="283475" cy="2888217"/>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8137065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9"/>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0"/>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77"/>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8"/>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79"/>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80"/>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81"/>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8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67"/>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8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71"/>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72"/>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6"/>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7"/>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9"/>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0" grpId="0" animBg="1"/>
      <p:bldP spid="21" grpId="0" animBg="1"/>
      <p:bldP spid="23" grpId="0" animBg="1"/>
      <p:bldP spid="24" grpId="0" animBg="1"/>
      <p:bldP spid="25"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3" grpId="0" animBg="1"/>
      <p:bldP spid="44" grpId="0" animBg="1"/>
      <p:bldP spid="46" grpId="0" animBg="1"/>
      <p:bldP spid="47" grpId="0" animBg="1"/>
      <p:bldP spid="48" grpId="0" animBg="1"/>
      <p:bldP spid="49" grpId="0" animBg="1"/>
      <p:bldP spid="52" grpId="0" animBg="1"/>
      <p:bldP spid="67" grpId="0" animBg="1"/>
      <p:bldP spid="16" grpId="0" animBg="1"/>
      <p:bldP spid="71" grpId="0" animBg="1"/>
      <p:bldP spid="72" grpId="0" animBg="1"/>
      <p:bldP spid="17" grpId="0"/>
      <p:bldP spid="19" grpId="0"/>
      <p:bldP spid="54" grpId="0"/>
      <p:bldP spid="77" grpId="0" animBg="1"/>
      <p:bldP spid="78" grpId="0" animBg="1"/>
      <p:bldP spid="79" grpId="0" animBg="1"/>
      <p:bldP spid="80" grpId="0" animBg="1"/>
      <p:bldP spid="81" grpId="0" animBg="1"/>
      <p:bldP spid="82" grpId="0" animBg="1"/>
      <p:bldP spid="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79576" y="1054123"/>
            <a:ext cx="9649073"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(a)	List the factors of the numbers  1,  2,  3,  4,  5,  6,  7,  8,  9 and 10.</a:t>
            </a:r>
          </a:p>
          <a:p>
            <a:pPr marL="0" indent="0" eaLnBrk="1" hangingPunct="1">
              <a:buClr>
                <a:srgbClr val="000000"/>
              </a:buClr>
              <a:buSzPct val="100000"/>
              <a:defRPr/>
            </a:pPr>
            <a:r>
              <a:rPr lang="en-GB" sz="2400"/>
              <a:t>(b)	Which of these numbers are prime numbers?</a:t>
            </a:r>
            <a:endParaRPr lang="en-US" sz="2400"/>
          </a:p>
        </p:txBody>
      </p:sp>
      <p:sp>
        <p:nvSpPr>
          <p:cNvPr id="15373" name="TextBox 2"/>
          <p:cNvSpPr txBox="1">
            <a:spLocks noChangeArrowheads="1"/>
          </p:cNvSpPr>
          <p:nvPr/>
        </p:nvSpPr>
        <p:spPr bwMode="auto">
          <a:xfrm>
            <a:off x="3791744" y="0"/>
            <a:ext cx="70580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pPr>
            <a:r>
              <a:rPr lang="en-US" altLang="en-US" sz="3200" b="1"/>
              <a:t>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75960843-BD65-48C1-9802-84CFB0FDAF16}"/>
              </a:ext>
            </a:extLst>
          </p:cNvPr>
          <p:cNvSpPr txBox="1"/>
          <p:nvPr/>
        </p:nvSpPr>
        <p:spPr>
          <a:xfrm>
            <a:off x="2304663" y="715195"/>
            <a:ext cx="1512168" cy="461665"/>
          </a:xfrm>
          <a:prstGeom prst="rect">
            <a:avLst/>
          </a:prstGeom>
          <a:noFill/>
        </p:spPr>
        <p:txBody>
          <a:bodyPr wrap="square" rtlCol="0">
            <a:spAutoFit/>
          </a:bodyPr>
          <a:lstStyle/>
          <a:p>
            <a:r>
              <a:rPr lang="en-GB" sz="2400" b="1" dirty="0"/>
              <a:t>Example</a:t>
            </a:r>
          </a:p>
        </p:txBody>
      </p:sp>
      <p:sp>
        <p:nvSpPr>
          <p:cNvPr id="3" name="Rectangle 2">
            <a:extLst>
              <a:ext uri="{FF2B5EF4-FFF2-40B4-BE49-F238E27FC236}">
                <a16:creationId xmlns:a16="http://schemas.microsoft.com/office/drawing/2014/main" id="{8D729E8A-2C2C-49C0-9339-63432987F2F5}"/>
              </a:ext>
            </a:extLst>
          </p:cNvPr>
          <p:cNvSpPr/>
          <p:nvPr/>
        </p:nvSpPr>
        <p:spPr>
          <a:xfrm>
            <a:off x="2304663" y="2219533"/>
            <a:ext cx="6582251" cy="461665"/>
          </a:xfrm>
          <a:prstGeom prst="rect">
            <a:avLst/>
          </a:prstGeom>
        </p:spPr>
        <p:txBody>
          <a:bodyPr wrap="none">
            <a:spAutoFit/>
          </a:bodyPr>
          <a:lstStyle/>
          <a:p>
            <a:r>
              <a:rPr lang="en-GB" sz="2400">
                <a:solidFill>
                  <a:srgbClr val="FF0000"/>
                </a:solidFill>
              </a:rPr>
              <a:t>(a)This table lists the factors of these numbers:</a:t>
            </a:r>
          </a:p>
        </p:txBody>
      </p:sp>
      <p:sp>
        <p:nvSpPr>
          <p:cNvPr id="4" name="Rectangle 3">
            <a:extLst>
              <a:ext uri="{FF2B5EF4-FFF2-40B4-BE49-F238E27FC236}">
                <a16:creationId xmlns:a16="http://schemas.microsoft.com/office/drawing/2014/main" id="{3D4829E3-F36F-4D90-BBE5-B78DE13D48D1}"/>
              </a:ext>
            </a:extLst>
          </p:cNvPr>
          <p:cNvSpPr/>
          <p:nvPr/>
        </p:nvSpPr>
        <p:spPr>
          <a:xfrm>
            <a:off x="2321779" y="1794425"/>
            <a:ext cx="1412566" cy="461665"/>
          </a:xfrm>
          <a:prstGeom prst="rect">
            <a:avLst/>
          </a:prstGeom>
        </p:spPr>
        <p:txBody>
          <a:bodyPr wrap="none">
            <a:spAutoFit/>
          </a:bodyPr>
          <a:lstStyle/>
          <a:p>
            <a:r>
              <a:rPr lang="en-GB" sz="2400" b="1" dirty="0"/>
              <a:t>Solution</a:t>
            </a:r>
          </a:p>
        </p:txBody>
      </p:sp>
      <p:pic>
        <p:nvPicPr>
          <p:cNvPr id="5" name="Picture 4">
            <a:extLst>
              <a:ext uri="{FF2B5EF4-FFF2-40B4-BE49-F238E27FC236}">
                <a16:creationId xmlns:a16="http://schemas.microsoft.com/office/drawing/2014/main" id="{B63796FE-611E-4CDC-81C4-B71CC7B99D27}"/>
              </a:ext>
            </a:extLst>
          </p:cNvPr>
          <p:cNvPicPr>
            <a:picLocks noChangeAspect="1"/>
          </p:cNvPicPr>
          <p:nvPr/>
        </p:nvPicPr>
        <p:blipFill>
          <a:blip r:embed="rId4"/>
          <a:stretch>
            <a:fillRect/>
          </a:stretch>
        </p:blipFill>
        <p:spPr>
          <a:xfrm>
            <a:off x="8841498" y="2273365"/>
            <a:ext cx="3089572" cy="4493235"/>
          </a:xfrm>
          <a:prstGeom prst="rect">
            <a:avLst/>
          </a:prstGeom>
        </p:spPr>
      </p:pic>
      <p:sp>
        <p:nvSpPr>
          <p:cNvPr id="6" name="Rectangle 5">
            <a:extLst>
              <a:ext uri="{FF2B5EF4-FFF2-40B4-BE49-F238E27FC236}">
                <a16:creationId xmlns:a16="http://schemas.microsoft.com/office/drawing/2014/main" id="{9A69B739-D18C-4351-A6D2-AC0301564D6F}"/>
              </a:ext>
            </a:extLst>
          </p:cNvPr>
          <p:cNvSpPr/>
          <p:nvPr/>
        </p:nvSpPr>
        <p:spPr>
          <a:xfrm>
            <a:off x="2304663" y="2685056"/>
            <a:ext cx="6096000" cy="1200329"/>
          </a:xfrm>
          <a:prstGeom prst="rect">
            <a:avLst/>
          </a:prstGeom>
        </p:spPr>
        <p:txBody>
          <a:bodyPr>
            <a:spAutoFit/>
          </a:bodyPr>
          <a:lstStyle/>
          <a:p>
            <a:r>
              <a:rPr lang="en-GB" sz="2400">
                <a:solidFill>
                  <a:srgbClr val="FF0000"/>
                </a:solidFill>
              </a:rPr>
              <a:t>(b) The numbers  2,  3,  5 and 7  have exactly two factors, and so only they are prime numbers.</a:t>
            </a:r>
          </a:p>
        </p:txBody>
      </p:sp>
      <p:sp>
        <p:nvSpPr>
          <p:cNvPr id="7" name="Rectangle 6">
            <a:extLst>
              <a:ext uri="{FF2B5EF4-FFF2-40B4-BE49-F238E27FC236}">
                <a16:creationId xmlns:a16="http://schemas.microsoft.com/office/drawing/2014/main" id="{64017CB4-33CC-41C6-9046-769D3D73EDED}"/>
              </a:ext>
            </a:extLst>
          </p:cNvPr>
          <p:cNvSpPr/>
          <p:nvPr/>
        </p:nvSpPr>
        <p:spPr>
          <a:xfrm>
            <a:off x="2304663" y="3791767"/>
            <a:ext cx="1451038" cy="461665"/>
          </a:xfrm>
          <a:prstGeom prst="rect">
            <a:avLst/>
          </a:prstGeom>
        </p:spPr>
        <p:txBody>
          <a:bodyPr wrap="none">
            <a:spAutoFit/>
          </a:bodyPr>
          <a:lstStyle/>
          <a:p>
            <a:r>
              <a:rPr lang="en-GB" sz="2400" b="1" dirty="0"/>
              <a:t>Example</a:t>
            </a:r>
          </a:p>
        </p:txBody>
      </p:sp>
      <p:sp>
        <p:nvSpPr>
          <p:cNvPr id="8" name="Rectangle 7">
            <a:extLst>
              <a:ext uri="{FF2B5EF4-FFF2-40B4-BE49-F238E27FC236}">
                <a16:creationId xmlns:a16="http://schemas.microsoft.com/office/drawing/2014/main" id="{6835D487-5B93-46BB-9535-DCEAECBB10DC}"/>
              </a:ext>
            </a:extLst>
          </p:cNvPr>
          <p:cNvSpPr/>
          <p:nvPr/>
        </p:nvSpPr>
        <p:spPr>
          <a:xfrm>
            <a:off x="2321779" y="4101576"/>
            <a:ext cx="3895618" cy="461665"/>
          </a:xfrm>
          <a:prstGeom prst="rect">
            <a:avLst/>
          </a:prstGeom>
        </p:spPr>
        <p:txBody>
          <a:bodyPr wrap="none">
            <a:spAutoFit/>
          </a:bodyPr>
          <a:lstStyle/>
          <a:p>
            <a:r>
              <a:rPr lang="en-GB" sz="2400"/>
              <a:t>List the prime factors of 24.</a:t>
            </a:r>
          </a:p>
        </p:txBody>
      </p:sp>
      <p:sp>
        <p:nvSpPr>
          <p:cNvPr id="9" name="Rectangle 8">
            <a:extLst>
              <a:ext uri="{FF2B5EF4-FFF2-40B4-BE49-F238E27FC236}">
                <a16:creationId xmlns:a16="http://schemas.microsoft.com/office/drawing/2014/main" id="{78BAF109-F0EA-45D5-9BBD-495EFD8011D3}"/>
              </a:ext>
            </a:extLst>
          </p:cNvPr>
          <p:cNvSpPr/>
          <p:nvPr/>
        </p:nvSpPr>
        <p:spPr>
          <a:xfrm>
            <a:off x="2304663" y="4456180"/>
            <a:ext cx="1412566" cy="461665"/>
          </a:xfrm>
          <a:prstGeom prst="rect">
            <a:avLst/>
          </a:prstGeom>
        </p:spPr>
        <p:txBody>
          <a:bodyPr wrap="none">
            <a:spAutoFit/>
          </a:bodyPr>
          <a:lstStyle/>
          <a:p>
            <a:r>
              <a:rPr lang="en-GB" sz="2400" b="1" dirty="0"/>
              <a:t>Solution</a:t>
            </a:r>
          </a:p>
        </p:txBody>
      </p:sp>
      <p:sp>
        <p:nvSpPr>
          <p:cNvPr id="10" name="Rectangle 9">
            <a:extLst>
              <a:ext uri="{FF2B5EF4-FFF2-40B4-BE49-F238E27FC236}">
                <a16:creationId xmlns:a16="http://schemas.microsoft.com/office/drawing/2014/main" id="{381DEA8C-54C5-4F74-9771-59301CE2B834}"/>
              </a:ext>
            </a:extLst>
          </p:cNvPr>
          <p:cNvSpPr/>
          <p:nvPr/>
        </p:nvSpPr>
        <p:spPr>
          <a:xfrm>
            <a:off x="2304663" y="4776016"/>
            <a:ext cx="6096000" cy="1938992"/>
          </a:xfrm>
          <a:prstGeom prst="rect">
            <a:avLst/>
          </a:prstGeom>
        </p:spPr>
        <p:txBody>
          <a:bodyPr>
            <a:spAutoFit/>
          </a:bodyPr>
          <a:lstStyle/>
          <a:p>
            <a:r>
              <a:rPr lang="en-GB" sz="2400">
                <a:solidFill>
                  <a:srgbClr val="FF0000"/>
                </a:solidFill>
              </a:rPr>
              <a:t>First list all the factors of 24, and they are:</a:t>
            </a:r>
          </a:p>
          <a:p>
            <a:r>
              <a:rPr lang="en-GB" sz="2400">
                <a:solidFill>
                  <a:srgbClr val="FF0000"/>
                </a:solidFill>
              </a:rPr>
              <a:t>1,  2,  3,  4,  6,  8,  12,  24</a:t>
            </a:r>
          </a:p>
          <a:p>
            <a:r>
              <a:rPr lang="en-GB" sz="2400">
                <a:solidFill>
                  <a:srgbClr val="FF0000"/>
                </a:solidFill>
              </a:rPr>
              <a:t>Now select from this list the numbers that are prime; these are 2 and 3, and so the prime factors of 24 are 2 and 3.</a:t>
            </a:r>
          </a:p>
        </p:txBody>
      </p:sp>
      <p:sp>
        <p:nvSpPr>
          <p:cNvPr id="11" name="Rectangle 10">
            <a:extLst>
              <a:ext uri="{FF2B5EF4-FFF2-40B4-BE49-F238E27FC236}">
                <a16:creationId xmlns:a16="http://schemas.microsoft.com/office/drawing/2014/main" id="{D5C4CCAC-B490-490C-B2AE-7A3BB3E6C5A4}"/>
              </a:ext>
            </a:extLst>
          </p:cNvPr>
          <p:cNvSpPr/>
          <p:nvPr/>
        </p:nvSpPr>
        <p:spPr bwMode="auto">
          <a:xfrm>
            <a:off x="8864207" y="2273364"/>
            <a:ext cx="3140349" cy="4547067"/>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6679808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4" y="1095127"/>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Which of the following numbers are prime numbers:</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 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69045F0-545D-490A-ACD1-D68AD8A3A3E4}"/>
              </a:ext>
            </a:extLst>
          </p:cNvPr>
          <p:cNvSpPr/>
          <p:nvPr/>
        </p:nvSpPr>
        <p:spPr>
          <a:xfrm>
            <a:off x="4943872" y="1556792"/>
            <a:ext cx="3772186" cy="461665"/>
          </a:xfrm>
          <a:prstGeom prst="rect">
            <a:avLst/>
          </a:prstGeom>
        </p:spPr>
        <p:txBody>
          <a:bodyPr wrap="none">
            <a:spAutoFit/>
          </a:bodyPr>
          <a:lstStyle/>
          <a:p>
            <a:r>
              <a:rPr lang="en-GB" sz="2400"/>
              <a:t>18,     45,     79   and  90 ?</a:t>
            </a:r>
          </a:p>
        </p:txBody>
      </p:sp>
      <p:sp>
        <p:nvSpPr>
          <p:cNvPr id="4" name="Rectangle 3">
            <a:extLst>
              <a:ext uri="{FF2B5EF4-FFF2-40B4-BE49-F238E27FC236}">
                <a16:creationId xmlns:a16="http://schemas.microsoft.com/office/drawing/2014/main" id="{2FCBAAFC-0088-4B24-8249-F1F23B6B3151}"/>
              </a:ext>
            </a:extLst>
          </p:cNvPr>
          <p:cNvSpPr/>
          <p:nvPr/>
        </p:nvSpPr>
        <p:spPr>
          <a:xfrm>
            <a:off x="2351584" y="695017"/>
            <a:ext cx="1451038" cy="461665"/>
          </a:xfrm>
          <a:prstGeom prst="rect">
            <a:avLst/>
          </a:prstGeom>
        </p:spPr>
        <p:txBody>
          <a:bodyPr wrap="none">
            <a:spAutoFit/>
          </a:bodyPr>
          <a:lstStyle/>
          <a:p>
            <a:r>
              <a:rPr lang="en-GB" sz="2400" b="1" dirty="0"/>
              <a:t>Example</a:t>
            </a:r>
          </a:p>
        </p:txBody>
      </p:sp>
      <p:sp>
        <p:nvSpPr>
          <p:cNvPr id="5" name="Rectangle 4">
            <a:extLst>
              <a:ext uri="{FF2B5EF4-FFF2-40B4-BE49-F238E27FC236}">
                <a16:creationId xmlns:a16="http://schemas.microsoft.com/office/drawing/2014/main" id="{9D45574C-5C6D-43EB-B050-C9A37CFC55B3}"/>
              </a:ext>
            </a:extLst>
          </p:cNvPr>
          <p:cNvSpPr/>
          <p:nvPr/>
        </p:nvSpPr>
        <p:spPr>
          <a:xfrm>
            <a:off x="2380438" y="1787624"/>
            <a:ext cx="1412566" cy="461665"/>
          </a:xfrm>
          <a:prstGeom prst="rect">
            <a:avLst/>
          </a:prstGeom>
        </p:spPr>
        <p:txBody>
          <a:bodyPr wrap="none">
            <a:spAutoFit/>
          </a:bodyPr>
          <a:lstStyle/>
          <a:p>
            <a:r>
              <a:rPr lang="en-GB" sz="2400" b="1" dirty="0"/>
              <a:t>Solution</a:t>
            </a:r>
          </a:p>
        </p:txBody>
      </p:sp>
      <p:sp>
        <p:nvSpPr>
          <p:cNvPr id="6" name="Rectangle 5">
            <a:extLst>
              <a:ext uri="{FF2B5EF4-FFF2-40B4-BE49-F238E27FC236}">
                <a16:creationId xmlns:a16="http://schemas.microsoft.com/office/drawing/2014/main" id="{59C28443-85EC-462D-BF11-C2601064B21B}"/>
              </a:ext>
            </a:extLst>
          </p:cNvPr>
          <p:cNvSpPr/>
          <p:nvPr/>
        </p:nvSpPr>
        <p:spPr>
          <a:xfrm>
            <a:off x="2380438" y="2249289"/>
            <a:ext cx="9811562" cy="4524315"/>
          </a:xfrm>
          <a:prstGeom prst="rect">
            <a:avLst/>
          </a:prstGeom>
        </p:spPr>
        <p:txBody>
          <a:bodyPr wrap="square">
            <a:spAutoFit/>
          </a:bodyPr>
          <a:lstStyle/>
          <a:p>
            <a:r>
              <a:rPr lang="en-GB" sz="2400" dirty="0">
                <a:solidFill>
                  <a:srgbClr val="FF0000"/>
                </a:solidFill>
              </a:rPr>
              <a:t>The factors of  18  are  1,  2,  3,  6,  9 and 18;  18 is not a prime number. </a:t>
            </a:r>
          </a:p>
          <a:p>
            <a:endParaRPr lang="en-GB" sz="2400" dirty="0">
              <a:solidFill>
                <a:srgbClr val="FF0000"/>
              </a:solidFill>
            </a:endParaRPr>
          </a:p>
          <a:p>
            <a:r>
              <a:rPr lang="en-GB" sz="2400" dirty="0">
                <a:solidFill>
                  <a:srgbClr val="FF0000"/>
                </a:solidFill>
              </a:rPr>
              <a:t>The factors of  45  are  1,  3,  5,  9, 15 and 45;  45 is not a prime number. </a:t>
            </a:r>
          </a:p>
          <a:p>
            <a:endParaRPr lang="en-GB" sz="2400" dirty="0">
              <a:solidFill>
                <a:srgbClr val="FF0000"/>
              </a:solidFill>
            </a:endParaRPr>
          </a:p>
          <a:p>
            <a:r>
              <a:rPr lang="en-GB" sz="2400" dirty="0">
                <a:solidFill>
                  <a:srgbClr val="FF0000"/>
                </a:solidFill>
              </a:rPr>
              <a:t>The factors of  79  are  1 and 79;  79 is a prime number</a:t>
            </a:r>
          </a:p>
          <a:p>
            <a:endParaRPr lang="en-GB" sz="2400" dirty="0">
              <a:solidFill>
                <a:srgbClr val="FF0000"/>
              </a:solidFill>
            </a:endParaRPr>
          </a:p>
          <a:p>
            <a:r>
              <a:rPr lang="en-GB" sz="2400" dirty="0">
                <a:solidFill>
                  <a:srgbClr val="FF0000"/>
                </a:solidFill>
              </a:rPr>
              <a:t>The factors of  90  are 1,  2,  3,  5,  6,  9,  10,  15,  18,   30,  45 and 90;  90 is not a prime number.</a:t>
            </a:r>
          </a:p>
          <a:p>
            <a:endParaRPr lang="en-GB" sz="2400" dirty="0">
              <a:solidFill>
                <a:srgbClr val="FF0000"/>
              </a:solidFill>
            </a:endParaRPr>
          </a:p>
          <a:p>
            <a:r>
              <a:rPr lang="en-GB" sz="2400" dirty="0">
                <a:solidFill>
                  <a:srgbClr val="FF0000"/>
                </a:solidFill>
              </a:rPr>
              <a:t>79  is the only prime number in the list.</a:t>
            </a:r>
          </a:p>
        </p:txBody>
      </p:sp>
    </p:spTree>
    <p:extLst>
      <p:ext uri="{BB962C8B-B14F-4D97-AF65-F5344CB8AC3E}">
        <p14:creationId xmlns:p14="http://schemas.microsoft.com/office/powerpoint/2010/main" val="18408722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 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AE317AB-4DB9-41CE-9E48-2DB64B3FAE5F}"/>
              </a:ext>
            </a:extLst>
          </p:cNvPr>
          <p:cNvSpPr/>
          <p:nvPr/>
        </p:nvSpPr>
        <p:spPr>
          <a:xfrm>
            <a:off x="2298086" y="908720"/>
            <a:ext cx="9756068" cy="4832092"/>
          </a:xfrm>
          <a:prstGeom prst="rect">
            <a:avLst/>
          </a:prstGeom>
        </p:spPr>
        <p:txBody>
          <a:bodyPr wrap="square">
            <a:spAutoFit/>
          </a:bodyPr>
          <a:lstStyle/>
          <a:p>
            <a:r>
              <a:rPr lang="en-GB" sz="2400" b="1" dirty="0"/>
              <a:t>Divisibility Test</a:t>
            </a:r>
          </a:p>
          <a:p>
            <a:endParaRPr lang="en-GB" dirty="0"/>
          </a:p>
          <a:p>
            <a:r>
              <a:rPr lang="en-GB" sz="2400" dirty="0"/>
              <a:t>If a number is divisible by 2, it will </a:t>
            </a:r>
            <a:r>
              <a:rPr lang="en-GB" sz="2400" dirty="0">
                <a:solidFill>
                  <a:srgbClr val="FF0000"/>
                </a:solidFill>
              </a:rPr>
              <a:t>end with  0,  2,  4,  6 or 8.</a:t>
            </a:r>
          </a:p>
          <a:p>
            <a:endParaRPr lang="en-GB" sz="2400" dirty="0"/>
          </a:p>
          <a:p>
            <a:r>
              <a:rPr lang="en-GB" sz="2400" dirty="0"/>
              <a:t>If a number is divisible by 3, the </a:t>
            </a:r>
            <a:r>
              <a:rPr lang="en-GB" sz="2400" dirty="0">
                <a:solidFill>
                  <a:srgbClr val="FF0000"/>
                </a:solidFill>
              </a:rPr>
              <a:t>sum of its digits will be a multiple of 3.</a:t>
            </a:r>
          </a:p>
          <a:p>
            <a:endParaRPr lang="en-GB" sz="2400" dirty="0">
              <a:solidFill>
                <a:srgbClr val="FF0000"/>
              </a:solidFill>
            </a:endParaRPr>
          </a:p>
          <a:p>
            <a:r>
              <a:rPr lang="en-GB" sz="2400" dirty="0"/>
              <a:t>If a number is divisible by 4, the </a:t>
            </a:r>
            <a:r>
              <a:rPr lang="en-GB" sz="2400" dirty="0">
                <a:solidFill>
                  <a:srgbClr val="FF0000"/>
                </a:solidFill>
              </a:rPr>
              <a:t>last two digits will be a multiple of 4.</a:t>
            </a:r>
          </a:p>
          <a:p>
            <a:endParaRPr lang="en-GB" sz="2400" dirty="0"/>
          </a:p>
          <a:p>
            <a:r>
              <a:rPr lang="en-GB" sz="2400" dirty="0"/>
              <a:t>If a number is divisible by 5, it will </a:t>
            </a:r>
            <a:r>
              <a:rPr lang="en-GB" sz="2400" dirty="0">
                <a:solidFill>
                  <a:srgbClr val="FF0000"/>
                </a:solidFill>
              </a:rPr>
              <a:t>end in 0 or 5.</a:t>
            </a:r>
          </a:p>
          <a:p>
            <a:endParaRPr lang="en-GB" sz="2400" dirty="0"/>
          </a:p>
          <a:p>
            <a:r>
              <a:rPr lang="en-GB" sz="2400" dirty="0"/>
              <a:t>If a number is divisible by 9, the </a:t>
            </a:r>
            <a:r>
              <a:rPr lang="en-GB" sz="2400" dirty="0">
                <a:solidFill>
                  <a:srgbClr val="FF0000"/>
                </a:solidFill>
              </a:rPr>
              <a:t>sum of its digits will be a multiple of 9.</a:t>
            </a:r>
          </a:p>
          <a:p>
            <a:endParaRPr lang="en-GB" sz="2400" dirty="0"/>
          </a:p>
          <a:p>
            <a:r>
              <a:rPr lang="en-GB" sz="2400" dirty="0"/>
              <a:t>If a number is divisible by 10, it will </a:t>
            </a:r>
            <a:r>
              <a:rPr lang="en-GB" sz="2400" dirty="0">
                <a:solidFill>
                  <a:srgbClr val="FF0000"/>
                </a:solidFill>
              </a:rPr>
              <a:t>end in 0.</a:t>
            </a:r>
          </a:p>
        </p:txBody>
      </p:sp>
    </p:spTree>
    <p:extLst>
      <p:ext uri="{BB962C8B-B14F-4D97-AF65-F5344CB8AC3E}">
        <p14:creationId xmlns:p14="http://schemas.microsoft.com/office/powerpoint/2010/main" val="22225593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51583" y="980728"/>
            <a:ext cx="7666757" cy="1200329"/>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1. (a) List all the factors of each of the following numbers:</a:t>
            </a:r>
          </a:p>
          <a:p>
            <a:pPr marL="0" indent="0" eaLnBrk="1" hangingPunct="1">
              <a:buClr>
                <a:srgbClr val="000000"/>
              </a:buClr>
              <a:buSzPct val="100000"/>
              <a:defRPr/>
            </a:pPr>
            <a:r>
              <a:rPr lang="en-GB" sz="2400"/>
              <a:t>        11,  12,  13,  14,  15,  16,  17,  18,  19,  20</a:t>
            </a:r>
            <a:endParaRPr lang="en-US" sz="2400"/>
          </a:p>
        </p:txBody>
      </p:sp>
      <p:sp>
        <p:nvSpPr>
          <p:cNvPr id="15373" name="TextBox 2"/>
          <p:cNvSpPr txBox="1">
            <a:spLocks noChangeArrowheads="1"/>
          </p:cNvSpPr>
          <p:nvPr/>
        </p:nvSpPr>
        <p:spPr bwMode="auto">
          <a:xfrm>
            <a:off x="2567608" y="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257BC90-7471-4F6F-B0F6-1A49A41C827F}"/>
              </a:ext>
            </a:extLst>
          </p:cNvPr>
          <p:cNvSpPr/>
          <p:nvPr/>
        </p:nvSpPr>
        <p:spPr>
          <a:xfrm>
            <a:off x="2381301" y="682787"/>
            <a:ext cx="1452642" cy="461665"/>
          </a:xfrm>
          <a:prstGeom prst="rect">
            <a:avLst/>
          </a:prstGeom>
        </p:spPr>
        <p:txBody>
          <a:bodyPr wrap="none">
            <a:spAutoFit/>
          </a:bodyPr>
          <a:lstStyle/>
          <a:p>
            <a:r>
              <a:rPr lang="en-GB" sz="2400" b="1" dirty="0"/>
              <a:t>Exercise</a:t>
            </a:r>
          </a:p>
        </p:txBody>
      </p:sp>
      <p:pic>
        <p:nvPicPr>
          <p:cNvPr id="3" name="Picture 2">
            <a:extLst>
              <a:ext uri="{FF2B5EF4-FFF2-40B4-BE49-F238E27FC236}">
                <a16:creationId xmlns:a16="http://schemas.microsoft.com/office/drawing/2014/main" id="{B076D3E9-66C5-4726-80B7-A5866BEA0ECF}"/>
              </a:ext>
            </a:extLst>
          </p:cNvPr>
          <p:cNvPicPr>
            <a:picLocks noChangeAspect="1"/>
          </p:cNvPicPr>
          <p:nvPr/>
        </p:nvPicPr>
        <p:blipFill>
          <a:blip r:embed="rId4"/>
          <a:stretch>
            <a:fillRect/>
          </a:stretch>
        </p:blipFill>
        <p:spPr>
          <a:xfrm>
            <a:off x="9014420" y="1581020"/>
            <a:ext cx="2933494" cy="3670559"/>
          </a:xfrm>
          <a:prstGeom prst="rect">
            <a:avLst/>
          </a:prstGeom>
        </p:spPr>
      </p:pic>
      <p:sp>
        <p:nvSpPr>
          <p:cNvPr id="4" name="Rectangle 3">
            <a:extLst>
              <a:ext uri="{FF2B5EF4-FFF2-40B4-BE49-F238E27FC236}">
                <a16:creationId xmlns:a16="http://schemas.microsoft.com/office/drawing/2014/main" id="{40E35EF8-04B5-45D6-9F5B-7B91B0BB4693}"/>
              </a:ext>
            </a:extLst>
          </p:cNvPr>
          <p:cNvSpPr/>
          <p:nvPr/>
        </p:nvSpPr>
        <p:spPr>
          <a:xfrm>
            <a:off x="2696724" y="2178844"/>
            <a:ext cx="5524269" cy="461665"/>
          </a:xfrm>
          <a:prstGeom prst="rect">
            <a:avLst/>
          </a:prstGeom>
        </p:spPr>
        <p:txBody>
          <a:bodyPr wrap="none">
            <a:spAutoFit/>
          </a:bodyPr>
          <a:lstStyle/>
          <a:p>
            <a:r>
              <a:rPr lang="en-GB" sz="2400"/>
              <a:t>(b) Which of these numbers are prime?</a:t>
            </a:r>
          </a:p>
        </p:txBody>
      </p:sp>
      <p:sp>
        <p:nvSpPr>
          <p:cNvPr id="5" name="Rectangle 4">
            <a:extLst>
              <a:ext uri="{FF2B5EF4-FFF2-40B4-BE49-F238E27FC236}">
                <a16:creationId xmlns:a16="http://schemas.microsoft.com/office/drawing/2014/main" id="{FAFBBC9F-40CE-4453-A5CD-6E8248890D9C}"/>
              </a:ext>
            </a:extLst>
          </p:cNvPr>
          <p:cNvSpPr/>
          <p:nvPr/>
        </p:nvSpPr>
        <p:spPr>
          <a:xfrm>
            <a:off x="2776468" y="2991500"/>
            <a:ext cx="5294655" cy="461665"/>
          </a:xfrm>
          <a:prstGeom prst="rect">
            <a:avLst/>
          </a:prstGeom>
        </p:spPr>
        <p:txBody>
          <a:bodyPr wrap="none">
            <a:spAutoFit/>
          </a:bodyPr>
          <a:lstStyle/>
          <a:p>
            <a:r>
              <a:rPr lang="en-GB" sz="2400">
                <a:solidFill>
                  <a:srgbClr val="FF0000"/>
                </a:solidFill>
              </a:rPr>
              <a:t>(b) Prime numbers are: 11, 13, 17, 19</a:t>
            </a:r>
          </a:p>
        </p:txBody>
      </p:sp>
      <p:sp>
        <p:nvSpPr>
          <p:cNvPr id="6" name="Rectangle 5">
            <a:extLst>
              <a:ext uri="{FF2B5EF4-FFF2-40B4-BE49-F238E27FC236}">
                <a16:creationId xmlns:a16="http://schemas.microsoft.com/office/drawing/2014/main" id="{E98C3710-C99F-4F16-8140-2B01DCC6ED85}"/>
              </a:ext>
            </a:extLst>
          </p:cNvPr>
          <p:cNvSpPr/>
          <p:nvPr/>
        </p:nvSpPr>
        <p:spPr>
          <a:xfrm>
            <a:off x="2410155" y="2634565"/>
            <a:ext cx="1412566" cy="461665"/>
          </a:xfrm>
          <a:prstGeom prst="rect">
            <a:avLst/>
          </a:prstGeom>
        </p:spPr>
        <p:txBody>
          <a:bodyPr wrap="none">
            <a:spAutoFit/>
          </a:bodyPr>
          <a:lstStyle/>
          <a:p>
            <a:r>
              <a:rPr lang="en-GB" sz="2400" b="1" dirty="0"/>
              <a:t>Solution</a:t>
            </a:r>
          </a:p>
        </p:txBody>
      </p:sp>
      <p:sp>
        <p:nvSpPr>
          <p:cNvPr id="7" name="Rectangle 6">
            <a:extLst>
              <a:ext uri="{FF2B5EF4-FFF2-40B4-BE49-F238E27FC236}">
                <a16:creationId xmlns:a16="http://schemas.microsoft.com/office/drawing/2014/main" id="{2E91064F-5515-4F64-9BEF-601CF77F5450}"/>
              </a:ext>
            </a:extLst>
          </p:cNvPr>
          <p:cNvSpPr/>
          <p:nvPr/>
        </p:nvSpPr>
        <p:spPr>
          <a:xfrm>
            <a:off x="2417525" y="3450952"/>
            <a:ext cx="6012543" cy="461665"/>
          </a:xfrm>
          <a:prstGeom prst="rect">
            <a:avLst/>
          </a:prstGeom>
        </p:spPr>
        <p:txBody>
          <a:bodyPr wrap="none">
            <a:spAutoFit/>
          </a:bodyPr>
          <a:lstStyle/>
          <a:p>
            <a:r>
              <a:rPr lang="en-GB" sz="2400"/>
              <a:t>2.	Explain why  99  is not a prime number.</a:t>
            </a:r>
          </a:p>
        </p:txBody>
      </p:sp>
      <p:sp>
        <p:nvSpPr>
          <p:cNvPr id="8" name="Rectangle 7">
            <a:extLst>
              <a:ext uri="{FF2B5EF4-FFF2-40B4-BE49-F238E27FC236}">
                <a16:creationId xmlns:a16="http://schemas.microsoft.com/office/drawing/2014/main" id="{29437AAA-622F-4AFC-92DA-6CC3A9FFA362}"/>
              </a:ext>
            </a:extLst>
          </p:cNvPr>
          <p:cNvSpPr/>
          <p:nvPr/>
        </p:nvSpPr>
        <p:spPr>
          <a:xfrm>
            <a:off x="2783632" y="4207524"/>
            <a:ext cx="6096000" cy="830997"/>
          </a:xfrm>
          <a:prstGeom prst="rect">
            <a:avLst/>
          </a:prstGeom>
        </p:spPr>
        <p:txBody>
          <a:bodyPr>
            <a:spAutoFit/>
          </a:bodyPr>
          <a:lstStyle/>
          <a:p>
            <a:r>
              <a:rPr lang="en-GB" sz="2400">
                <a:solidFill>
                  <a:srgbClr val="FF0000"/>
                </a:solidFill>
              </a:rPr>
              <a:t>99 not prime because factors are  1, 3, 9, 11, 33, 99</a:t>
            </a:r>
          </a:p>
        </p:txBody>
      </p:sp>
      <p:sp>
        <p:nvSpPr>
          <p:cNvPr id="9" name="Rectangle 8">
            <a:extLst>
              <a:ext uri="{FF2B5EF4-FFF2-40B4-BE49-F238E27FC236}">
                <a16:creationId xmlns:a16="http://schemas.microsoft.com/office/drawing/2014/main" id="{ACA0A158-1CA4-4007-96E7-7E1B431F5B22}"/>
              </a:ext>
            </a:extLst>
          </p:cNvPr>
          <p:cNvSpPr/>
          <p:nvPr/>
        </p:nvSpPr>
        <p:spPr>
          <a:xfrm>
            <a:off x="2381301" y="4983534"/>
            <a:ext cx="7099075" cy="830997"/>
          </a:xfrm>
          <a:prstGeom prst="rect">
            <a:avLst/>
          </a:prstGeom>
        </p:spPr>
        <p:txBody>
          <a:bodyPr wrap="square">
            <a:spAutoFit/>
          </a:bodyPr>
          <a:lstStyle/>
          <a:p>
            <a:pPr marL="457200" indent="-457200">
              <a:buAutoNum type="arabicPeriod" startAt="3"/>
            </a:pPr>
            <a:r>
              <a:rPr lang="en-GB" sz="2400"/>
              <a:t>Which of the following are prime numbers: </a:t>
            </a:r>
          </a:p>
          <a:p>
            <a:r>
              <a:rPr lang="en-GB" sz="2400"/>
              <a:t>         33,  35,  37,  39 ?</a:t>
            </a:r>
          </a:p>
        </p:txBody>
      </p:sp>
      <p:sp>
        <p:nvSpPr>
          <p:cNvPr id="10" name="Rectangle 9">
            <a:extLst>
              <a:ext uri="{FF2B5EF4-FFF2-40B4-BE49-F238E27FC236}">
                <a16:creationId xmlns:a16="http://schemas.microsoft.com/office/drawing/2014/main" id="{FCAC0560-BA85-4BC9-BD9F-054C62F5FDD4}"/>
              </a:ext>
            </a:extLst>
          </p:cNvPr>
          <p:cNvSpPr/>
          <p:nvPr/>
        </p:nvSpPr>
        <p:spPr>
          <a:xfrm>
            <a:off x="2417525" y="6124210"/>
            <a:ext cx="981679" cy="461665"/>
          </a:xfrm>
          <a:prstGeom prst="rect">
            <a:avLst/>
          </a:prstGeom>
        </p:spPr>
        <p:txBody>
          <a:bodyPr wrap="none">
            <a:spAutoFit/>
          </a:bodyPr>
          <a:lstStyle/>
          <a:p>
            <a:r>
              <a:rPr lang="en-GB"/>
              <a:t>	</a:t>
            </a:r>
            <a:r>
              <a:rPr lang="en-GB" sz="2400">
                <a:solidFill>
                  <a:srgbClr val="FF0000"/>
                </a:solidFill>
              </a:rPr>
              <a:t>37</a:t>
            </a:r>
          </a:p>
        </p:txBody>
      </p:sp>
      <p:sp>
        <p:nvSpPr>
          <p:cNvPr id="11" name="Rectangle 10">
            <a:extLst>
              <a:ext uri="{FF2B5EF4-FFF2-40B4-BE49-F238E27FC236}">
                <a16:creationId xmlns:a16="http://schemas.microsoft.com/office/drawing/2014/main" id="{F171D310-C950-419F-AB37-45B4D0D85AA7}"/>
              </a:ext>
            </a:extLst>
          </p:cNvPr>
          <p:cNvSpPr/>
          <p:nvPr/>
        </p:nvSpPr>
        <p:spPr>
          <a:xfrm>
            <a:off x="2417525" y="3872435"/>
            <a:ext cx="1412566" cy="461665"/>
          </a:xfrm>
          <a:prstGeom prst="rect">
            <a:avLst/>
          </a:prstGeom>
        </p:spPr>
        <p:txBody>
          <a:bodyPr wrap="none">
            <a:spAutoFit/>
          </a:bodyPr>
          <a:lstStyle/>
          <a:p>
            <a:r>
              <a:rPr lang="en-GB" sz="2400" b="1" dirty="0"/>
              <a:t>Solution</a:t>
            </a:r>
          </a:p>
        </p:txBody>
      </p:sp>
      <p:sp>
        <p:nvSpPr>
          <p:cNvPr id="12" name="Rectangle 11">
            <a:extLst>
              <a:ext uri="{FF2B5EF4-FFF2-40B4-BE49-F238E27FC236}">
                <a16:creationId xmlns:a16="http://schemas.microsoft.com/office/drawing/2014/main" id="{BD3B429E-7533-48C1-A2B1-841B8E18EE24}"/>
              </a:ext>
            </a:extLst>
          </p:cNvPr>
          <p:cNvSpPr/>
          <p:nvPr/>
        </p:nvSpPr>
        <p:spPr>
          <a:xfrm>
            <a:off x="2351583" y="5731853"/>
            <a:ext cx="1412566" cy="461665"/>
          </a:xfrm>
          <a:prstGeom prst="rect">
            <a:avLst/>
          </a:prstGeom>
        </p:spPr>
        <p:txBody>
          <a:bodyPr wrap="none">
            <a:spAutoFit/>
          </a:bodyPr>
          <a:lstStyle/>
          <a:p>
            <a:r>
              <a:rPr lang="en-GB" sz="2400" b="1" dirty="0"/>
              <a:t>Solution</a:t>
            </a:r>
          </a:p>
        </p:txBody>
      </p:sp>
      <p:sp>
        <p:nvSpPr>
          <p:cNvPr id="13" name="Rectangle 12">
            <a:extLst>
              <a:ext uri="{FF2B5EF4-FFF2-40B4-BE49-F238E27FC236}">
                <a16:creationId xmlns:a16="http://schemas.microsoft.com/office/drawing/2014/main" id="{D9BF0A14-BD0E-49C4-A370-699ECC615A62}"/>
              </a:ext>
            </a:extLst>
          </p:cNvPr>
          <p:cNvSpPr/>
          <p:nvPr/>
        </p:nvSpPr>
        <p:spPr bwMode="auto">
          <a:xfrm>
            <a:off x="9014420" y="1580893"/>
            <a:ext cx="2933493" cy="3670558"/>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417448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254175" y="968228"/>
            <a:ext cx="7632849" cy="461665"/>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GB" sz="2400"/>
              <a:t>4. 	Find the prime factors of 72</a:t>
            </a:r>
          </a:p>
        </p:txBody>
      </p:sp>
      <p:sp>
        <p:nvSpPr>
          <p:cNvPr id="15373" name="TextBox 2"/>
          <p:cNvSpPr txBox="1">
            <a:spLocks noChangeArrowheads="1"/>
          </p:cNvSpPr>
          <p:nvPr/>
        </p:nvSpPr>
        <p:spPr bwMode="auto">
          <a:xfrm>
            <a:off x="2571914" y="28900"/>
            <a:ext cx="9217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3200" b="1"/>
              <a:t>Skills Check: Factors and Prime Numbers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F1622D6-8081-42F2-8513-308FCF374387}"/>
              </a:ext>
            </a:extLst>
          </p:cNvPr>
          <p:cNvSpPr/>
          <p:nvPr/>
        </p:nvSpPr>
        <p:spPr>
          <a:xfrm>
            <a:off x="2639616" y="1627588"/>
            <a:ext cx="4371710" cy="830997"/>
          </a:xfrm>
          <a:prstGeom prst="rect">
            <a:avLst/>
          </a:prstGeom>
        </p:spPr>
        <p:txBody>
          <a:bodyPr wrap="none">
            <a:spAutoFit/>
          </a:bodyPr>
          <a:lstStyle/>
          <a:p>
            <a:r>
              <a:rPr lang="en-GB" sz="2400">
                <a:solidFill>
                  <a:srgbClr val="FF0000"/>
                </a:solidFill>
              </a:rPr>
              <a:t>1, 2, 3, 4, 6, 8, 9,12, 18, 36, 72</a:t>
            </a:r>
          </a:p>
          <a:p>
            <a:r>
              <a:rPr lang="en-GB" sz="2400">
                <a:solidFill>
                  <a:srgbClr val="FF0000"/>
                </a:solidFill>
              </a:rPr>
              <a:t>Prime factors are  2, 3</a:t>
            </a:r>
          </a:p>
        </p:txBody>
      </p:sp>
      <p:sp>
        <p:nvSpPr>
          <p:cNvPr id="3" name="Rectangle 2">
            <a:extLst>
              <a:ext uri="{FF2B5EF4-FFF2-40B4-BE49-F238E27FC236}">
                <a16:creationId xmlns:a16="http://schemas.microsoft.com/office/drawing/2014/main" id="{DFAF52D4-AB76-4BCF-9C30-7D81597346BE}"/>
              </a:ext>
            </a:extLst>
          </p:cNvPr>
          <p:cNvSpPr/>
          <p:nvPr/>
        </p:nvSpPr>
        <p:spPr>
          <a:xfrm>
            <a:off x="2272311" y="605800"/>
            <a:ext cx="1452642" cy="461665"/>
          </a:xfrm>
          <a:prstGeom prst="rect">
            <a:avLst/>
          </a:prstGeom>
        </p:spPr>
        <p:txBody>
          <a:bodyPr wrap="none">
            <a:spAutoFit/>
          </a:bodyPr>
          <a:lstStyle/>
          <a:p>
            <a:r>
              <a:rPr lang="en-GB" sz="2400" b="1" dirty="0"/>
              <a:t>Exercise</a:t>
            </a:r>
          </a:p>
        </p:txBody>
      </p:sp>
      <p:sp>
        <p:nvSpPr>
          <p:cNvPr id="4" name="Rectangle 3">
            <a:extLst>
              <a:ext uri="{FF2B5EF4-FFF2-40B4-BE49-F238E27FC236}">
                <a16:creationId xmlns:a16="http://schemas.microsoft.com/office/drawing/2014/main" id="{5BB326A4-DA68-401B-B400-E8C846033C48}"/>
              </a:ext>
            </a:extLst>
          </p:cNvPr>
          <p:cNvSpPr/>
          <p:nvPr/>
        </p:nvSpPr>
        <p:spPr>
          <a:xfrm>
            <a:off x="2301165" y="1343893"/>
            <a:ext cx="1412566" cy="461665"/>
          </a:xfrm>
          <a:prstGeom prst="rect">
            <a:avLst/>
          </a:prstGeom>
        </p:spPr>
        <p:txBody>
          <a:bodyPr wrap="none">
            <a:spAutoFit/>
          </a:bodyPr>
          <a:lstStyle/>
          <a:p>
            <a:r>
              <a:rPr lang="en-GB" sz="2400" b="1" dirty="0"/>
              <a:t>Solution</a:t>
            </a:r>
          </a:p>
        </p:txBody>
      </p:sp>
      <p:sp>
        <p:nvSpPr>
          <p:cNvPr id="5" name="Rectangle 4">
            <a:extLst>
              <a:ext uri="{FF2B5EF4-FFF2-40B4-BE49-F238E27FC236}">
                <a16:creationId xmlns:a16="http://schemas.microsoft.com/office/drawing/2014/main" id="{4DE0D380-FE34-411F-9903-77594F1C747E}"/>
              </a:ext>
            </a:extLst>
          </p:cNvPr>
          <p:cNvSpPr/>
          <p:nvPr/>
        </p:nvSpPr>
        <p:spPr>
          <a:xfrm>
            <a:off x="2250833" y="2392618"/>
            <a:ext cx="9098409" cy="1200329"/>
          </a:xfrm>
          <a:prstGeom prst="rect">
            <a:avLst/>
          </a:prstGeom>
        </p:spPr>
        <p:txBody>
          <a:bodyPr wrap="square">
            <a:spAutoFit/>
          </a:bodyPr>
          <a:lstStyle/>
          <a:p>
            <a:r>
              <a:rPr lang="en-GB" sz="2400"/>
              <a:t>5.	(a) Find the prime factors of 40.</a:t>
            </a:r>
          </a:p>
          <a:p>
            <a:r>
              <a:rPr lang="en-GB" sz="2400"/>
              <a:t>     (b)	Find the prime factors of 70.</a:t>
            </a:r>
          </a:p>
          <a:p>
            <a:r>
              <a:rPr lang="en-GB" sz="2400"/>
              <a:t>     (c)	Which prime factors do 40 and 70 have in common?</a:t>
            </a:r>
          </a:p>
        </p:txBody>
      </p:sp>
      <p:sp>
        <p:nvSpPr>
          <p:cNvPr id="6" name="TextBox 5">
            <a:extLst>
              <a:ext uri="{FF2B5EF4-FFF2-40B4-BE49-F238E27FC236}">
                <a16:creationId xmlns:a16="http://schemas.microsoft.com/office/drawing/2014/main" id="{34C9A622-B742-4BA1-9DF3-9F9E59F51866}"/>
              </a:ext>
            </a:extLst>
          </p:cNvPr>
          <p:cNvSpPr txBox="1"/>
          <p:nvPr/>
        </p:nvSpPr>
        <p:spPr>
          <a:xfrm>
            <a:off x="7596540" y="2369719"/>
            <a:ext cx="749305" cy="461665"/>
          </a:xfrm>
          <a:prstGeom prst="rect">
            <a:avLst/>
          </a:prstGeom>
          <a:noFill/>
        </p:spPr>
        <p:txBody>
          <a:bodyPr wrap="square" rtlCol="0">
            <a:spAutoFit/>
          </a:bodyPr>
          <a:lstStyle/>
          <a:p>
            <a:r>
              <a:rPr lang="en-GB" sz="2400">
                <a:solidFill>
                  <a:srgbClr val="FF0000"/>
                </a:solidFill>
              </a:rPr>
              <a:t>2, 5</a:t>
            </a:r>
          </a:p>
        </p:txBody>
      </p:sp>
      <p:sp>
        <p:nvSpPr>
          <p:cNvPr id="7" name="Rectangle 6">
            <a:extLst>
              <a:ext uri="{FF2B5EF4-FFF2-40B4-BE49-F238E27FC236}">
                <a16:creationId xmlns:a16="http://schemas.microsoft.com/office/drawing/2014/main" id="{DC1E3877-17B8-41FA-8246-03DD7FD0EBC4}"/>
              </a:ext>
            </a:extLst>
          </p:cNvPr>
          <p:cNvSpPr/>
          <p:nvPr/>
        </p:nvSpPr>
        <p:spPr>
          <a:xfrm>
            <a:off x="10560496" y="3112547"/>
            <a:ext cx="697627" cy="461665"/>
          </a:xfrm>
          <a:prstGeom prst="rect">
            <a:avLst/>
          </a:prstGeom>
        </p:spPr>
        <p:txBody>
          <a:bodyPr wrap="none">
            <a:spAutoFit/>
          </a:bodyPr>
          <a:lstStyle/>
          <a:p>
            <a:r>
              <a:rPr lang="en-GB" sz="2400">
                <a:solidFill>
                  <a:srgbClr val="FF0000"/>
                </a:solidFill>
              </a:rPr>
              <a:t>2, 5</a:t>
            </a:r>
          </a:p>
        </p:txBody>
      </p:sp>
      <p:sp>
        <p:nvSpPr>
          <p:cNvPr id="8" name="Rectangle 7">
            <a:extLst>
              <a:ext uri="{FF2B5EF4-FFF2-40B4-BE49-F238E27FC236}">
                <a16:creationId xmlns:a16="http://schemas.microsoft.com/office/drawing/2014/main" id="{A393C730-BEF5-4574-B8FE-D97879E7D459}"/>
              </a:ext>
            </a:extLst>
          </p:cNvPr>
          <p:cNvSpPr/>
          <p:nvPr/>
        </p:nvSpPr>
        <p:spPr>
          <a:xfrm>
            <a:off x="7596540" y="2782314"/>
            <a:ext cx="1039067" cy="461665"/>
          </a:xfrm>
          <a:prstGeom prst="rect">
            <a:avLst/>
          </a:prstGeom>
        </p:spPr>
        <p:txBody>
          <a:bodyPr wrap="none">
            <a:spAutoFit/>
          </a:bodyPr>
          <a:lstStyle/>
          <a:p>
            <a:r>
              <a:rPr lang="en-GB" sz="2400">
                <a:solidFill>
                  <a:srgbClr val="FF0000"/>
                </a:solidFill>
              </a:rPr>
              <a:t>2, 5, 7</a:t>
            </a:r>
          </a:p>
        </p:txBody>
      </p:sp>
      <p:sp>
        <p:nvSpPr>
          <p:cNvPr id="9" name="Rectangle 8">
            <a:extLst>
              <a:ext uri="{FF2B5EF4-FFF2-40B4-BE49-F238E27FC236}">
                <a16:creationId xmlns:a16="http://schemas.microsoft.com/office/drawing/2014/main" id="{4A2E065A-1BF4-497B-BE36-11E65173C996}"/>
              </a:ext>
            </a:extLst>
          </p:cNvPr>
          <p:cNvSpPr/>
          <p:nvPr/>
        </p:nvSpPr>
        <p:spPr>
          <a:xfrm>
            <a:off x="2271374" y="3600319"/>
            <a:ext cx="9368305" cy="830997"/>
          </a:xfrm>
          <a:prstGeom prst="rect">
            <a:avLst/>
          </a:prstGeom>
        </p:spPr>
        <p:txBody>
          <a:bodyPr wrap="square">
            <a:spAutoFit/>
          </a:bodyPr>
          <a:lstStyle/>
          <a:p>
            <a:r>
              <a:rPr lang="en-GB" sz="2400"/>
              <a:t>6.	A number has prime factors  2,  3 and 7.  Which is the smallest number that has these prime factors?</a:t>
            </a:r>
          </a:p>
        </p:txBody>
      </p:sp>
      <p:sp>
        <p:nvSpPr>
          <p:cNvPr id="10" name="Rectangle 9">
            <a:extLst>
              <a:ext uri="{FF2B5EF4-FFF2-40B4-BE49-F238E27FC236}">
                <a16:creationId xmlns:a16="http://schemas.microsoft.com/office/drawing/2014/main" id="{38223C47-A742-48B6-81C4-2E3707BE79DE}"/>
              </a:ext>
            </a:extLst>
          </p:cNvPr>
          <p:cNvSpPr/>
          <p:nvPr/>
        </p:nvSpPr>
        <p:spPr>
          <a:xfrm>
            <a:off x="2344119" y="4730400"/>
            <a:ext cx="6616235" cy="461665"/>
          </a:xfrm>
          <a:prstGeom prst="rect">
            <a:avLst/>
          </a:prstGeom>
        </p:spPr>
        <p:txBody>
          <a:bodyPr wrap="none">
            <a:spAutoFit/>
          </a:bodyPr>
          <a:lstStyle/>
          <a:p>
            <a:r>
              <a:rPr lang="en-GB"/>
              <a:t>	</a:t>
            </a:r>
            <a:r>
              <a:rPr lang="en-GB" sz="2400">
                <a:solidFill>
                  <a:srgbClr val="FF0000"/>
                </a:solidFill>
              </a:rPr>
              <a:t>2×3×7 = 42 but 2, 3, 7 are all factors of 21</a:t>
            </a:r>
          </a:p>
        </p:txBody>
      </p:sp>
      <p:sp>
        <p:nvSpPr>
          <p:cNvPr id="11" name="Rectangle 10">
            <a:extLst>
              <a:ext uri="{FF2B5EF4-FFF2-40B4-BE49-F238E27FC236}">
                <a16:creationId xmlns:a16="http://schemas.microsoft.com/office/drawing/2014/main" id="{83188ACA-9856-4340-A928-A7209C6EE5FF}"/>
              </a:ext>
            </a:extLst>
          </p:cNvPr>
          <p:cNvSpPr/>
          <p:nvPr/>
        </p:nvSpPr>
        <p:spPr>
          <a:xfrm>
            <a:off x="2301165" y="5134005"/>
            <a:ext cx="9099082" cy="830997"/>
          </a:xfrm>
          <a:prstGeom prst="rect">
            <a:avLst/>
          </a:prstGeom>
        </p:spPr>
        <p:txBody>
          <a:bodyPr wrap="square">
            <a:spAutoFit/>
          </a:bodyPr>
          <a:lstStyle/>
          <a:p>
            <a:r>
              <a:rPr lang="en-GB" sz="2400"/>
              <a:t>7.	The first 5 prime numbers are  2,  3,  5,  7 and 11.  Which is the smallest number that has these prime factors?</a:t>
            </a:r>
          </a:p>
        </p:txBody>
      </p:sp>
      <p:sp>
        <p:nvSpPr>
          <p:cNvPr id="12" name="Rectangle 11">
            <a:extLst>
              <a:ext uri="{FF2B5EF4-FFF2-40B4-BE49-F238E27FC236}">
                <a16:creationId xmlns:a16="http://schemas.microsoft.com/office/drawing/2014/main" id="{CCEF6EE3-EC63-45F2-A8B9-EDDEFD9B4C2E}"/>
              </a:ext>
            </a:extLst>
          </p:cNvPr>
          <p:cNvSpPr/>
          <p:nvPr/>
        </p:nvSpPr>
        <p:spPr>
          <a:xfrm>
            <a:off x="2378698" y="6310251"/>
            <a:ext cx="4421339" cy="461665"/>
          </a:xfrm>
          <a:prstGeom prst="rect">
            <a:avLst/>
          </a:prstGeom>
        </p:spPr>
        <p:txBody>
          <a:bodyPr wrap="none">
            <a:spAutoFit/>
          </a:bodyPr>
          <a:lstStyle/>
          <a:p>
            <a:r>
              <a:rPr lang="en-GB"/>
              <a:t>	</a:t>
            </a:r>
            <a:r>
              <a:rPr lang="en-GB" sz="2400">
                <a:solidFill>
                  <a:srgbClr val="FF0000"/>
                </a:solidFill>
              </a:rPr>
              <a:t>2 × 3× 5 × 7 ×11 = 2310</a:t>
            </a:r>
          </a:p>
        </p:txBody>
      </p:sp>
      <p:sp>
        <p:nvSpPr>
          <p:cNvPr id="13" name="Rectangle 12">
            <a:extLst>
              <a:ext uri="{FF2B5EF4-FFF2-40B4-BE49-F238E27FC236}">
                <a16:creationId xmlns:a16="http://schemas.microsoft.com/office/drawing/2014/main" id="{ABEEA8F7-E954-4A2F-A84F-105B1180BEC5}"/>
              </a:ext>
            </a:extLst>
          </p:cNvPr>
          <p:cNvSpPr/>
          <p:nvPr/>
        </p:nvSpPr>
        <p:spPr>
          <a:xfrm>
            <a:off x="2293471" y="4388646"/>
            <a:ext cx="1412566" cy="461665"/>
          </a:xfrm>
          <a:prstGeom prst="rect">
            <a:avLst/>
          </a:prstGeom>
        </p:spPr>
        <p:txBody>
          <a:bodyPr wrap="none">
            <a:spAutoFit/>
          </a:bodyPr>
          <a:lstStyle/>
          <a:p>
            <a:r>
              <a:rPr lang="en-GB" sz="2400" b="1" dirty="0"/>
              <a:t>Solution</a:t>
            </a:r>
          </a:p>
        </p:txBody>
      </p:sp>
      <p:sp>
        <p:nvSpPr>
          <p:cNvPr id="14" name="Rectangle 13">
            <a:extLst>
              <a:ext uri="{FF2B5EF4-FFF2-40B4-BE49-F238E27FC236}">
                <a16:creationId xmlns:a16="http://schemas.microsoft.com/office/drawing/2014/main" id="{2BC4FE35-4381-4E19-8B78-7FBB6B2E3358}"/>
              </a:ext>
            </a:extLst>
          </p:cNvPr>
          <p:cNvSpPr/>
          <p:nvPr/>
        </p:nvSpPr>
        <p:spPr>
          <a:xfrm>
            <a:off x="2323189" y="5920512"/>
            <a:ext cx="1412566" cy="461665"/>
          </a:xfrm>
          <a:prstGeom prst="rect">
            <a:avLst/>
          </a:prstGeom>
        </p:spPr>
        <p:txBody>
          <a:bodyPr wrap="none">
            <a:spAutoFit/>
          </a:bodyPr>
          <a:lstStyle/>
          <a:p>
            <a:r>
              <a:rPr lang="en-GB" sz="2400" b="1" dirty="0"/>
              <a:t>Solution</a:t>
            </a:r>
          </a:p>
        </p:txBody>
      </p:sp>
    </p:spTree>
    <p:extLst>
      <p:ext uri="{BB962C8B-B14F-4D97-AF65-F5344CB8AC3E}">
        <p14:creationId xmlns:p14="http://schemas.microsoft.com/office/powerpoint/2010/main" val="19929324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lapértelmezett terv">
      <a:majorFont>
        <a:latin typeface="Arial"/>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BE0993-3E8D-4AAE-A529-3CB4C627C364}">
  <ds:schemaRefs>
    <ds:schemaRef ds:uri="9ee75292-5076-4fcc-bc52-dcc754448144"/>
    <ds:schemaRef ds:uri="f7b00057-f5aa-46f4-8410-da255f32554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243552F-E41D-424C-8547-11ECC67B9BE1}">
  <ds:schemaRefs>
    <ds:schemaRef ds:uri="http://schemas.microsoft.com/sharepoint/v3/contenttype/forms"/>
  </ds:schemaRefs>
</ds:datastoreItem>
</file>

<file path=customXml/itemProps3.xml><?xml version="1.0" encoding="utf-8"?>
<ds:datastoreItem xmlns:ds="http://schemas.openxmlformats.org/officeDocument/2006/customXml" ds:itemID="{A0D26DF9-5106-4408-AEB8-21B8AFA51FB3}">
  <ds:schemaRefs>
    <ds:schemaRef ds:uri="9ee75292-5076-4fcc-bc52-dcc754448144"/>
    <ds:schemaRef ds:uri="f7b00057-f5aa-46f4-8410-da255f32554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77</TotalTime>
  <Words>4388</Words>
  <Application>Microsoft Office PowerPoint</Application>
  <PresentationFormat>Widescreen</PresentationFormat>
  <Paragraphs>598</Paragraphs>
  <Slides>37</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ＭＳ Ｐゴシック</vt:lpstr>
      <vt:lpstr>Arial</vt:lpstr>
      <vt:lpstr>Calibri</vt:lpstr>
      <vt:lpstr>Cambria Math</vt:lpstr>
      <vt:lpstr>Times New Roman</vt:lpstr>
      <vt:lpstr>Alapértelmezett terv</vt:lpstr>
      <vt:lpstr>Supporting and Enhancing Mathematics and Statistics Unit: Factors and Multiples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9</cp:revision>
  <cp:lastPrinted>2016-10-17T08:47:54Z</cp:lastPrinted>
  <dcterms:created xsi:type="dcterms:W3CDTF">2012-10-10T19:07:13Z</dcterms:created>
  <dcterms:modified xsi:type="dcterms:W3CDTF">2021-08-23T10:46:13Z</dcterms:modified>
</cp:coreProperties>
</file>