
<file path=[Content_Types].xml><?xml version="1.0" encoding="utf-8"?>
<Types xmlns="http://schemas.openxmlformats.org/package/2006/content-types">
  <Default Extension="png" ContentType="image/png"/>
  <Default Extension="glb" ContentType="model/gltf.binary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4"/>
  </p:sldMasterIdLst>
  <p:notesMasterIdLst>
    <p:notesMasterId r:id="rId27"/>
  </p:notesMasterIdLst>
  <p:handoutMasterIdLst>
    <p:handoutMasterId r:id="rId28"/>
  </p:handoutMasterIdLst>
  <p:sldIdLst>
    <p:sldId id="355" r:id="rId5"/>
    <p:sldId id="359" r:id="rId6"/>
    <p:sldId id="283" r:id="rId7"/>
    <p:sldId id="366" r:id="rId8"/>
    <p:sldId id="376" r:id="rId9"/>
    <p:sldId id="367" r:id="rId10"/>
    <p:sldId id="372" r:id="rId11"/>
    <p:sldId id="377" r:id="rId12"/>
    <p:sldId id="378" r:id="rId13"/>
    <p:sldId id="356" r:id="rId14"/>
    <p:sldId id="362" r:id="rId15"/>
    <p:sldId id="368" r:id="rId16"/>
    <p:sldId id="369" r:id="rId17"/>
    <p:sldId id="373" r:id="rId18"/>
    <p:sldId id="379" r:id="rId19"/>
    <p:sldId id="363" r:id="rId20"/>
    <p:sldId id="357" r:id="rId21"/>
    <p:sldId id="370" r:id="rId22"/>
    <p:sldId id="371" r:id="rId23"/>
    <p:sldId id="374" r:id="rId24"/>
    <p:sldId id="375" r:id="rId25"/>
    <p:sldId id="364" r:id="rId26"/>
  </p:sldIdLst>
  <p:sldSz cx="12192000" cy="6858000"/>
  <p:notesSz cx="6858000" cy="9144000"/>
  <p:defaultTextStyle>
    <a:defPPr>
      <a:defRPr lang="en-GB"/>
    </a:defPPr>
    <a:lvl1pPr algn="l" defTabSz="449263" rtl="0" eaLnBrk="0" fontAlgn="base" hangingPunct="0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1pPr>
    <a:lvl2pPr marL="742950" indent="-285750" algn="l" defTabSz="449263" rtl="0" eaLnBrk="0" fontAlgn="base" hangingPunct="0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2pPr>
    <a:lvl3pPr marL="1143000" indent="-228600" algn="l" defTabSz="449263" rtl="0" eaLnBrk="0" fontAlgn="base" hangingPunct="0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3pPr>
    <a:lvl4pPr marL="1600200" indent="-228600" algn="l" defTabSz="449263" rtl="0" eaLnBrk="0" fontAlgn="base" hangingPunct="0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4pPr>
    <a:lvl5pPr marL="2057400" indent="-228600" algn="l" defTabSz="449263" rtl="0" eaLnBrk="0" fontAlgn="base" hangingPunct="0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5pPr>
    <a:lvl6pPr marL="2286000" algn="l" defTabSz="914400" rtl="0" eaLnBrk="1" latinLnBrk="0" hangingPunct="1">
      <a:defRPr sz="20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6pPr>
    <a:lvl7pPr marL="2743200" algn="l" defTabSz="914400" rtl="0" eaLnBrk="1" latinLnBrk="0" hangingPunct="1">
      <a:defRPr sz="20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7pPr>
    <a:lvl8pPr marL="3200400" algn="l" defTabSz="914400" rtl="0" eaLnBrk="1" latinLnBrk="0" hangingPunct="1">
      <a:defRPr sz="20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8pPr>
    <a:lvl9pPr marL="3657600" algn="l" defTabSz="914400" rtl="0" eaLnBrk="1" latinLnBrk="0" hangingPunct="1">
      <a:defRPr sz="20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ndrew Russell" initials="AR" lastIdx="2" clrIdx="0">
    <p:extLst>
      <p:ext uri="{19B8F6BF-5375-455C-9EA6-DF929625EA0E}">
        <p15:presenceInfo xmlns:p15="http://schemas.microsoft.com/office/powerpoint/2012/main" userId="S::ARussell@carlisle.ac.uk::544628be-a6c1-423e-8681-82e7ff34172c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6" frameSlides="1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0"/>
    <p:restoredTop sz="94656"/>
  </p:normalViewPr>
  <p:slideViewPr>
    <p:cSldViewPr>
      <p:cViewPr varScale="1">
        <p:scale>
          <a:sx n="108" d="100"/>
          <a:sy n="108" d="100"/>
        </p:scale>
        <p:origin x="138" y="108"/>
      </p:cViewPr>
      <p:guideLst>
        <p:guide orient="horz" pos="2160"/>
        <p:guide pos="3840"/>
      </p:guideLst>
    </p:cSldViewPr>
  </p:slideViewPr>
  <p:outlineViewPr>
    <p:cViewPr varScale="1">
      <p:scale>
        <a:sx n="170" d="200"/>
        <a:sy n="170" d="200"/>
      </p:scale>
      <p:origin x="-780" y="-84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notesViewPr>
    <p:cSldViewPr>
      <p:cViewPr varScale="1">
        <p:scale>
          <a:sx n="59" d="100"/>
          <a:sy n="59" d="100"/>
        </p:scale>
        <p:origin x="-1752" y="-7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microsoft.com/office/2016/11/relationships/changesInfo" Target="changesInfos/changesInfo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commentAuthors" Target="commentAuthor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handoutMaster" Target="handoutMasters/handoutMaster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notesMaster" Target="notesMasters/notesMaster1.xml"/><Relationship Id="rId30" Type="http://schemas.openxmlformats.org/officeDocument/2006/relationships/presProps" Target="presProps.xml"/><Relationship Id="rId8" Type="http://schemas.openxmlformats.org/officeDocument/2006/relationships/slide" Target="slides/slide4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ndrew Russell" userId="S::arussell@carlisle.ac.uk::b582c053-7e58-4541-81be-765928a672ea" providerId="AD" clId="Web-{FCF344A0-5195-8CED-FC69-8269049C75B3}"/>
    <pc:docChg chg="modSld">
      <pc:chgData name="Andrew Russell" userId="S::arussell@carlisle.ac.uk::b582c053-7e58-4541-81be-765928a672ea" providerId="AD" clId="Web-{FCF344A0-5195-8CED-FC69-8269049C75B3}" dt="2020-11-11T19:55:52.722" v="1" actId="1076"/>
      <pc:docMkLst>
        <pc:docMk/>
      </pc:docMkLst>
      <pc:sldChg chg="modSp">
        <pc:chgData name="Andrew Russell" userId="S::arussell@carlisle.ac.uk::b582c053-7e58-4541-81be-765928a672ea" providerId="AD" clId="Web-{FCF344A0-5195-8CED-FC69-8269049C75B3}" dt="2020-11-11T19:55:52.722" v="1" actId="1076"/>
        <pc:sldMkLst>
          <pc:docMk/>
          <pc:sldMk cId="2426170036" sldId="367"/>
        </pc:sldMkLst>
        <pc:graphicFrameChg chg="mod">
          <ac:chgData name="Andrew Russell" userId="S::arussell@carlisle.ac.uk::b582c053-7e58-4541-81be-765928a672ea" providerId="AD" clId="Web-{FCF344A0-5195-8CED-FC69-8269049C75B3}" dt="2020-11-11T19:55:51.269" v="0" actId="1076"/>
          <ac:graphicFrameMkLst>
            <pc:docMk/>
            <pc:sldMk cId="2426170036" sldId="367"/>
            <ac:graphicFrameMk id="19" creationId="{74A065DA-BE0E-47E0-B5C8-4335F82CCD4C}"/>
          </ac:graphicFrameMkLst>
        </pc:graphicFrameChg>
        <pc:graphicFrameChg chg="mod">
          <ac:chgData name="Andrew Russell" userId="S::arussell@carlisle.ac.uk::b582c053-7e58-4541-81be-765928a672ea" providerId="AD" clId="Web-{FCF344A0-5195-8CED-FC69-8269049C75B3}" dt="2020-11-11T19:55:52.722" v="1" actId="1076"/>
          <ac:graphicFrameMkLst>
            <pc:docMk/>
            <pc:sldMk cId="2426170036" sldId="367"/>
            <ac:graphicFrameMk id="21" creationId="{2A1877CF-E706-4B70-B39F-128E4EB2FE77}"/>
          </ac:graphicFrameMkLst>
        </pc:graphicFrame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buClr>
                <a:srgbClr val="000000"/>
              </a:buClr>
              <a:buSzPct val="100000"/>
              <a:buFont typeface="Times New Roman" charset="0"/>
              <a:buNone/>
              <a:defRPr sz="1200">
                <a:latin typeface="Arial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403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 sz="1200"/>
            </a:lvl1pPr>
          </a:lstStyle>
          <a:p>
            <a:pPr>
              <a:defRPr/>
            </a:pPr>
            <a:fld id="{68FCC49C-92F4-486F-8D45-77C86ABB1FF0}" type="datetime1">
              <a:rPr lang="en-US" altLang="en-US"/>
              <a:pPr>
                <a:defRPr/>
              </a:pPr>
              <a:t>8/24/2021</a:t>
            </a:fld>
            <a:endParaRPr lang="en-US" altLang="en-US"/>
          </a:p>
        </p:txBody>
      </p:sp>
      <p:sp>
        <p:nvSpPr>
          <p:cNvPr id="4403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0" hangingPunct="0">
              <a:buClr>
                <a:srgbClr val="000000"/>
              </a:buClr>
              <a:buSzPct val="100000"/>
              <a:buFont typeface="Times New Roman" charset="0"/>
              <a:buNone/>
              <a:defRPr sz="1200">
                <a:latin typeface="Arial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403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 sz="1200"/>
            </a:lvl1pPr>
          </a:lstStyle>
          <a:p>
            <a:pPr>
              <a:defRPr/>
            </a:pPr>
            <a:fld id="{97D64321-B5A8-47E5-A609-99FAF3D09F8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AutoShape 1"/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n-US" altLang="en-US"/>
          </a:p>
        </p:txBody>
      </p:sp>
      <p:sp>
        <p:nvSpPr>
          <p:cNvPr id="13315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-17002125" y="-11796713"/>
            <a:ext cx="22204363" cy="124904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sp>
      <p:sp>
        <p:nvSpPr>
          <p:cNvPr id="3075" name="Rectangle 3"/>
          <p:cNvSpPr>
            <a:spLocks noGrp="1" noChangeArrowheads="1"/>
          </p:cNvSpPr>
          <p:nvPr>
            <p:ph type="body"/>
          </p:nvPr>
        </p:nvSpPr>
        <p:spPr bwMode="auto">
          <a:xfrm>
            <a:off x="685800" y="4343400"/>
            <a:ext cx="5483225" cy="4111625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endParaRPr lang="hu-HU" noProof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charset="0"/>
        <a:ea typeface="ＭＳ Ｐゴシック" charset="0"/>
        <a:cs typeface="ＭＳ Ｐゴシック" charset="0"/>
      </a:defRPr>
    </a:lvl1pPr>
    <a:lvl2pPr marL="742950" indent="-28575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charset="0"/>
        <a:ea typeface="ＭＳ Ｐゴシック" charset="0"/>
        <a:cs typeface="+mn-cs"/>
      </a:defRPr>
    </a:lvl2pPr>
    <a:lvl3pPr marL="11430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charset="0"/>
        <a:ea typeface="ＭＳ Ｐゴシック" charset="0"/>
        <a:cs typeface="+mn-cs"/>
      </a:defRPr>
    </a:lvl3pPr>
    <a:lvl4pPr marL="16002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charset="0"/>
        <a:ea typeface="ＭＳ Ｐゴシック" charset="0"/>
        <a:cs typeface="+mn-cs"/>
      </a:defRPr>
    </a:lvl4pPr>
    <a:lvl5pPr marL="20574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charset="0"/>
        <a:ea typeface="ＭＳ Ｐゴシック" charset="0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ext Box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95325"/>
            <a:ext cx="6096000" cy="3429000"/>
          </a:xfrm>
        </p:spPr>
      </p:sp>
      <p:sp>
        <p:nvSpPr>
          <p:cNvPr id="69635" name="Text Box 3"/>
          <p:cNvSpPr txBox="1"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ln/>
        </p:spPr>
        <p:txBody>
          <a:bodyPr wrap="none" anchor="ctr"/>
          <a:lstStyle/>
          <a:p>
            <a:pPr>
              <a:buFont typeface="Times New Roman" charset="0"/>
              <a:buNone/>
              <a:defRPr/>
            </a:pPr>
            <a:endParaRPr lang="hu-HU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2153160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ext Box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95325"/>
            <a:ext cx="6096000" cy="3429000"/>
          </a:xfrm>
        </p:spPr>
      </p:sp>
      <p:sp>
        <p:nvSpPr>
          <p:cNvPr id="69635" name="Text Box 3"/>
          <p:cNvSpPr txBox="1"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ln/>
        </p:spPr>
        <p:txBody>
          <a:bodyPr wrap="none" anchor="ctr"/>
          <a:lstStyle/>
          <a:p>
            <a:pPr>
              <a:buFont typeface="Times New Roman" charset="0"/>
              <a:buNone/>
              <a:defRPr/>
            </a:pPr>
            <a:endParaRPr lang="hu-HU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655960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ext Box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95325"/>
            <a:ext cx="6096000" cy="3429000"/>
          </a:xfrm>
        </p:spPr>
      </p:sp>
      <p:sp>
        <p:nvSpPr>
          <p:cNvPr id="69635" name="Text Box 3"/>
          <p:cNvSpPr txBox="1"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ln/>
        </p:spPr>
        <p:txBody>
          <a:bodyPr wrap="none" anchor="ctr"/>
          <a:lstStyle/>
          <a:p>
            <a:pPr>
              <a:buFont typeface="Times New Roman" charset="0"/>
              <a:buNone/>
              <a:defRPr/>
            </a:pPr>
            <a:endParaRPr lang="hu-HU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7737259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ext Box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95325"/>
            <a:ext cx="6096000" cy="3429000"/>
          </a:xfrm>
        </p:spPr>
      </p:sp>
      <p:sp>
        <p:nvSpPr>
          <p:cNvPr id="69635" name="Text Box 3"/>
          <p:cNvSpPr txBox="1"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ln/>
        </p:spPr>
        <p:txBody>
          <a:bodyPr wrap="none" anchor="ctr"/>
          <a:lstStyle/>
          <a:p>
            <a:pPr>
              <a:buFont typeface="Times New Roman" charset="0"/>
              <a:buNone/>
              <a:defRPr/>
            </a:pPr>
            <a:endParaRPr lang="hu-HU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5685399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ext Box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95325"/>
            <a:ext cx="6096000" cy="3429000"/>
          </a:xfrm>
        </p:spPr>
      </p:sp>
      <p:sp>
        <p:nvSpPr>
          <p:cNvPr id="69635" name="Text Box 3"/>
          <p:cNvSpPr txBox="1"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ln/>
        </p:spPr>
        <p:txBody>
          <a:bodyPr wrap="none" anchor="ctr"/>
          <a:lstStyle/>
          <a:p>
            <a:pPr>
              <a:buFont typeface="Times New Roman" charset="0"/>
              <a:buNone/>
              <a:defRPr/>
            </a:pPr>
            <a:endParaRPr lang="hu-HU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0510040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ext Box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95325"/>
            <a:ext cx="6096000" cy="3429000"/>
          </a:xfrm>
        </p:spPr>
      </p:sp>
      <p:sp>
        <p:nvSpPr>
          <p:cNvPr id="69635" name="Text Box 3"/>
          <p:cNvSpPr txBox="1"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ln/>
        </p:spPr>
        <p:txBody>
          <a:bodyPr wrap="none" anchor="ctr"/>
          <a:lstStyle/>
          <a:p>
            <a:pPr>
              <a:buFont typeface="Times New Roman" charset="0"/>
              <a:buNone/>
              <a:defRPr/>
            </a:pPr>
            <a:endParaRPr lang="hu-HU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9416468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ext Box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95325"/>
            <a:ext cx="6096000" cy="3429000"/>
          </a:xfrm>
        </p:spPr>
      </p:sp>
      <p:sp>
        <p:nvSpPr>
          <p:cNvPr id="69635" name="Text Box 3"/>
          <p:cNvSpPr txBox="1"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ln/>
        </p:spPr>
        <p:txBody>
          <a:bodyPr wrap="none" anchor="ctr"/>
          <a:lstStyle/>
          <a:p>
            <a:pPr>
              <a:buFont typeface="Times New Roman" charset="0"/>
              <a:buNone/>
              <a:defRPr/>
            </a:pPr>
            <a:endParaRPr lang="hu-HU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3679156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ext Box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95325"/>
            <a:ext cx="6096000" cy="3429000"/>
          </a:xfrm>
        </p:spPr>
      </p:sp>
      <p:sp>
        <p:nvSpPr>
          <p:cNvPr id="69635" name="Text Box 3"/>
          <p:cNvSpPr txBox="1"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ln/>
        </p:spPr>
        <p:txBody>
          <a:bodyPr wrap="none" anchor="ctr"/>
          <a:lstStyle/>
          <a:p>
            <a:pPr>
              <a:buFont typeface="Times New Roman" charset="0"/>
              <a:buNone/>
              <a:defRPr/>
            </a:pPr>
            <a:endParaRPr lang="hu-HU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8176514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ext Box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95325"/>
            <a:ext cx="6096000" cy="3429000"/>
          </a:xfrm>
        </p:spPr>
      </p:sp>
      <p:sp>
        <p:nvSpPr>
          <p:cNvPr id="69635" name="Text Box 3"/>
          <p:cNvSpPr txBox="1"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ln/>
        </p:spPr>
        <p:txBody>
          <a:bodyPr wrap="none" anchor="ctr"/>
          <a:lstStyle/>
          <a:p>
            <a:pPr>
              <a:buFont typeface="Times New Roman" charset="0"/>
              <a:buNone/>
              <a:defRPr/>
            </a:pPr>
            <a:endParaRPr lang="hu-HU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2172071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ext Box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95325"/>
            <a:ext cx="6096000" cy="3429000"/>
          </a:xfrm>
        </p:spPr>
      </p:sp>
      <p:sp>
        <p:nvSpPr>
          <p:cNvPr id="69635" name="Text Box 3"/>
          <p:cNvSpPr txBox="1"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ln/>
        </p:spPr>
        <p:txBody>
          <a:bodyPr wrap="none" anchor="ctr"/>
          <a:lstStyle/>
          <a:p>
            <a:pPr>
              <a:buFont typeface="Times New Roman" charset="0"/>
              <a:buNone/>
              <a:defRPr/>
            </a:pPr>
            <a:endParaRPr lang="hu-HU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4126395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ext Box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95325"/>
            <a:ext cx="6096000" cy="3429000"/>
          </a:xfrm>
        </p:spPr>
      </p:sp>
      <p:sp>
        <p:nvSpPr>
          <p:cNvPr id="69635" name="Text Box 3"/>
          <p:cNvSpPr txBox="1"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ln/>
        </p:spPr>
        <p:txBody>
          <a:bodyPr wrap="none" anchor="ctr"/>
          <a:lstStyle/>
          <a:p>
            <a:pPr>
              <a:buFont typeface="Times New Roman" charset="0"/>
              <a:buNone/>
              <a:defRPr/>
            </a:pPr>
            <a:endParaRPr lang="hu-HU">
              <a:cs typeface="+mn-cs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ext Box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95325"/>
            <a:ext cx="6096000" cy="3429000"/>
          </a:xfrm>
        </p:spPr>
      </p:sp>
      <p:sp>
        <p:nvSpPr>
          <p:cNvPr id="69635" name="Text Box 3"/>
          <p:cNvSpPr txBox="1"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ln/>
        </p:spPr>
        <p:txBody>
          <a:bodyPr wrap="none" anchor="ctr"/>
          <a:lstStyle/>
          <a:p>
            <a:pPr>
              <a:buFont typeface="Times New Roman" charset="0"/>
              <a:buNone/>
              <a:defRPr/>
            </a:pPr>
            <a:endParaRPr lang="hu-HU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4882267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ext Box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95325"/>
            <a:ext cx="6096000" cy="3429000"/>
          </a:xfrm>
        </p:spPr>
      </p:sp>
      <p:sp>
        <p:nvSpPr>
          <p:cNvPr id="69635" name="Text Box 3"/>
          <p:cNvSpPr txBox="1"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ln/>
        </p:spPr>
        <p:txBody>
          <a:bodyPr wrap="none" anchor="ctr"/>
          <a:lstStyle/>
          <a:p>
            <a:pPr>
              <a:buFont typeface="Times New Roman" charset="0"/>
              <a:buNone/>
              <a:defRPr/>
            </a:pPr>
            <a:endParaRPr lang="hu-HU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1046707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ext Box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95325"/>
            <a:ext cx="6096000" cy="3429000"/>
          </a:xfrm>
        </p:spPr>
      </p:sp>
      <p:sp>
        <p:nvSpPr>
          <p:cNvPr id="69635" name="Text Box 3"/>
          <p:cNvSpPr txBox="1"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ln/>
        </p:spPr>
        <p:txBody>
          <a:bodyPr wrap="none" anchor="ctr"/>
          <a:lstStyle/>
          <a:p>
            <a:pPr>
              <a:buFont typeface="Times New Roman" charset="0"/>
              <a:buNone/>
              <a:defRPr/>
            </a:pPr>
            <a:endParaRPr lang="hu-HU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7401411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ext Box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95325"/>
            <a:ext cx="6096000" cy="3429000"/>
          </a:xfrm>
        </p:spPr>
      </p:sp>
      <p:sp>
        <p:nvSpPr>
          <p:cNvPr id="69635" name="Text Box 3"/>
          <p:cNvSpPr txBox="1"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ln/>
        </p:spPr>
        <p:txBody>
          <a:bodyPr wrap="none" anchor="ctr"/>
          <a:lstStyle/>
          <a:p>
            <a:pPr>
              <a:buFont typeface="Times New Roman" charset="0"/>
              <a:buNone/>
              <a:defRPr/>
            </a:pPr>
            <a:endParaRPr lang="hu-HU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3468423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ext Box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95325"/>
            <a:ext cx="6096000" cy="3429000"/>
          </a:xfrm>
        </p:spPr>
      </p:sp>
      <p:sp>
        <p:nvSpPr>
          <p:cNvPr id="69635" name="Text Box 3"/>
          <p:cNvSpPr txBox="1"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ln/>
        </p:spPr>
        <p:txBody>
          <a:bodyPr wrap="none" anchor="ctr"/>
          <a:lstStyle/>
          <a:p>
            <a:pPr>
              <a:buFont typeface="Times New Roman" charset="0"/>
              <a:buNone/>
              <a:defRPr/>
            </a:pPr>
            <a:endParaRPr lang="hu-HU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700446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ext Box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95325"/>
            <a:ext cx="6096000" cy="3429000"/>
          </a:xfrm>
        </p:spPr>
      </p:sp>
      <p:sp>
        <p:nvSpPr>
          <p:cNvPr id="69635" name="Text Box 3"/>
          <p:cNvSpPr txBox="1"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ln/>
        </p:spPr>
        <p:txBody>
          <a:bodyPr wrap="none" anchor="ctr"/>
          <a:lstStyle/>
          <a:p>
            <a:pPr>
              <a:buFont typeface="Times New Roman" charset="0"/>
              <a:buNone/>
              <a:defRPr/>
            </a:pPr>
            <a:endParaRPr lang="hu-HU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8280278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ext Box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95325"/>
            <a:ext cx="6096000" cy="3429000"/>
          </a:xfrm>
        </p:spPr>
      </p:sp>
      <p:sp>
        <p:nvSpPr>
          <p:cNvPr id="69635" name="Text Box 3"/>
          <p:cNvSpPr txBox="1"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ln/>
        </p:spPr>
        <p:txBody>
          <a:bodyPr wrap="none" anchor="ctr"/>
          <a:lstStyle/>
          <a:p>
            <a:pPr>
              <a:buFont typeface="Times New Roman" charset="0"/>
              <a:buNone/>
              <a:defRPr/>
            </a:pPr>
            <a:endParaRPr lang="hu-HU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3620541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38200" y="5301208"/>
            <a:ext cx="10515600" cy="1325563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Enhancing and Supporting Mathematics and Data Science</a:t>
            </a:r>
            <a:endParaRPr lang="en-GB" dirty="0"/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95600" y="0"/>
            <a:ext cx="7200800" cy="55032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6014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>
          <a:xfrm>
            <a:off x="609600" y="6353176"/>
            <a:ext cx="2840567" cy="366713"/>
          </a:xfrm>
          <a:prstGeom prst="rect">
            <a:avLst/>
          </a:prstGeom>
        </p:spPr>
        <p:txBody>
          <a:bodyPr/>
          <a:lstStyle>
            <a:lvl1pPr eaLnBrk="1" hangingPunct="1">
              <a:buClr>
                <a:srgbClr val="000000"/>
              </a:buClr>
              <a:buSzPct val="100000"/>
              <a:buFont typeface="Times New Roman" charset="0"/>
              <a:buNone/>
              <a:defRPr>
                <a:latin typeface="Arial" charset="0"/>
                <a:ea typeface="ＭＳ Ｐゴシック" charset="0"/>
                <a:cs typeface="+mn-cs"/>
              </a:defRPr>
            </a:lvl1pPr>
          </a:lstStyle>
          <a:p>
            <a:pPr>
              <a:defRPr/>
            </a:pPr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1167471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95700" y="2276475"/>
            <a:ext cx="7865533" cy="3092450"/>
          </a:xfrm>
          <a:prstGeom prst="rect">
            <a:avLst/>
          </a:prstGeo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1" y="1604963"/>
            <a:ext cx="10725151" cy="3975100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>
          <a:xfrm>
            <a:off x="609600" y="6353176"/>
            <a:ext cx="2840567" cy="366713"/>
          </a:xfrm>
          <a:prstGeom prst="rect">
            <a:avLst/>
          </a:prstGeom>
        </p:spPr>
        <p:txBody>
          <a:bodyPr/>
          <a:lstStyle>
            <a:lvl1pPr eaLnBrk="1" hangingPunct="1">
              <a:buClr>
                <a:srgbClr val="000000"/>
              </a:buClr>
              <a:buSzPct val="100000"/>
              <a:buFont typeface="Times New Roman" charset="0"/>
              <a:buNone/>
              <a:defRPr>
                <a:latin typeface="Arial" charset="0"/>
                <a:ea typeface="ＭＳ Ｐゴシック" charset="0"/>
                <a:cs typeface="+mn-cs"/>
              </a:defRPr>
            </a:lvl1pPr>
          </a:lstStyle>
          <a:p>
            <a:pPr>
              <a:defRPr/>
            </a:pPr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0124463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24385" y="1604963"/>
            <a:ext cx="2736849" cy="3975100"/>
          </a:xfrm>
          <a:prstGeom prst="rect">
            <a:avLst/>
          </a:prstGeo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1604963"/>
            <a:ext cx="8011584" cy="3975100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>
          <a:xfrm>
            <a:off x="609600" y="6353176"/>
            <a:ext cx="2840567" cy="366713"/>
          </a:xfrm>
          <a:prstGeom prst="rect">
            <a:avLst/>
          </a:prstGeom>
        </p:spPr>
        <p:txBody>
          <a:bodyPr/>
          <a:lstStyle>
            <a:lvl1pPr eaLnBrk="1" hangingPunct="1">
              <a:buClr>
                <a:srgbClr val="000000"/>
              </a:buClr>
              <a:buSzPct val="100000"/>
              <a:buFont typeface="Times New Roman" charset="0"/>
              <a:buNone/>
              <a:defRPr>
                <a:latin typeface="Arial" charset="0"/>
                <a:ea typeface="ＭＳ Ｐゴシック" charset="0"/>
                <a:cs typeface="+mn-cs"/>
              </a:defRPr>
            </a:lvl1pPr>
          </a:lstStyle>
          <a:p>
            <a:pPr>
              <a:defRPr/>
            </a:pPr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9108651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91544" y="3379"/>
            <a:ext cx="10363200" cy="792088"/>
          </a:xfrm>
          <a:prstGeom prst="rect">
            <a:avLst/>
          </a:prstGeom>
        </p:spPr>
        <p:txBody>
          <a:bodyPr/>
          <a:lstStyle>
            <a:lvl1pPr>
              <a:defRPr sz="3200">
                <a:solidFill>
                  <a:schemeClr val="tx1"/>
                </a:solidFill>
              </a:defRPr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215680" y="3068960"/>
            <a:ext cx="85344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800">
                <a:solidFill>
                  <a:schemeClr val="tx1"/>
                </a:solidFill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GB" dirty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386337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95700" y="2276475"/>
            <a:ext cx="7865533" cy="3092450"/>
          </a:xfrm>
          <a:prstGeom prst="rect">
            <a:avLst/>
          </a:prstGeo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1" y="1604963"/>
            <a:ext cx="10725151" cy="39751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69410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>
          <a:xfrm>
            <a:off x="609600" y="6353176"/>
            <a:ext cx="2840567" cy="366713"/>
          </a:xfrm>
          <a:prstGeom prst="rect">
            <a:avLst/>
          </a:prstGeom>
        </p:spPr>
        <p:txBody>
          <a:bodyPr/>
          <a:lstStyle>
            <a:lvl1pPr eaLnBrk="1" hangingPunct="1">
              <a:buClr>
                <a:srgbClr val="000000"/>
              </a:buClr>
              <a:buSzPct val="100000"/>
              <a:buFont typeface="Times New Roman" charset="0"/>
              <a:buNone/>
              <a:defRPr>
                <a:latin typeface="Arial" charset="0"/>
                <a:ea typeface="ＭＳ Ｐゴシック" charset="0"/>
                <a:cs typeface="+mn-cs"/>
              </a:defRPr>
            </a:lvl1pPr>
          </a:lstStyle>
          <a:p>
            <a:pPr>
              <a:defRPr/>
            </a:pPr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0795224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95700" y="2276475"/>
            <a:ext cx="7865533" cy="3092450"/>
          </a:xfrm>
          <a:prstGeom prst="rect">
            <a:avLst/>
          </a:prstGeo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4963"/>
            <a:ext cx="5259917" cy="3975100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72718" y="1604963"/>
            <a:ext cx="5262033" cy="3975100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95713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idx="10"/>
          </p:nvPr>
        </p:nvSpPr>
        <p:spPr>
          <a:xfrm>
            <a:off x="609600" y="6353176"/>
            <a:ext cx="2840567" cy="366713"/>
          </a:xfrm>
          <a:prstGeom prst="rect">
            <a:avLst/>
          </a:prstGeom>
        </p:spPr>
        <p:txBody>
          <a:bodyPr/>
          <a:lstStyle>
            <a:lvl1pPr eaLnBrk="1" hangingPunct="1">
              <a:buClr>
                <a:srgbClr val="000000"/>
              </a:buClr>
              <a:buSzPct val="100000"/>
              <a:buFont typeface="Times New Roman" charset="0"/>
              <a:buNone/>
              <a:defRPr>
                <a:latin typeface="Arial" charset="0"/>
                <a:ea typeface="ＭＳ Ｐゴシック" charset="0"/>
                <a:cs typeface="+mn-cs"/>
              </a:defRPr>
            </a:lvl1pPr>
          </a:lstStyle>
          <a:p>
            <a:pPr>
              <a:defRPr/>
            </a:pPr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0724386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95700" y="2276475"/>
            <a:ext cx="7865533" cy="3092450"/>
          </a:xfrm>
          <a:prstGeom prst="rect">
            <a:avLst/>
          </a:prstGeo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0"/>
          </p:nvPr>
        </p:nvSpPr>
        <p:spPr>
          <a:xfrm>
            <a:off x="609600" y="6353176"/>
            <a:ext cx="2840567" cy="366713"/>
          </a:xfrm>
          <a:prstGeom prst="rect">
            <a:avLst/>
          </a:prstGeom>
        </p:spPr>
        <p:txBody>
          <a:bodyPr/>
          <a:lstStyle>
            <a:lvl1pPr eaLnBrk="1" hangingPunct="1">
              <a:buClr>
                <a:srgbClr val="000000"/>
              </a:buClr>
              <a:buSzPct val="100000"/>
              <a:buFont typeface="Times New Roman" charset="0"/>
              <a:buNone/>
              <a:defRPr>
                <a:latin typeface="Arial" charset="0"/>
                <a:ea typeface="ＭＳ Ｐゴシック" charset="0"/>
                <a:cs typeface="+mn-cs"/>
              </a:defRPr>
            </a:lvl1pPr>
          </a:lstStyle>
          <a:p>
            <a:pPr>
              <a:defRPr/>
            </a:pPr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726051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614128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>
          <a:xfrm>
            <a:off x="609600" y="6353176"/>
            <a:ext cx="2840567" cy="366713"/>
          </a:xfrm>
          <a:prstGeom prst="rect">
            <a:avLst/>
          </a:prstGeom>
        </p:spPr>
        <p:txBody>
          <a:bodyPr/>
          <a:lstStyle>
            <a:lvl1pPr eaLnBrk="1" hangingPunct="1">
              <a:buClr>
                <a:srgbClr val="000000"/>
              </a:buClr>
              <a:buSzPct val="100000"/>
              <a:buFont typeface="Times New Roman" charset="0"/>
              <a:buNone/>
              <a:defRPr>
                <a:latin typeface="Arial" charset="0"/>
                <a:ea typeface="ＭＳ Ｐゴシック" charset="0"/>
                <a:cs typeface="+mn-cs"/>
              </a:defRPr>
            </a:lvl1pPr>
          </a:lstStyle>
          <a:p>
            <a:pPr>
              <a:defRPr/>
            </a:pPr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53416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 bwMode="auto">
          <a:xfrm>
            <a:off x="0" y="0"/>
            <a:ext cx="2207568" cy="6858000"/>
          </a:xfrm>
          <a:prstGeom prst="rect">
            <a:avLst/>
          </a:prstGeom>
          <a:solidFill>
            <a:schemeClr val="accent2">
              <a:lumMod val="7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buNone/>
              <a:tabLst/>
            </a:pPr>
            <a:endParaRPr kumimoji="0" lang="en-GB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0"/>
            </a:endParaRPr>
          </a:p>
        </p:txBody>
      </p:sp>
      <p:sp>
        <p:nvSpPr>
          <p:cNvPr id="2" name="AutoShape 6" descr="https://liveplymouthac.sharepoint.com/sites/u212/Logo%20files/UoP%20Logo_Centred_Colour.jpg"/>
          <p:cNvSpPr>
            <a:spLocks noChangeAspect="1" noChangeArrowheads="1"/>
          </p:cNvSpPr>
          <p:nvPr userDrawn="1"/>
        </p:nvSpPr>
        <p:spPr bwMode="auto">
          <a:xfrm>
            <a:off x="335360" y="620688"/>
            <a:ext cx="2736304" cy="27363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1085" y="5031616"/>
            <a:ext cx="2389738" cy="1826384"/>
          </a:xfrm>
          <a:prstGeom prst="rect">
            <a:avLst/>
          </a:prstGeom>
        </p:spPr>
      </p:pic>
      <p:sp>
        <p:nvSpPr>
          <p:cNvPr id="5" name="Rectangle 4"/>
          <p:cNvSpPr/>
          <p:nvPr userDrawn="1"/>
        </p:nvSpPr>
        <p:spPr bwMode="auto">
          <a:xfrm>
            <a:off x="2207568" y="0"/>
            <a:ext cx="9984432" cy="620688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buNone/>
              <a:tabLst/>
            </a:pPr>
            <a:endParaRPr kumimoji="0" lang="en-GB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915" r:id="rId1"/>
    <p:sldLayoutId id="2147484904" r:id="rId2"/>
    <p:sldLayoutId id="2147484905" r:id="rId3"/>
    <p:sldLayoutId id="2147484906" r:id="rId4"/>
    <p:sldLayoutId id="2147484907" r:id="rId5"/>
    <p:sldLayoutId id="2147484908" r:id="rId6"/>
    <p:sldLayoutId id="2147484909" r:id="rId7"/>
    <p:sldLayoutId id="2147484910" r:id="rId8"/>
    <p:sldLayoutId id="2147484911" r:id="rId9"/>
    <p:sldLayoutId id="2147484912" r:id="rId10"/>
    <p:sldLayoutId id="2147484913" r:id="rId11"/>
    <p:sldLayoutId id="2147484914" r:id="rId12"/>
  </p:sldLayoutIdLst>
  <p:txStyles>
    <p:titleStyle>
      <a:lvl1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4B8D"/>
          </a:solidFill>
          <a:latin typeface="+mj-lt"/>
          <a:ea typeface="+mj-ea"/>
          <a:cs typeface="ＭＳ Ｐゴシック" charset="0"/>
        </a:defRPr>
      </a:lvl1pPr>
      <a:lvl2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4B8D"/>
          </a:solidFill>
          <a:latin typeface="Arial" charset="0"/>
          <a:ea typeface="ＭＳ Ｐゴシック" charset="0"/>
          <a:cs typeface="ＭＳ Ｐゴシック" charset="0"/>
        </a:defRPr>
      </a:lvl2pPr>
      <a:lvl3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4B8D"/>
          </a:solidFill>
          <a:latin typeface="Arial" charset="0"/>
          <a:ea typeface="ＭＳ Ｐゴシック" charset="0"/>
          <a:cs typeface="ＭＳ Ｐゴシック" charset="0"/>
        </a:defRPr>
      </a:lvl3pPr>
      <a:lvl4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4B8D"/>
          </a:solidFill>
          <a:latin typeface="Arial" charset="0"/>
          <a:ea typeface="ＭＳ Ｐゴシック" charset="0"/>
          <a:cs typeface="ＭＳ Ｐゴシック" charset="0"/>
        </a:defRPr>
      </a:lvl4pPr>
      <a:lvl5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4B8D"/>
          </a:solidFill>
          <a:latin typeface="Arial" charset="0"/>
          <a:ea typeface="ＭＳ Ｐゴシック" charset="0"/>
          <a:cs typeface="ＭＳ Ｐゴシック" charset="0"/>
        </a:defRPr>
      </a:lvl5pPr>
      <a:lvl6pPr marL="25146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004B8D"/>
          </a:solidFill>
          <a:latin typeface="Arial" charset="0"/>
          <a:ea typeface="ＭＳ Ｐゴシック" charset="0"/>
        </a:defRPr>
      </a:lvl6pPr>
      <a:lvl7pPr marL="29718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004B8D"/>
          </a:solidFill>
          <a:latin typeface="Arial" charset="0"/>
          <a:ea typeface="ＭＳ Ｐゴシック" charset="0"/>
        </a:defRPr>
      </a:lvl7pPr>
      <a:lvl8pPr marL="34290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004B8D"/>
          </a:solidFill>
          <a:latin typeface="Arial" charset="0"/>
          <a:ea typeface="ＭＳ Ｐゴシック" charset="0"/>
        </a:defRPr>
      </a:lvl8pPr>
      <a:lvl9pPr marL="38862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004B8D"/>
          </a:solidFill>
          <a:latin typeface="Arial" charset="0"/>
          <a:ea typeface="ＭＳ Ｐゴシック" charset="0"/>
        </a:defRPr>
      </a:lvl9pPr>
    </p:titleStyle>
    <p:bodyStyle>
      <a:lvl1pPr marL="342900" indent="-342900" algn="l" defTabSz="449263" rtl="0" eaLnBrk="0" fontAlgn="base" hangingPunct="0">
        <a:spcBef>
          <a:spcPts val="8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3200">
          <a:solidFill>
            <a:srgbClr val="004B8D"/>
          </a:solidFill>
          <a:latin typeface="+mn-lt"/>
          <a:ea typeface="+mn-ea"/>
          <a:cs typeface="ＭＳ Ｐゴシック" charset="0"/>
        </a:defRPr>
      </a:lvl1pPr>
      <a:lvl2pPr marL="742950" indent="-285750" algn="l" defTabSz="449263" rtl="0" eaLnBrk="0" fontAlgn="base" hangingPunct="0">
        <a:spcBef>
          <a:spcPts val="7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800">
          <a:solidFill>
            <a:srgbClr val="004B8D"/>
          </a:solidFill>
          <a:latin typeface="+mn-lt"/>
          <a:ea typeface="+mn-ea"/>
        </a:defRPr>
      </a:lvl2pPr>
      <a:lvl3pPr marL="1143000" indent="-228600" algn="l" defTabSz="449263" rtl="0" eaLnBrk="0" fontAlgn="base" hangingPunct="0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400">
          <a:solidFill>
            <a:srgbClr val="004B8D"/>
          </a:solidFill>
          <a:latin typeface="+mn-lt"/>
          <a:ea typeface="+mn-ea"/>
        </a:defRPr>
      </a:lvl3pPr>
      <a:lvl4pPr marL="16002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000">
          <a:solidFill>
            <a:srgbClr val="004B8D"/>
          </a:solidFill>
          <a:latin typeface="+mn-lt"/>
          <a:ea typeface="+mn-ea"/>
        </a:defRPr>
      </a:lvl4pPr>
      <a:lvl5pPr marL="20574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000">
          <a:solidFill>
            <a:srgbClr val="004B8D"/>
          </a:solidFill>
          <a:latin typeface="+mn-lt"/>
          <a:ea typeface="+mn-ea"/>
        </a:defRPr>
      </a:lvl5pPr>
      <a:lvl6pPr marL="25146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004B8D"/>
          </a:solidFill>
          <a:latin typeface="+mn-lt"/>
          <a:ea typeface="+mn-ea"/>
        </a:defRPr>
      </a:lvl6pPr>
      <a:lvl7pPr marL="29718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004B8D"/>
          </a:solidFill>
          <a:latin typeface="+mn-lt"/>
          <a:ea typeface="+mn-ea"/>
        </a:defRPr>
      </a:lvl7pPr>
      <a:lvl8pPr marL="34290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004B8D"/>
          </a:solidFill>
          <a:latin typeface="+mn-lt"/>
          <a:ea typeface="+mn-ea"/>
        </a:defRPr>
      </a:lvl8pPr>
      <a:lvl9pPr marL="38862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004B8D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emf"/><Relationship Id="rId3" Type="http://schemas.openxmlformats.org/officeDocument/2006/relationships/image" Target="../media/image2.png"/><Relationship Id="rId7" Type="http://schemas.openxmlformats.org/officeDocument/2006/relationships/image" Target="../media/image16.em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5.emf"/><Relationship Id="rId5" Type="http://schemas.openxmlformats.org/officeDocument/2006/relationships/image" Target="../media/image14.emf"/><Relationship Id="rId4" Type="http://schemas.openxmlformats.org/officeDocument/2006/relationships/image" Target="../media/image13.e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8.e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0.emf"/><Relationship Id="rId4" Type="http://schemas.openxmlformats.org/officeDocument/2006/relationships/image" Target="../media/image19.em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1.emf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emf"/><Relationship Id="rId3" Type="http://schemas.openxmlformats.org/officeDocument/2006/relationships/image" Target="../media/image2.png"/><Relationship Id="rId7" Type="http://schemas.openxmlformats.org/officeDocument/2006/relationships/image" Target="../media/image25.emf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4.emf"/><Relationship Id="rId5" Type="http://schemas.openxmlformats.org/officeDocument/2006/relationships/image" Target="../media/image23.emf"/><Relationship Id="rId4" Type="http://schemas.openxmlformats.org/officeDocument/2006/relationships/image" Target="../media/image22.em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7.em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8.e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32.emf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1.emf"/><Relationship Id="rId5" Type="http://schemas.openxmlformats.org/officeDocument/2006/relationships/image" Target="../media/image30.emf"/><Relationship Id="rId4" Type="http://schemas.openxmlformats.org/officeDocument/2006/relationships/image" Target="../media/image29.emf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36.emf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5.emf"/><Relationship Id="rId5" Type="http://schemas.openxmlformats.org/officeDocument/2006/relationships/image" Target="../media/image34.emf"/><Relationship Id="rId4" Type="http://schemas.openxmlformats.org/officeDocument/2006/relationships/image" Target="../media/image33.emf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13" Type="http://schemas.microsoft.com/office/2017/06/relationships/model3d" Target="../media/model3d4.glb"/><Relationship Id="rId3" Type="http://schemas.openxmlformats.org/officeDocument/2006/relationships/image" Target="../media/image2.png"/><Relationship Id="rId7" Type="http://schemas.microsoft.com/office/2017/06/relationships/model3d" Target="../media/model3d2.glb"/><Relationship Id="rId12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.png"/><Relationship Id="rId11" Type="http://schemas.openxmlformats.org/officeDocument/2006/relationships/image" Target="../media/image5.png"/><Relationship Id="rId5" Type="http://schemas.openxmlformats.org/officeDocument/2006/relationships/image" Target="../media/image3.png"/><Relationship Id="rId15" Type="http://schemas.openxmlformats.org/officeDocument/2006/relationships/image" Target="../media/image6.png"/><Relationship Id="rId10" Type="http://schemas.microsoft.com/office/2017/06/relationships/model3d" Target="../media/model3d3.glb"/><Relationship Id="rId4" Type="http://schemas.microsoft.com/office/2017/06/relationships/model3d" Target="../media/model3d1.glb"/><Relationship Id="rId9" Type="http://schemas.openxmlformats.org/officeDocument/2006/relationships/image" Target="../media/image4.png"/><Relationship Id="rId1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2.png"/><Relationship Id="rId7" Type="http://schemas.microsoft.com/office/2017/06/relationships/model3d" Target="../media/model3d6.glb"/><Relationship Id="rId12" Type="http://schemas.openxmlformats.org/officeDocument/2006/relationships/image" Target="../media/image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7.png"/><Relationship Id="rId11" Type="http://schemas.openxmlformats.org/officeDocument/2006/relationships/image" Target="../media/image9.png"/><Relationship Id="rId5" Type="http://schemas.openxmlformats.org/officeDocument/2006/relationships/image" Target="../media/image7.png"/><Relationship Id="rId10" Type="http://schemas.microsoft.com/office/2017/06/relationships/model3d" Target="../media/model3d7.glb"/><Relationship Id="rId4" Type="http://schemas.microsoft.com/office/2017/06/relationships/model3d" Target="../media/model3d5.glb"/><Relationship Id="rId9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1.emf"/><Relationship Id="rId4" Type="http://schemas.openxmlformats.org/officeDocument/2006/relationships/image" Target="../media/image10.e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1344" y="5301208"/>
            <a:ext cx="11737304" cy="1325563"/>
          </a:xfrm>
        </p:spPr>
        <p:txBody>
          <a:bodyPr/>
          <a:lstStyle/>
          <a:p>
            <a:r>
              <a:rPr lang="en-GB" sz="3600" dirty="0"/>
              <a:t>Supporting and Enhancing Mathematics and Statistics</a:t>
            </a:r>
            <a:br>
              <a:rPr lang="en-GB" sz="3600" dirty="0"/>
            </a:br>
            <a:r>
              <a:rPr lang="en-GB" sz="3600" b="1" dirty="0"/>
              <a:t>Unit: Plans and Elevations</a:t>
            </a:r>
            <a:endParaRPr lang="en-GB" sz="3600" dirty="0"/>
          </a:p>
        </p:txBody>
      </p:sp>
    </p:spTree>
    <p:extLst>
      <p:ext uri="{BB962C8B-B14F-4D97-AF65-F5344CB8AC3E}">
        <p14:creationId xmlns:p14="http://schemas.microsoft.com/office/powerpoint/2010/main" val="368927150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72" name="TextBox 1"/>
          <p:cNvSpPr txBox="1">
            <a:spLocks noChangeArrowheads="1"/>
          </p:cNvSpPr>
          <p:nvPr/>
        </p:nvSpPr>
        <p:spPr bwMode="auto">
          <a:xfrm>
            <a:off x="2212410" y="791742"/>
            <a:ext cx="9721081" cy="3046988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 marL="457200" indent="-457200" eaLnBrk="0" hangingPunct="0">
              <a:tabLst>
                <a:tab pos="269875" algn="l"/>
              </a:tabLs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eaLnBrk="0" hangingPunct="0">
              <a:tabLst>
                <a:tab pos="269875" algn="l"/>
              </a:tabLs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tabLst>
                <a:tab pos="269875" algn="l"/>
              </a:tabLs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tabLst>
                <a:tab pos="269875" algn="l"/>
              </a:tabLs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tabLst>
                <a:tab pos="269875" algn="l"/>
              </a:tabLs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269875" algn="l"/>
              </a:tabLs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269875" algn="l"/>
              </a:tabLs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269875" algn="l"/>
              </a:tabLs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269875" algn="l"/>
              </a:tabLs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marL="0" indent="0"/>
            <a:r>
              <a:rPr lang="en-GB" sz="2400" dirty="0"/>
              <a:t>5. Can a 4-sided, 2-dimensional shape have 4 angles of equal size, and not be a square?</a:t>
            </a:r>
          </a:p>
          <a:p>
            <a:pPr>
              <a:buAutoNum type="arabicPeriod" startAt="5"/>
            </a:pPr>
            <a:endParaRPr lang="en-GB" sz="2400" dirty="0"/>
          </a:p>
          <a:p>
            <a:pPr>
              <a:buAutoNum type="arabicPeriod" startAt="6"/>
            </a:pPr>
            <a:r>
              <a:rPr lang="en-GB" sz="2400" dirty="0"/>
              <a:t>Name all possible 4-sided, 2-dimensional shapes that have at least</a:t>
            </a:r>
          </a:p>
          <a:p>
            <a:pPr marL="0" indent="0"/>
            <a:r>
              <a:rPr lang="en-GB" sz="2400" dirty="0"/>
              <a:t>2 sides of equal lengths.</a:t>
            </a:r>
            <a:br>
              <a:rPr lang="en-GB" sz="2400" dirty="0"/>
            </a:br>
            <a:endParaRPr lang="en-GB" sz="2400" dirty="0"/>
          </a:p>
          <a:p>
            <a:pPr>
              <a:buAutoNum type="arabicPeriod" startAt="7"/>
            </a:pPr>
            <a:r>
              <a:rPr lang="en-GB" sz="2400" dirty="0"/>
              <a:t>Name all possible 4-sided, 2-dimensional shapes that have at most</a:t>
            </a:r>
            <a:endParaRPr lang="en-US" sz="2400" dirty="0"/>
          </a:p>
          <a:p>
            <a:pPr marL="0" indent="0" eaLnBrk="1" hangingPunct="1">
              <a:buClr>
                <a:srgbClr val="000000"/>
              </a:buClr>
              <a:buSzPct val="100000"/>
              <a:defRPr/>
            </a:pPr>
            <a:endParaRPr lang="en-US" sz="2400" dirty="0"/>
          </a:p>
        </p:txBody>
      </p:sp>
      <p:sp>
        <p:nvSpPr>
          <p:cNvPr id="15373" name="TextBox 2"/>
          <p:cNvSpPr txBox="1">
            <a:spLocks noChangeArrowheads="1"/>
          </p:cNvSpPr>
          <p:nvPr/>
        </p:nvSpPr>
        <p:spPr bwMode="auto">
          <a:xfrm>
            <a:off x="2214136" y="44624"/>
            <a:ext cx="9984432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en-US" altLang="en-US" sz="2800" b="1" dirty="0"/>
              <a:t>Skill Check: Common 2D and 3D shapes</a:t>
            </a:r>
          </a:p>
        </p:txBody>
      </p:sp>
      <p:pic>
        <p:nvPicPr>
          <p:cNvPr id="15374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70600" y="3416300"/>
            <a:ext cx="38100" cy="2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75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70600" y="3416300"/>
            <a:ext cx="38100" cy="2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868984D5-1E27-4DCA-9B17-636CB0A53386}"/>
              </a:ext>
            </a:extLst>
          </p:cNvPr>
          <p:cNvSpPr/>
          <p:nvPr/>
        </p:nvSpPr>
        <p:spPr>
          <a:xfrm>
            <a:off x="2224236" y="3368353"/>
            <a:ext cx="350608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400" dirty="0"/>
              <a:t>2 sides of equal lengths.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5CCBBAA9-B3AF-4B2B-B0CC-CBAA87574299}"/>
              </a:ext>
            </a:extLst>
          </p:cNvPr>
          <p:cNvSpPr/>
          <p:nvPr/>
        </p:nvSpPr>
        <p:spPr>
          <a:xfrm>
            <a:off x="3727022" y="1537340"/>
            <a:ext cx="212487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400" dirty="0">
                <a:solidFill>
                  <a:srgbClr val="FF0000"/>
                </a:solidFill>
              </a:rPr>
              <a:t>Yes: rectangle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C64BDBCE-743F-4EE8-804C-827C0D60834F}"/>
              </a:ext>
            </a:extLst>
          </p:cNvPr>
          <p:cNvSpPr/>
          <p:nvPr/>
        </p:nvSpPr>
        <p:spPr>
          <a:xfrm>
            <a:off x="3700392" y="2611854"/>
            <a:ext cx="667362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400" dirty="0">
                <a:solidFill>
                  <a:srgbClr val="FF0000"/>
                </a:solidFill>
              </a:rPr>
              <a:t>Square, rectangle, rhombus, parallelogram, kite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9E9AD52-14C9-45EC-914F-4C9276B6BACF}"/>
              </a:ext>
            </a:extLst>
          </p:cNvPr>
          <p:cNvSpPr/>
          <p:nvPr/>
        </p:nvSpPr>
        <p:spPr>
          <a:xfrm>
            <a:off x="3800972" y="3737208"/>
            <a:ext cx="162877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400" dirty="0">
                <a:solidFill>
                  <a:srgbClr val="FF0000"/>
                </a:solidFill>
              </a:rPr>
              <a:t>Trapezium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0621500-E2DC-463C-AE50-9485B9B06CE7}"/>
              </a:ext>
            </a:extLst>
          </p:cNvPr>
          <p:cNvSpPr txBox="1"/>
          <p:nvPr/>
        </p:nvSpPr>
        <p:spPr>
          <a:xfrm>
            <a:off x="2212410" y="4189935"/>
            <a:ext cx="827607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/>
              <a:t>8. Draw a quadrilateral with diagonals that cross at 90˚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9940D0C0-9891-4EB6-BFF4-68CA078BCBCF}"/>
              </a:ext>
            </a:extLst>
          </p:cNvPr>
          <p:cNvSpPr/>
          <p:nvPr/>
        </p:nvSpPr>
        <p:spPr>
          <a:xfrm>
            <a:off x="3855070" y="4584328"/>
            <a:ext cx="336823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400" dirty="0">
                <a:solidFill>
                  <a:srgbClr val="FF0000"/>
                </a:solidFill>
              </a:rPr>
              <a:t>Square, Rhombus, Kite</a:t>
            </a:r>
          </a:p>
        </p:txBody>
      </p:sp>
      <p:sp>
        <p:nvSpPr>
          <p:cNvPr id="13" name="Trapezoid 12">
            <a:extLst>
              <a:ext uri="{FF2B5EF4-FFF2-40B4-BE49-F238E27FC236}">
                <a16:creationId xmlns:a16="http://schemas.microsoft.com/office/drawing/2014/main" id="{1C500039-7FC6-467B-8F98-571B82671CF1}"/>
              </a:ext>
            </a:extLst>
          </p:cNvPr>
          <p:cNvSpPr/>
          <p:nvPr/>
        </p:nvSpPr>
        <p:spPr bwMode="auto">
          <a:xfrm>
            <a:off x="6157219" y="3599185"/>
            <a:ext cx="947298" cy="461665"/>
          </a:xfrm>
          <a:prstGeom prst="trapezoid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buNone/>
              <a:tabLst/>
            </a:pPr>
            <a:endParaRPr kumimoji="0" lang="en-GB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0"/>
            </a:endParaRP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B2B97157-54B2-4FF8-B973-C94A02DBE580}"/>
              </a:ext>
            </a:extLst>
          </p:cNvPr>
          <p:cNvCxnSpPr>
            <a:cxnSpLocks/>
          </p:cNvCxnSpPr>
          <p:nvPr/>
        </p:nvCxnSpPr>
        <p:spPr bwMode="auto">
          <a:xfrm>
            <a:off x="6997167" y="3592838"/>
            <a:ext cx="112949" cy="468012"/>
          </a:xfrm>
          <a:prstGeom prst="line">
            <a:avLst/>
          </a:prstGeom>
          <a:solidFill>
            <a:srgbClr val="00B8FF"/>
          </a:solidFill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D61292D7-57CC-4486-921A-E9ABC4D74C51}"/>
              </a:ext>
            </a:extLst>
          </p:cNvPr>
          <p:cNvCxnSpPr>
            <a:cxnSpLocks/>
          </p:cNvCxnSpPr>
          <p:nvPr/>
        </p:nvCxnSpPr>
        <p:spPr bwMode="auto">
          <a:xfrm flipH="1">
            <a:off x="6151620" y="3592838"/>
            <a:ext cx="123678" cy="468012"/>
          </a:xfrm>
          <a:prstGeom prst="line">
            <a:avLst/>
          </a:prstGeom>
          <a:solidFill>
            <a:srgbClr val="00B8FF"/>
          </a:solidFill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25" name="Rectangle 24">
            <a:extLst>
              <a:ext uri="{FF2B5EF4-FFF2-40B4-BE49-F238E27FC236}">
                <a16:creationId xmlns:a16="http://schemas.microsoft.com/office/drawing/2014/main" id="{85039B83-1A6B-4D0B-9861-2E1A191C8341}"/>
              </a:ext>
            </a:extLst>
          </p:cNvPr>
          <p:cNvSpPr/>
          <p:nvPr/>
        </p:nvSpPr>
        <p:spPr bwMode="auto">
          <a:xfrm>
            <a:off x="3876223" y="5157192"/>
            <a:ext cx="886615" cy="824063"/>
          </a:xfrm>
          <a:prstGeom prst="rect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buNone/>
              <a:tabLst/>
            </a:pPr>
            <a:endParaRPr kumimoji="0" lang="en-GB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0"/>
            </a:endParaRPr>
          </a:p>
        </p:txBody>
      </p:sp>
      <p:sp>
        <p:nvSpPr>
          <p:cNvPr id="26" name="Parallelogram 25">
            <a:extLst>
              <a:ext uri="{FF2B5EF4-FFF2-40B4-BE49-F238E27FC236}">
                <a16:creationId xmlns:a16="http://schemas.microsoft.com/office/drawing/2014/main" id="{E1747910-B707-43F0-80FA-A4AB57728349}"/>
              </a:ext>
            </a:extLst>
          </p:cNvPr>
          <p:cNvSpPr/>
          <p:nvPr/>
        </p:nvSpPr>
        <p:spPr bwMode="auto">
          <a:xfrm>
            <a:off x="5429751" y="5157192"/>
            <a:ext cx="1106960" cy="824063"/>
          </a:xfrm>
          <a:prstGeom prst="parallelogram">
            <a:avLst>
              <a:gd name="adj" fmla="val 22563"/>
            </a:avLst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buNone/>
              <a:tabLst/>
            </a:pPr>
            <a:endParaRPr kumimoji="0" lang="en-GB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0"/>
            </a:endParaRPr>
          </a:p>
        </p:txBody>
      </p:sp>
      <p:sp>
        <p:nvSpPr>
          <p:cNvPr id="28" name="Isosceles Triangle 27">
            <a:extLst>
              <a:ext uri="{FF2B5EF4-FFF2-40B4-BE49-F238E27FC236}">
                <a16:creationId xmlns:a16="http://schemas.microsoft.com/office/drawing/2014/main" id="{577C3B69-3641-447C-AEFA-D5AA18C726F7}"/>
              </a:ext>
            </a:extLst>
          </p:cNvPr>
          <p:cNvSpPr/>
          <p:nvPr/>
        </p:nvSpPr>
        <p:spPr bwMode="auto">
          <a:xfrm>
            <a:off x="7415366" y="5045993"/>
            <a:ext cx="768055" cy="428962"/>
          </a:xfrm>
          <a:prstGeom prst="triangle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buNone/>
              <a:tabLst/>
            </a:pPr>
            <a:endParaRPr kumimoji="0" lang="en-GB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0"/>
            </a:endParaRPr>
          </a:p>
        </p:txBody>
      </p:sp>
      <p:sp>
        <p:nvSpPr>
          <p:cNvPr id="29" name="Isosceles Triangle 28">
            <a:extLst>
              <a:ext uri="{FF2B5EF4-FFF2-40B4-BE49-F238E27FC236}">
                <a16:creationId xmlns:a16="http://schemas.microsoft.com/office/drawing/2014/main" id="{F0269057-5EF4-427A-96C3-6A4630D82EDC}"/>
              </a:ext>
            </a:extLst>
          </p:cNvPr>
          <p:cNvSpPr/>
          <p:nvPr/>
        </p:nvSpPr>
        <p:spPr bwMode="auto">
          <a:xfrm rot="10800000">
            <a:off x="7411426" y="5474955"/>
            <a:ext cx="752735" cy="558385"/>
          </a:xfrm>
          <a:prstGeom prst="triangle">
            <a:avLst>
              <a:gd name="adj" fmla="val 48821"/>
            </a:avLst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buNone/>
              <a:tabLst/>
            </a:pPr>
            <a:endParaRPr kumimoji="0" lang="en-GB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0"/>
            </a:endParaRPr>
          </a:p>
        </p:txBody>
      </p: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F929443E-95AD-44B0-BFF1-EBE5A4118BD9}"/>
              </a:ext>
            </a:extLst>
          </p:cNvPr>
          <p:cNvCxnSpPr>
            <a:cxnSpLocks/>
            <a:endCxn id="28" idx="4"/>
          </p:cNvCxnSpPr>
          <p:nvPr/>
        </p:nvCxnSpPr>
        <p:spPr bwMode="auto">
          <a:xfrm>
            <a:off x="7411425" y="5474955"/>
            <a:ext cx="771996" cy="0"/>
          </a:xfrm>
          <a:prstGeom prst="line">
            <a:avLst/>
          </a:prstGeom>
          <a:solidFill>
            <a:srgbClr val="00B8FF"/>
          </a:solidFill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040E1863-4970-4CCC-968F-2DF4FEA36700}"/>
              </a:ext>
            </a:extLst>
          </p:cNvPr>
          <p:cNvCxnSpPr>
            <a:cxnSpLocks/>
          </p:cNvCxnSpPr>
          <p:nvPr/>
        </p:nvCxnSpPr>
        <p:spPr bwMode="auto">
          <a:xfrm flipV="1">
            <a:off x="5423637" y="5157193"/>
            <a:ext cx="1107592" cy="824062"/>
          </a:xfrm>
          <a:prstGeom prst="line">
            <a:avLst/>
          </a:prstGeom>
          <a:solidFill>
            <a:srgbClr val="00B8FF"/>
          </a:solidFill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43AF2C83-5873-4D15-96A7-1A1E11CADC4E}"/>
              </a:ext>
            </a:extLst>
          </p:cNvPr>
          <p:cNvCxnSpPr>
            <a:cxnSpLocks/>
          </p:cNvCxnSpPr>
          <p:nvPr/>
        </p:nvCxnSpPr>
        <p:spPr bwMode="auto">
          <a:xfrm flipV="1">
            <a:off x="3887785" y="5157194"/>
            <a:ext cx="868939" cy="824061"/>
          </a:xfrm>
          <a:prstGeom prst="line">
            <a:avLst/>
          </a:prstGeom>
          <a:solidFill>
            <a:srgbClr val="00B8FF"/>
          </a:solidFill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id="{DD2079A6-2EDA-4F99-93D7-61F3E727F3C9}"/>
              </a:ext>
            </a:extLst>
          </p:cNvPr>
          <p:cNvCxnSpPr>
            <a:cxnSpLocks/>
            <a:endCxn id="29" idx="0"/>
          </p:cNvCxnSpPr>
          <p:nvPr/>
        </p:nvCxnSpPr>
        <p:spPr bwMode="auto">
          <a:xfrm flipH="1">
            <a:off x="7796668" y="5045993"/>
            <a:ext cx="2726" cy="987347"/>
          </a:xfrm>
          <a:prstGeom prst="line">
            <a:avLst/>
          </a:prstGeom>
          <a:solidFill>
            <a:srgbClr val="00B8FF"/>
          </a:solidFill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9A252A20-DE33-4AF2-A202-87C1AD1FFEC7}"/>
              </a:ext>
            </a:extLst>
          </p:cNvPr>
          <p:cNvCxnSpPr>
            <a:cxnSpLocks/>
          </p:cNvCxnSpPr>
          <p:nvPr/>
        </p:nvCxnSpPr>
        <p:spPr bwMode="auto">
          <a:xfrm>
            <a:off x="5614835" y="5160927"/>
            <a:ext cx="721879" cy="820328"/>
          </a:xfrm>
          <a:prstGeom prst="line">
            <a:avLst/>
          </a:prstGeom>
          <a:solidFill>
            <a:srgbClr val="00B8FF"/>
          </a:solidFill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7" name="Straight Connector 36">
            <a:extLst>
              <a:ext uri="{FF2B5EF4-FFF2-40B4-BE49-F238E27FC236}">
                <a16:creationId xmlns:a16="http://schemas.microsoft.com/office/drawing/2014/main" id="{6B454BF3-7C28-425D-94BD-C178B8A3D6DF}"/>
              </a:ext>
            </a:extLst>
          </p:cNvPr>
          <p:cNvCxnSpPr>
            <a:cxnSpLocks/>
          </p:cNvCxnSpPr>
          <p:nvPr/>
        </p:nvCxnSpPr>
        <p:spPr bwMode="auto">
          <a:xfrm>
            <a:off x="3908126" y="5160927"/>
            <a:ext cx="848598" cy="820328"/>
          </a:xfrm>
          <a:prstGeom prst="line">
            <a:avLst/>
          </a:prstGeom>
          <a:solidFill>
            <a:srgbClr val="00B8FF"/>
          </a:solidFill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50" name="Rectangle 49">
            <a:extLst>
              <a:ext uri="{FF2B5EF4-FFF2-40B4-BE49-F238E27FC236}">
                <a16:creationId xmlns:a16="http://schemas.microsoft.com/office/drawing/2014/main" id="{AA6C2F81-2ADC-4BC3-A8C5-38331E56C03C}"/>
              </a:ext>
            </a:extLst>
          </p:cNvPr>
          <p:cNvSpPr/>
          <p:nvPr/>
        </p:nvSpPr>
        <p:spPr>
          <a:xfrm>
            <a:off x="4620764" y="6327029"/>
            <a:ext cx="757123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400" dirty="0">
                <a:solidFill>
                  <a:srgbClr val="FF0000"/>
                </a:solidFill>
              </a:rPr>
              <a:t>https://www.mathopenref.com/rhombusdiagonals.html</a:t>
            </a:r>
          </a:p>
        </p:txBody>
      </p:sp>
      <p:pic>
        <p:nvPicPr>
          <p:cNvPr id="51" name="Picture 50">
            <a:extLst>
              <a:ext uri="{FF2B5EF4-FFF2-40B4-BE49-F238E27FC236}">
                <a16:creationId xmlns:a16="http://schemas.microsoft.com/office/drawing/2014/main" id="{7AA6D3C1-0F32-40ED-9804-D12D98A3AE13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1744" t="26778" r="57549" b="37420"/>
          <a:stretch/>
        </p:blipFill>
        <p:spPr>
          <a:xfrm>
            <a:off x="8642382" y="4780685"/>
            <a:ext cx="2459009" cy="1612675"/>
          </a:xfrm>
          <a:prstGeom prst="rect">
            <a:avLst/>
          </a:prstGeom>
        </p:spPr>
      </p:pic>
      <p:sp>
        <p:nvSpPr>
          <p:cNvPr id="53" name="Rectangle 52">
            <a:extLst>
              <a:ext uri="{FF2B5EF4-FFF2-40B4-BE49-F238E27FC236}">
                <a16:creationId xmlns:a16="http://schemas.microsoft.com/office/drawing/2014/main" id="{E8352D2B-E7A2-4FAC-A62A-4FD1F5A9663A}"/>
              </a:ext>
            </a:extLst>
          </p:cNvPr>
          <p:cNvSpPr/>
          <p:nvPr/>
        </p:nvSpPr>
        <p:spPr bwMode="auto">
          <a:xfrm rot="2911178" flipH="1">
            <a:off x="4284541" y="5449750"/>
            <a:ext cx="89097" cy="89286"/>
          </a:xfrm>
          <a:prstGeom prst="rect">
            <a:avLst/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buNone/>
              <a:tabLst/>
            </a:pPr>
            <a:endParaRPr kumimoji="0" lang="en-GB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0"/>
            </a:endParaRPr>
          </a:p>
        </p:txBody>
      </p:sp>
      <p:sp>
        <p:nvSpPr>
          <p:cNvPr id="62" name="Rectangle 61">
            <a:extLst>
              <a:ext uri="{FF2B5EF4-FFF2-40B4-BE49-F238E27FC236}">
                <a16:creationId xmlns:a16="http://schemas.microsoft.com/office/drawing/2014/main" id="{FD8921AB-38A8-423D-92D1-D182983F3C46}"/>
              </a:ext>
            </a:extLst>
          </p:cNvPr>
          <p:cNvSpPr/>
          <p:nvPr/>
        </p:nvSpPr>
        <p:spPr bwMode="auto">
          <a:xfrm rot="3022752">
            <a:off x="5931095" y="5450967"/>
            <a:ext cx="104271" cy="76609"/>
          </a:xfrm>
          <a:prstGeom prst="rect">
            <a:avLst/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buNone/>
              <a:tabLst/>
            </a:pPr>
            <a:endParaRPr kumimoji="0" lang="en-GB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0"/>
            </a:endParaRPr>
          </a:p>
        </p:txBody>
      </p:sp>
      <p:sp>
        <p:nvSpPr>
          <p:cNvPr id="63" name="Rectangle 62">
            <a:extLst>
              <a:ext uri="{FF2B5EF4-FFF2-40B4-BE49-F238E27FC236}">
                <a16:creationId xmlns:a16="http://schemas.microsoft.com/office/drawing/2014/main" id="{4B36E4BE-40D0-4713-B7F6-27AF11012FCD}"/>
              </a:ext>
            </a:extLst>
          </p:cNvPr>
          <p:cNvSpPr/>
          <p:nvPr/>
        </p:nvSpPr>
        <p:spPr bwMode="auto">
          <a:xfrm>
            <a:off x="7824829" y="5367324"/>
            <a:ext cx="72008" cy="97066"/>
          </a:xfrm>
          <a:prstGeom prst="rect">
            <a:avLst/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buNone/>
              <a:tabLst/>
            </a:pPr>
            <a:endParaRPr kumimoji="0" lang="en-GB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0"/>
            </a:endParaRP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8DE62AD4-FEAB-4454-B913-12A3E40BE05E}"/>
              </a:ext>
            </a:extLst>
          </p:cNvPr>
          <p:cNvSpPr/>
          <p:nvPr/>
        </p:nvSpPr>
        <p:spPr bwMode="auto">
          <a:xfrm>
            <a:off x="8632287" y="4810766"/>
            <a:ext cx="2466378" cy="1582584"/>
          </a:xfrm>
          <a:prstGeom prst="rect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buNone/>
              <a:tabLst/>
            </a:pPr>
            <a:endParaRPr kumimoji="0" lang="en-GB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31267835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8" grpId="0"/>
      <p:bldP spid="13" grpId="0" animBg="1"/>
      <p:bldP spid="25" grpId="0" animBg="1"/>
      <p:bldP spid="26" grpId="0" animBg="1"/>
      <p:bldP spid="28" grpId="0" animBg="1"/>
      <p:bldP spid="29" grpId="0" animBg="1"/>
      <p:bldP spid="50" grpId="0"/>
      <p:bldP spid="53" grpId="0" animBg="1"/>
      <p:bldP spid="62" grpId="0" animBg="1"/>
      <p:bldP spid="6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extBox 1">
            <a:extLst>
              <a:ext uri="{FF2B5EF4-FFF2-40B4-BE49-F238E27FC236}">
                <a16:creationId xmlns:a16="http://schemas.microsoft.com/office/drawing/2014/main" id="{CF46CCE3-72A7-FF4E-B2E5-8376CDB8391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97315" y="0"/>
            <a:ext cx="9984432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 eaLnBrk="1" hangingPunct="1">
              <a:buClr>
                <a:srgbClr val="000000"/>
              </a:buClr>
              <a:buSzPct val="100000"/>
            </a:pPr>
            <a:r>
              <a:rPr lang="en-US" altLang="en-US" sz="3000" b="1" dirty="0"/>
              <a:t> Section 1: Review</a:t>
            </a:r>
          </a:p>
        </p:txBody>
      </p:sp>
      <p:sp>
        <p:nvSpPr>
          <p:cNvPr id="11" name="TextBox 1">
            <a:extLst>
              <a:ext uri="{FF2B5EF4-FFF2-40B4-BE49-F238E27FC236}">
                <a16:creationId xmlns:a16="http://schemas.microsoft.com/office/drawing/2014/main" id="{E7CC74F8-45F4-7F42-8935-A4038D39D35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04051" y="1118699"/>
            <a:ext cx="996793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en-US" altLang="en-US" sz="2400" dirty="0"/>
              <a:t>You have completed the </a:t>
            </a:r>
            <a:r>
              <a:rPr lang="en-US" altLang="en-US" sz="2400" b="1" dirty="0"/>
              <a:t>first section.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680F8782-DF76-DB40-940C-99195A38526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04051" y="1949593"/>
            <a:ext cx="9987949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en-US" altLang="en-US" sz="2400" dirty="0">
                <a:solidFill>
                  <a:srgbClr val="00B050"/>
                </a:solidFill>
              </a:rPr>
              <a:t>If you have completed and mastered this section,</a:t>
            </a:r>
            <a:br>
              <a:rPr lang="en-US" altLang="en-US" sz="2400" dirty="0">
                <a:solidFill>
                  <a:srgbClr val="00B050"/>
                </a:solidFill>
              </a:rPr>
            </a:br>
            <a:r>
              <a:rPr lang="en-US" altLang="en-US" sz="2400" b="1" dirty="0">
                <a:solidFill>
                  <a:srgbClr val="00B050"/>
                </a:solidFill>
              </a:rPr>
              <a:t>click</a:t>
            </a:r>
            <a:r>
              <a:rPr lang="en-US" altLang="en-US" sz="2400" dirty="0">
                <a:solidFill>
                  <a:srgbClr val="00B050"/>
                </a:solidFill>
              </a:rPr>
              <a:t> to start the </a:t>
            </a:r>
            <a:r>
              <a:rPr lang="en-US" altLang="en-US" sz="2400" b="1" dirty="0">
                <a:solidFill>
                  <a:srgbClr val="00B050"/>
                </a:solidFill>
              </a:rPr>
              <a:t>next Section</a:t>
            </a:r>
          </a:p>
        </p:txBody>
      </p:sp>
      <p:sp>
        <p:nvSpPr>
          <p:cNvPr id="13" name="TextBox 2">
            <a:extLst>
              <a:ext uri="{FF2B5EF4-FFF2-40B4-BE49-F238E27FC236}">
                <a16:creationId xmlns:a16="http://schemas.microsoft.com/office/drawing/2014/main" id="{FAF980D4-9FE7-4A48-9CE0-B03EBFC370D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04052" y="3116980"/>
            <a:ext cx="9987948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en-US" altLang="en-US" sz="2400" dirty="0">
                <a:solidFill>
                  <a:srgbClr val="FFC000"/>
                </a:solidFill>
              </a:rPr>
              <a:t>If you need more examples and interactive practice,</a:t>
            </a:r>
            <a:br>
              <a:rPr lang="en-US" altLang="en-US" sz="2400" dirty="0">
                <a:solidFill>
                  <a:srgbClr val="FFC000"/>
                </a:solidFill>
              </a:rPr>
            </a:br>
            <a:r>
              <a:rPr lang="en-US" altLang="en-US" sz="2400" dirty="0">
                <a:solidFill>
                  <a:srgbClr val="FFC000"/>
                </a:solidFill>
              </a:rPr>
              <a:t>press </a:t>
            </a:r>
            <a:r>
              <a:rPr lang="en-US" altLang="en-US" sz="2400" b="1" dirty="0">
                <a:solidFill>
                  <a:srgbClr val="FFC000"/>
                </a:solidFill>
              </a:rPr>
              <a:t>here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61145AA3-138E-F040-BCA6-F2E25BC3753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04051" y="4205548"/>
            <a:ext cx="9987949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en-US" altLang="en-US" sz="2400" dirty="0"/>
              <a:t>You might also find it helpful to look at:</a:t>
            </a:r>
            <a:endParaRPr lang="en-US" altLang="en-US" sz="2400" b="1" dirty="0">
              <a:solidFill>
                <a:srgbClr val="FF0000"/>
              </a:solidFill>
            </a:endParaRPr>
          </a:p>
          <a:p>
            <a:endParaRPr lang="en-US" altLang="en-US" sz="2400" dirty="0">
              <a:solidFill>
                <a:srgbClr val="FF0000"/>
              </a:solidFill>
            </a:endParaRPr>
          </a:p>
          <a:p>
            <a:pPr algn="ctr"/>
            <a:r>
              <a:rPr lang="en-US" altLang="en-US" sz="2400" b="1" dirty="0">
                <a:solidFill>
                  <a:srgbClr val="FF0000"/>
                </a:solidFill>
              </a:rPr>
              <a:t>Essential Information:</a:t>
            </a:r>
            <a:r>
              <a:rPr lang="en-US" altLang="en-US" sz="2400" dirty="0">
                <a:solidFill>
                  <a:srgbClr val="FF0000"/>
                </a:solidFill>
              </a:rPr>
              <a:t> press </a:t>
            </a:r>
            <a:r>
              <a:rPr lang="en-US" altLang="en-US" sz="2400" b="1" dirty="0">
                <a:solidFill>
                  <a:srgbClr val="FF0000"/>
                </a:solidFill>
              </a:rPr>
              <a:t>here</a:t>
            </a:r>
          </a:p>
          <a:p>
            <a:endParaRPr lang="en-US" altLang="en-US" sz="2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73782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  <p:bldP spid="1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72" name="TextBox 1"/>
          <p:cNvSpPr txBox="1">
            <a:spLocks noChangeArrowheads="1"/>
          </p:cNvSpPr>
          <p:nvPr/>
        </p:nvSpPr>
        <p:spPr bwMode="auto">
          <a:xfrm>
            <a:off x="2345811" y="791742"/>
            <a:ext cx="9721081" cy="1938992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 marL="457200" indent="-457200" eaLnBrk="0" hangingPunct="0">
              <a:tabLst>
                <a:tab pos="269875" algn="l"/>
              </a:tabLs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eaLnBrk="0" hangingPunct="0">
              <a:tabLst>
                <a:tab pos="269875" algn="l"/>
              </a:tabLs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tabLst>
                <a:tab pos="269875" algn="l"/>
              </a:tabLs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tabLst>
                <a:tab pos="269875" algn="l"/>
              </a:tabLs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tabLst>
                <a:tab pos="269875" algn="l"/>
              </a:tabLs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269875" algn="l"/>
              </a:tabLs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269875" algn="l"/>
              </a:tabLs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269875" algn="l"/>
              </a:tabLs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269875" algn="l"/>
              </a:tabLs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marL="0" indent="0" eaLnBrk="1" hangingPunct="1">
              <a:buClr>
                <a:srgbClr val="000000"/>
              </a:buClr>
              <a:buSzPct val="100000"/>
              <a:defRPr/>
            </a:pPr>
            <a:r>
              <a:rPr lang="en-GB" sz="2400" dirty="0"/>
              <a:t>In this section we explore how to draw 3-D shapes, either on squared paper or on isometric (triangular spotty) paper.  Examples of each for a 2 cm cube, are shown below :</a:t>
            </a:r>
            <a:endParaRPr lang="en-US" sz="2400" dirty="0"/>
          </a:p>
          <a:p>
            <a:pPr marL="0" indent="0" eaLnBrk="1" hangingPunct="1">
              <a:buClr>
                <a:srgbClr val="000000"/>
              </a:buClr>
              <a:buSzPct val="100000"/>
              <a:defRPr/>
            </a:pPr>
            <a:endParaRPr lang="en-US" sz="2400" dirty="0"/>
          </a:p>
          <a:p>
            <a:pPr marL="0" indent="0" eaLnBrk="1" hangingPunct="1">
              <a:buClr>
                <a:srgbClr val="000000"/>
              </a:buClr>
              <a:buSzPct val="100000"/>
              <a:defRPr/>
            </a:pPr>
            <a:endParaRPr lang="en-US" sz="2400" dirty="0"/>
          </a:p>
        </p:txBody>
      </p:sp>
      <p:sp>
        <p:nvSpPr>
          <p:cNvPr id="15373" name="TextBox 2"/>
          <p:cNvSpPr txBox="1">
            <a:spLocks noChangeArrowheads="1"/>
          </p:cNvSpPr>
          <p:nvPr/>
        </p:nvSpPr>
        <p:spPr bwMode="auto">
          <a:xfrm>
            <a:off x="2214136" y="44624"/>
            <a:ext cx="9984432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en-US" altLang="en-US" sz="2800" b="1" dirty="0"/>
              <a:t>2D representation of 3D shapes</a:t>
            </a:r>
          </a:p>
        </p:txBody>
      </p:sp>
      <p:pic>
        <p:nvPicPr>
          <p:cNvPr id="15374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70600" y="3416300"/>
            <a:ext cx="38100" cy="2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75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70600" y="3416300"/>
            <a:ext cx="38100" cy="2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D8EFA71E-A0B1-4BBB-8F40-1CAB7E850F1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11824" y="2043809"/>
            <a:ext cx="2232248" cy="1821646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8F86A347-41C8-4BB0-9688-5777FAF6F09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568504" y="1988155"/>
            <a:ext cx="2232248" cy="1833730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2560792A-D427-4449-A9AF-F235B1BD4CB2}"/>
              </a:ext>
            </a:extLst>
          </p:cNvPr>
          <p:cNvSpPr/>
          <p:nvPr/>
        </p:nvSpPr>
        <p:spPr>
          <a:xfrm>
            <a:off x="2410986" y="3462040"/>
            <a:ext cx="9590729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400" b="1" dirty="0"/>
              <a:t>Example 1</a:t>
            </a:r>
          </a:p>
          <a:p>
            <a:r>
              <a:rPr lang="en-GB" sz="2400" dirty="0"/>
              <a:t>Draw a cuboid with sides of lengths  5 cm, 3 cm and 2 cm.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427925AE-28F9-493E-A73A-FC2ACABCC25E}"/>
              </a:ext>
            </a:extLst>
          </p:cNvPr>
          <p:cNvSpPr/>
          <p:nvPr/>
        </p:nvSpPr>
        <p:spPr>
          <a:xfrm>
            <a:off x="2410985" y="4187538"/>
            <a:ext cx="9590729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400" b="1" dirty="0"/>
              <a:t>Solution</a:t>
            </a:r>
          </a:p>
          <a:p>
            <a:r>
              <a:rPr lang="en-GB" sz="2400" dirty="0"/>
              <a:t>The diagrams below show three of the possible ways of drawing a </a:t>
            </a:r>
          </a:p>
          <a:p>
            <a:r>
              <a:rPr lang="en-GB" sz="2400" dirty="0"/>
              <a:t>2 cm × 3 cm × 5 cm cuboid.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88D8F94-6E60-4A9D-AC7C-CE9A7EC07078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t="6433"/>
          <a:stretch/>
        </p:blipFill>
        <p:spPr>
          <a:xfrm>
            <a:off x="7262008" y="5017337"/>
            <a:ext cx="1290162" cy="1639007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DF0DD2FD-FFA4-489F-941B-8559BEC33CFC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708831" y="5028122"/>
            <a:ext cx="1074624" cy="1685531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12D14910-CE89-4404-A36B-4C84554A55FD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282823" y="5305591"/>
            <a:ext cx="1290162" cy="1222398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612891C0-FFCC-4628-9E7E-AE4B42A078CF}"/>
              </a:ext>
            </a:extLst>
          </p:cNvPr>
          <p:cNvSpPr txBox="1"/>
          <p:nvPr/>
        </p:nvSpPr>
        <p:spPr>
          <a:xfrm>
            <a:off x="3836664" y="5341650"/>
            <a:ext cx="6480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/>
              <a:t>(a)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19116247-84F6-4189-9435-D5122FA0702C}"/>
              </a:ext>
            </a:extLst>
          </p:cNvPr>
          <p:cNvSpPr/>
          <p:nvPr/>
        </p:nvSpPr>
        <p:spPr>
          <a:xfrm>
            <a:off x="9168152" y="5001169"/>
            <a:ext cx="54373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400" dirty="0"/>
              <a:t>(c)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4A199109-1405-4BE9-A441-C56F4394A1A4}"/>
              </a:ext>
            </a:extLst>
          </p:cNvPr>
          <p:cNvSpPr/>
          <p:nvPr/>
        </p:nvSpPr>
        <p:spPr>
          <a:xfrm>
            <a:off x="6681693" y="5001169"/>
            <a:ext cx="56137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400" dirty="0"/>
              <a:t>(b)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45999011-4C25-4598-8904-027D26F6DA40}"/>
              </a:ext>
            </a:extLst>
          </p:cNvPr>
          <p:cNvSpPr txBox="1"/>
          <p:nvPr/>
        </p:nvSpPr>
        <p:spPr>
          <a:xfrm>
            <a:off x="3837992" y="6396586"/>
            <a:ext cx="86409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rgbClr val="FF0000"/>
                </a:solidFill>
              </a:rPr>
              <a:t>2 cm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1C61092D-A0A7-4783-B361-A3021C38CDEE}"/>
              </a:ext>
            </a:extLst>
          </p:cNvPr>
          <p:cNvSpPr/>
          <p:nvPr/>
        </p:nvSpPr>
        <p:spPr>
          <a:xfrm>
            <a:off x="5324775" y="6102129"/>
            <a:ext cx="73930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>
                <a:solidFill>
                  <a:srgbClr val="FF0000"/>
                </a:solidFill>
              </a:rPr>
              <a:t>5 cm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1BE51B84-6C44-48E6-8EF3-BAE3A0BAA537}"/>
              </a:ext>
            </a:extLst>
          </p:cNvPr>
          <p:cNvSpPr/>
          <p:nvPr/>
        </p:nvSpPr>
        <p:spPr>
          <a:xfrm>
            <a:off x="3617227" y="5826183"/>
            <a:ext cx="73930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>
                <a:solidFill>
                  <a:srgbClr val="FF0000"/>
                </a:solidFill>
              </a:rPr>
              <a:t>3 cm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94D862D7-0F5F-43B3-AB3D-788A03F1834D}"/>
              </a:ext>
            </a:extLst>
          </p:cNvPr>
          <p:cNvSpPr/>
          <p:nvPr/>
        </p:nvSpPr>
        <p:spPr>
          <a:xfrm>
            <a:off x="6802403" y="5657935"/>
            <a:ext cx="73930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>
                <a:solidFill>
                  <a:srgbClr val="FF0000"/>
                </a:solidFill>
              </a:rPr>
              <a:t>5 cm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9B624016-B98D-49A2-AC24-2488CC239F6D}"/>
              </a:ext>
            </a:extLst>
          </p:cNvPr>
          <p:cNvSpPr/>
          <p:nvPr/>
        </p:nvSpPr>
        <p:spPr>
          <a:xfrm>
            <a:off x="8293528" y="6319155"/>
            <a:ext cx="73930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>
                <a:solidFill>
                  <a:srgbClr val="FF0000"/>
                </a:solidFill>
              </a:rPr>
              <a:t>2 cm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25BACF1F-FE90-4306-8D24-6F56B176D46E}"/>
              </a:ext>
            </a:extLst>
          </p:cNvPr>
          <p:cNvSpPr/>
          <p:nvPr/>
        </p:nvSpPr>
        <p:spPr>
          <a:xfrm>
            <a:off x="7254885" y="6258955"/>
            <a:ext cx="73930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>
                <a:solidFill>
                  <a:srgbClr val="FF0000"/>
                </a:solidFill>
              </a:rPr>
              <a:t>3 cm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9B0CB32D-3E08-4063-B60B-78C9A6053ABF}"/>
              </a:ext>
            </a:extLst>
          </p:cNvPr>
          <p:cNvSpPr/>
          <p:nvPr/>
        </p:nvSpPr>
        <p:spPr>
          <a:xfrm>
            <a:off x="9050660" y="6341200"/>
            <a:ext cx="73930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>
                <a:solidFill>
                  <a:srgbClr val="FF0000"/>
                </a:solidFill>
              </a:rPr>
              <a:t>2 cm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7143CB1A-ABD0-42F5-9F1A-9EC2D70E5336}"/>
              </a:ext>
            </a:extLst>
          </p:cNvPr>
          <p:cNvSpPr/>
          <p:nvPr/>
        </p:nvSpPr>
        <p:spPr>
          <a:xfrm>
            <a:off x="10724608" y="5709950"/>
            <a:ext cx="73930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>
                <a:solidFill>
                  <a:srgbClr val="FF0000"/>
                </a:solidFill>
              </a:rPr>
              <a:t>5 cm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8E98018C-EF64-4835-B042-10AEF2704EAF}"/>
              </a:ext>
            </a:extLst>
          </p:cNvPr>
          <p:cNvSpPr/>
          <p:nvPr/>
        </p:nvSpPr>
        <p:spPr>
          <a:xfrm>
            <a:off x="10448136" y="6361784"/>
            <a:ext cx="73930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>
                <a:solidFill>
                  <a:srgbClr val="FF0000"/>
                </a:solidFill>
              </a:rPr>
              <a:t>3 cm</a:t>
            </a:r>
          </a:p>
        </p:txBody>
      </p: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469ED9AE-E8A7-4DFF-8DBD-25F768BB5D4A}"/>
              </a:ext>
            </a:extLst>
          </p:cNvPr>
          <p:cNvCxnSpPr>
            <a:cxnSpLocks/>
          </p:cNvCxnSpPr>
          <p:nvPr/>
        </p:nvCxnSpPr>
        <p:spPr bwMode="auto">
          <a:xfrm flipV="1">
            <a:off x="7466556" y="5042880"/>
            <a:ext cx="348909" cy="219372"/>
          </a:xfrm>
          <a:prstGeom prst="line">
            <a:avLst/>
          </a:prstGeom>
          <a:solidFill>
            <a:srgbClr val="00B8FF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13FBFE0B-4BE8-49C7-9DCF-7C99D6881506}"/>
              </a:ext>
            </a:extLst>
          </p:cNvPr>
          <p:cNvCxnSpPr>
            <a:cxnSpLocks/>
          </p:cNvCxnSpPr>
          <p:nvPr/>
        </p:nvCxnSpPr>
        <p:spPr bwMode="auto">
          <a:xfrm>
            <a:off x="7819580" y="5034881"/>
            <a:ext cx="519238" cy="313909"/>
          </a:xfrm>
          <a:prstGeom prst="line">
            <a:avLst/>
          </a:prstGeom>
          <a:solidFill>
            <a:srgbClr val="00B8FF"/>
          </a:solidFill>
          <a:ln w="28575" cap="flat" cmpd="sng" algn="ctr">
            <a:solidFill>
              <a:srgbClr val="FFC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9C6E8C9A-3C92-49C7-9F0B-10B54287F93B}"/>
              </a:ext>
            </a:extLst>
          </p:cNvPr>
          <p:cNvCxnSpPr>
            <a:cxnSpLocks/>
          </p:cNvCxnSpPr>
          <p:nvPr/>
        </p:nvCxnSpPr>
        <p:spPr bwMode="auto">
          <a:xfrm>
            <a:off x="8008969" y="5551653"/>
            <a:ext cx="0" cy="1044988"/>
          </a:xfrm>
          <a:prstGeom prst="line">
            <a:avLst/>
          </a:prstGeom>
          <a:solidFill>
            <a:srgbClr val="00B8FF"/>
          </a:solidFill>
          <a:ln w="28575" cap="flat" cmpd="sng" algn="ctr">
            <a:solidFill>
              <a:srgbClr val="0070C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817EA56D-72EE-4550-9F24-760E8EAA871C}"/>
              </a:ext>
            </a:extLst>
          </p:cNvPr>
          <p:cNvCxnSpPr>
            <a:cxnSpLocks/>
          </p:cNvCxnSpPr>
          <p:nvPr/>
        </p:nvCxnSpPr>
        <p:spPr bwMode="auto">
          <a:xfrm>
            <a:off x="5182291" y="5386801"/>
            <a:ext cx="319430" cy="174494"/>
          </a:xfrm>
          <a:prstGeom prst="line">
            <a:avLst/>
          </a:prstGeom>
          <a:solidFill>
            <a:srgbClr val="00B8FF"/>
          </a:solidFill>
          <a:ln w="28575" cap="flat" cmpd="sng" algn="ctr">
            <a:solidFill>
              <a:srgbClr val="00B05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14D98AA9-1B3F-4486-8915-6D0C3E65E883}"/>
              </a:ext>
            </a:extLst>
          </p:cNvPr>
          <p:cNvCxnSpPr>
            <a:cxnSpLocks/>
          </p:cNvCxnSpPr>
          <p:nvPr/>
        </p:nvCxnSpPr>
        <p:spPr bwMode="auto">
          <a:xfrm>
            <a:off x="4484736" y="5803315"/>
            <a:ext cx="0" cy="476483"/>
          </a:xfrm>
          <a:prstGeom prst="line">
            <a:avLst/>
          </a:prstGeom>
          <a:solidFill>
            <a:srgbClr val="00B8FF"/>
          </a:solidFill>
          <a:ln w="28575" cap="flat" cmpd="sng" algn="ctr">
            <a:solidFill>
              <a:srgbClr val="0070C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609E9705-5402-40D1-92C0-45BABD6D15A2}"/>
              </a:ext>
            </a:extLst>
          </p:cNvPr>
          <p:cNvCxnSpPr>
            <a:cxnSpLocks/>
          </p:cNvCxnSpPr>
          <p:nvPr/>
        </p:nvCxnSpPr>
        <p:spPr bwMode="auto">
          <a:xfrm>
            <a:off x="5482254" y="5572482"/>
            <a:ext cx="0" cy="480005"/>
          </a:xfrm>
          <a:prstGeom prst="line">
            <a:avLst/>
          </a:prstGeom>
          <a:solidFill>
            <a:srgbClr val="00B8FF"/>
          </a:solidFill>
          <a:ln w="28575" cap="flat" cmpd="sng" algn="ctr">
            <a:solidFill>
              <a:srgbClr val="0070C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328A3695-811E-48CA-B376-865F6D41CE94}"/>
              </a:ext>
            </a:extLst>
          </p:cNvPr>
          <p:cNvCxnSpPr>
            <a:cxnSpLocks/>
          </p:cNvCxnSpPr>
          <p:nvPr/>
        </p:nvCxnSpPr>
        <p:spPr bwMode="auto">
          <a:xfrm flipV="1">
            <a:off x="4484736" y="5387867"/>
            <a:ext cx="689067" cy="415449"/>
          </a:xfrm>
          <a:prstGeom prst="line">
            <a:avLst/>
          </a:prstGeom>
          <a:solidFill>
            <a:srgbClr val="00B8FF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7" name="Straight Connector 36">
            <a:extLst>
              <a:ext uri="{FF2B5EF4-FFF2-40B4-BE49-F238E27FC236}">
                <a16:creationId xmlns:a16="http://schemas.microsoft.com/office/drawing/2014/main" id="{77C9EFBF-7DD7-4198-A0B6-D7A9AE19E7C2}"/>
              </a:ext>
            </a:extLst>
          </p:cNvPr>
          <p:cNvCxnSpPr>
            <a:cxnSpLocks/>
          </p:cNvCxnSpPr>
          <p:nvPr/>
        </p:nvCxnSpPr>
        <p:spPr bwMode="auto">
          <a:xfrm>
            <a:off x="4760518" y="5965060"/>
            <a:ext cx="0" cy="480005"/>
          </a:xfrm>
          <a:prstGeom prst="line">
            <a:avLst/>
          </a:prstGeom>
          <a:solidFill>
            <a:srgbClr val="00B8FF"/>
          </a:solidFill>
          <a:ln w="28575" cap="flat" cmpd="sng" algn="ctr">
            <a:solidFill>
              <a:srgbClr val="0070C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45" name="Straight Connector 44">
            <a:extLst>
              <a:ext uri="{FF2B5EF4-FFF2-40B4-BE49-F238E27FC236}">
                <a16:creationId xmlns:a16="http://schemas.microsoft.com/office/drawing/2014/main" id="{9B133EB1-20BA-4AB9-B9BF-CB02E17F3184}"/>
              </a:ext>
            </a:extLst>
          </p:cNvPr>
          <p:cNvCxnSpPr>
            <a:cxnSpLocks/>
          </p:cNvCxnSpPr>
          <p:nvPr/>
        </p:nvCxnSpPr>
        <p:spPr bwMode="auto">
          <a:xfrm flipV="1">
            <a:off x="4749936" y="5562361"/>
            <a:ext cx="721736" cy="388556"/>
          </a:xfrm>
          <a:prstGeom prst="line">
            <a:avLst/>
          </a:prstGeom>
          <a:solidFill>
            <a:srgbClr val="00B8FF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49" name="Straight Connector 48">
            <a:extLst>
              <a:ext uri="{FF2B5EF4-FFF2-40B4-BE49-F238E27FC236}">
                <a16:creationId xmlns:a16="http://schemas.microsoft.com/office/drawing/2014/main" id="{503E9101-B76F-44AC-AB00-9E2FA9F53B1D}"/>
              </a:ext>
            </a:extLst>
          </p:cNvPr>
          <p:cNvCxnSpPr>
            <a:cxnSpLocks/>
          </p:cNvCxnSpPr>
          <p:nvPr/>
        </p:nvCxnSpPr>
        <p:spPr bwMode="auto">
          <a:xfrm flipV="1">
            <a:off x="4777733" y="6030627"/>
            <a:ext cx="715104" cy="424047"/>
          </a:xfrm>
          <a:prstGeom prst="line">
            <a:avLst/>
          </a:prstGeom>
          <a:solidFill>
            <a:srgbClr val="00B8FF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55" name="Straight Connector 54">
            <a:extLst>
              <a:ext uri="{FF2B5EF4-FFF2-40B4-BE49-F238E27FC236}">
                <a16:creationId xmlns:a16="http://schemas.microsoft.com/office/drawing/2014/main" id="{540A5656-7E12-46F6-9AED-F4C1C1E16009}"/>
              </a:ext>
            </a:extLst>
          </p:cNvPr>
          <p:cNvCxnSpPr>
            <a:cxnSpLocks/>
          </p:cNvCxnSpPr>
          <p:nvPr/>
        </p:nvCxnSpPr>
        <p:spPr bwMode="auto">
          <a:xfrm>
            <a:off x="4491224" y="5803315"/>
            <a:ext cx="269294" cy="150995"/>
          </a:xfrm>
          <a:prstGeom prst="line">
            <a:avLst/>
          </a:prstGeom>
          <a:solidFill>
            <a:srgbClr val="00B8FF"/>
          </a:solidFill>
          <a:ln w="28575" cap="flat" cmpd="sng" algn="ctr">
            <a:solidFill>
              <a:srgbClr val="00B05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57" name="Straight Connector 56">
            <a:extLst>
              <a:ext uri="{FF2B5EF4-FFF2-40B4-BE49-F238E27FC236}">
                <a16:creationId xmlns:a16="http://schemas.microsoft.com/office/drawing/2014/main" id="{63E0AB4E-EA2D-42E9-AEAD-8D469425771D}"/>
              </a:ext>
            </a:extLst>
          </p:cNvPr>
          <p:cNvCxnSpPr>
            <a:cxnSpLocks/>
          </p:cNvCxnSpPr>
          <p:nvPr/>
        </p:nvCxnSpPr>
        <p:spPr bwMode="auto">
          <a:xfrm>
            <a:off x="4491224" y="6285485"/>
            <a:ext cx="269294" cy="150995"/>
          </a:xfrm>
          <a:prstGeom prst="line">
            <a:avLst/>
          </a:prstGeom>
          <a:solidFill>
            <a:srgbClr val="00B8FF"/>
          </a:solidFill>
          <a:ln w="28575" cap="flat" cmpd="sng" algn="ctr">
            <a:solidFill>
              <a:srgbClr val="00B05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61" name="Straight Connector 60">
            <a:extLst>
              <a:ext uri="{FF2B5EF4-FFF2-40B4-BE49-F238E27FC236}">
                <a16:creationId xmlns:a16="http://schemas.microsoft.com/office/drawing/2014/main" id="{6C466661-E200-4181-B6EB-31950410781A}"/>
              </a:ext>
            </a:extLst>
          </p:cNvPr>
          <p:cNvCxnSpPr>
            <a:cxnSpLocks/>
          </p:cNvCxnSpPr>
          <p:nvPr/>
        </p:nvCxnSpPr>
        <p:spPr bwMode="auto">
          <a:xfrm>
            <a:off x="7490147" y="5262252"/>
            <a:ext cx="0" cy="1044988"/>
          </a:xfrm>
          <a:prstGeom prst="line">
            <a:avLst/>
          </a:prstGeom>
          <a:solidFill>
            <a:srgbClr val="00B8FF"/>
          </a:solidFill>
          <a:ln w="28575" cap="flat" cmpd="sng" algn="ctr">
            <a:solidFill>
              <a:srgbClr val="0070C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62" name="Straight Connector 61">
            <a:extLst>
              <a:ext uri="{FF2B5EF4-FFF2-40B4-BE49-F238E27FC236}">
                <a16:creationId xmlns:a16="http://schemas.microsoft.com/office/drawing/2014/main" id="{33B2FF62-65F5-436F-A317-C6980F30B903}"/>
              </a:ext>
            </a:extLst>
          </p:cNvPr>
          <p:cNvCxnSpPr>
            <a:cxnSpLocks/>
          </p:cNvCxnSpPr>
          <p:nvPr/>
        </p:nvCxnSpPr>
        <p:spPr bwMode="auto">
          <a:xfrm>
            <a:off x="8338818" y="5341650"/>
            <a:ext cx="0" cy="1054936"/>
          </a:xfrm>
          <a:prstGeom prst="line">
            <a:avLst/>
          </a:prstGeom>
          <a:solidFill>
            <a:srgbClr val="00B8FF"/>
          </a:solidFill>
          <a:ln w="28575" cap="flat" cmpd="sng" algn="ctr">
            <a:solidFill>
              <a:srgbClr val="0070C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66" name="Straight Connector 65">
            <a:extLst>
              <a:ext uri="{FF2B5EF4-FFF2-40B4-BE49-F238E27FC236}">
                <a16:creationId xmlns:a16="http://schemas.microsoft.com/office/drawing/2014/main" id="{16C23B04-C378-4ABA-9A00-C1209E1B430D}"/>
              </a:ext>
            </a:extLst>
          </p:cNvPr>
          <p:cNvCxnSpPr>
            <a:cxnSpLocks/>
          </p:cNvCxnSpPr>
          <p:nvPr/>
        </p:nvCxnSpPr>
        <p:spPr bwMode="auto">
          <a:xfrm>
            <a:off x="7490253" y="6317005"/>
            <a:ext cx="492508" cy="274024"/>
          </a:xfrm>
          <a:prstGeom prst="line">
            <a:avLst/>
          </a:prstGeom>
          <a:solidFill>
            <a:srgbClr val="00B8FF"/>
          </a:solidFill>
          <a:ln w="28575" cap="flat" cmpd="sng" algn="ctr">
            <a:solidFill>
              <a:srgbClr val="FFC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67" name="Straight Connector 66">
            <a:extLst>
              <a:ext uri="{FF2B5EF4-FFF2-40B4-BE49-F238E27FC236}">
                <a16:creationId xmlns:a16="http://schemas.microsoft.com/office/drawing/2014/main" id="{70B22996-123F-4F08-91AC-EDF626C004BC}"/>
              </a:ext>
            </a:extLst>
          </p:cNvPr>
          <p:cNvCxnSpPr>
            <a:cxnSpLocks/>
          </p:cNvCxnSpPr>
          <p:nvPr/>
        </p:nvCxnSpPr>
        <p:spPr bwMode="auto">
          <a:xfrm>
            <a:off x="7511589" y="5254346"/>
            <a:ext cx="519238" cy="313909"/>
          </a:xfrm>
          <a:prstGeom prst="line">
            <a:avLst/>
          </a:prstGeom>
          <a:solidFill>
            <a:srgbClr val="00B8FF"/>
          </a:solidFill>
          <a:ln w="28575" cap="flat" cmpd="sng" algn="ctr">
            <a:solidFill>
              <a:srgbClr val="FFC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75" name="Straight Connector 74">
            <a:extLst>
              <a:ext uri="{FF2B5EF4-FFF2-40B4-BE49-F238E27FC236}">
                <a16:creationId xmlns:a16="http://schemas.microsoft.com/office/drawing/2014/main" id="{FE5D96FC-BA13-4A87-821A-D49DB1CD547F}"/>
              </a:ext>
            </a:extLst>
          </p:cNvPr>
          <p:cNvCxnSpPr>
            <a:cxnSpLocks/>
          </p:cNvCxnSpPr>
          <p:nvPr/>
        </p:nvCxnSpPr>
        <p:spPr bwMode="auto">
          <a:xfrm flipV="1">
            <a:off x="7980437" y="5356869"/>
            <a:ext cx="348909" cy="219372"/>
          </a:xfrm>
          <a:prstGeom prst="line">
            <a:avLst/>
          </a:prstGeom>
          <a:solidFill>
            <a:srgbClr val="00B8FF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76" name="Straight Connector 75">
            <a:extLst>
              <a:ext uri="{FF2B5EF4-FFF2-40B4-BE49-F238E27FC236}">
                <a16:creationId xmlns:a16="http://schemas.microsoft.com/office/drawing/2014/main" id="{75ADE690-9A51-4CA4-8D6B-2AA9683B7B23}"/>
              </a:ext>
            </a:extLst>
          </p:cNvPr>
          <p:cNvCxnSpPr>
            <a:cxnSpLocks/>
          </p:cNvCxnSpPr>
          <p:nvPr/>
        </p:nvCxnSpPr>
        <p:spPr bwMode="auto">
          <a:xfrm flipV="1">
            <a:off x="7997885" y="6373221"/>
            <a:ext cx="348909" cy="219372"/>
          </a:xfrm>
          <a:prstGeom prst="line">
            <a:avLst/>
          </a:prstGeom>
          <a:solidFill>
            <a:srgbClr val="00B8FF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77" name="Straight Connector 76">
            <a:extLst>
              <a:ext uri="{FF2B5EF4-FFF2-40B4-BE49-F238E27FC236}">
                <a16:creationId xmlns:a16="http://schemas.microsoft.com/office/drawing/2014/main" id="{502D18FC-C88F-4FDD-8C8C-2A3741411F42}"/>
              </a:ext>
            </a:extLst>
          </p:cNvPr>
          <p:cNvCxnSpPr>
            <a:cxnSpLocks/>
          </p:cNvCxnSpPr>
          <p:nvPr/>
        </p:nvCxnSpPr>
        <p:spPr bwMode="auto">
          <a:xfrm flipV="1">
            <a:off x="9800752" y="5366883"/>
            <a:ext cx="0" cy="1069597"/>
          </a:xfrm>
          <a:prstGeom prst="line">
            <a:avLst/>
          </a:prstGeom>
          <a:solidFill>
            <a:srgbClr val="00B8FF"/>
          </a:solidFill>
          <a:ln w="28575" cap="flat" cmpd="sng" algn="ctr">
            <a:solidFill>
              <a:srgbClr val="0070C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80" name="Straight Connector 79">
            <a:extLst>
              <a:ext uri="{FF2B5EF4-FFF2-40B4-BE49-F238E27FC236}">
                <a16:creationId xmlns:a16="http://schemas.microsoft.com/office/drawing/2014/main" id="{DDFFB035-28EE-420E-9982-732C5429A52C}"/>
              </a:ext>
            </a:extLst>
          </p:cNvPr>
          <p:cNvCxnSpPr>
            <a:cxnSpLocks/>
          </p:cNvCxnSpPr>
          <p:nvPr/>
        </p:nvCxnSpPr>
        <p:spPr bwMode="auto">
          <a:xfrm flipV="1">
            <a:off x="10128448" y="5551653"/>
            <a:ext cx="0" cy="1069597"/>
          </a:xfrm>
          <a:prstGeom prst="line">
            <a:avLst/>
          </a:prstGeom>
          <a:solidFill>
            <a:srgbClr val="00B8FF"/>
          </a:solidFill>
          <a:ln w="28575" cap="flat" cmpd="sng" algn="ctr">
            <a:solidFill>
              <a:srgbClr val="0070C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81" name="Straight Connector 80">
            <a:extLst>
              <a:ext uri="{FF2B5EF4-FFF2-40B4-BE49-F238E27FC236}">
                <a16:creationId xmlns:a16="http://schemas.microsoft.com/office/drawing/2014/main" id="{61323109-2BAD-49FE-8D8E-8D5B640EBB5A}"/>
              </a:ext>
            </a:extLst>
          </p:cNvPr>
          <p:cNvCxnSpPr>
            <a:cxnSpLocks/>
          </p:cNvCxnSpPr>
          <p:nvPr/>
        </p:nvCxnSpPr>
        <p:spPr bwMode="auto">
          <a:xfrm flipV="1">
            <a:off x="10675192" y="5291385"/>
            <a:ext cx="0" cy="1069597"/>
          </a:xfrm>
          <a:prstGeom prst="line">
            <a:avLst/>
          </a:prstGeom>
          <a:solidFill>
            <a:srgbClr val="00B8FF"/>
          </a:solidFill>
          <a:ln w="28575" cap="flat" cmpd="sng" algn="ctr">
            <a:solidFill>
              <a:srgbClr val="0070C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82" name="Straight Connector 81">
            <a:extLst>
              <a:ext uri="{FF2B5EF4-FFF2-40B4-BE49-F238E27FC236}">
                <a16:creationId xmlns:a16="http://schemas.microsoft.com/office/drawing/2014/main" id="{6DE03355-AFEC-4CA4-A42B-5A6F137EA62C}"/>
              </a:ext>
            </a:extLst>
          </p:cNvPr>
          <p:cNvCxnSpPr>
            <a:cxnSpLocks/>
          </p:cNvCxnSpPr>
          <p:nvPr/>
        </p:nvCxnSpPr>
        <p:spPr bwMode="auto">
          <a:xfrm flipV="1">
            <a:off x="9800752" y="5060123"/>
            <a:ext cx="510371" cy="326678"/>
          </a:xfrm>
          <a:prstGeom prst="line">
            <a:avLst/>
          </a:prstGeom>
          <a:solidFill>
            <a:srgbClr val="00B8FF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85" name="Straight Connector 84">
            <a:extLst>
              <a:ext uri="{FF2B5EF4-FFF2-40B4-BE49-F238E27FC236}">
                <a16:creationId xmlns:a16="http://schemas.microsoft.com/office/drawing/2014/main" id="{A51ABC32-40A2-4210-BD3B-FB8AA23349B4}"/>
              </a:ext>
            </a:extLst>
          </p:cNvPr>
          <p:cNvCxnSpPr>
            <a:cxnSpLocks/>
          </p:cNvCxnSpPr>
          <p:nvPr/>
        </p:nvCxnSpPr>
        <p:spPr bwMode="auto">
          <a:xfrm flipV="1">
            <a:off x="10120560" y="5291385"/>
            <a:ext cx="542256" cy="291979"/>
          </a:xfrm>
          <a:prstGeom prst="line">
            <a:avLst/>
          </a:prstGeom>
          <a:solidFill>
            <a:srgbClr val="00B8FF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86" name="Straight Connector 85">
            <a:extLst>
              <a:ext uri="{FF2B5EF4-FFF2-40B4-BE49-F238E27FC236}">
                <a16:creationId xmlns:a16="http://schemas.microsoft.com/office/drawing/2014/main" id="{171E08F8-3A0F-47A8-A7B4-AAB2BDFB445F}"/>
              </a:ext>
            </a:extLst>
          </p:cNvPr>
          <p:cNvCxnSpPr>
            <a:cxnSpLocks/>
          </p:cNvCxnSpPr>
          <p:nvPr/>
        </p:nvCxnSpPr>
        <p:spPr bwMode="auto">
          <a:xfrm flipV="1">
            <a:off x="10142019" y="6341200"/>
            <a:ext cx="527501" cy="274169"/>
          </a:xfrm>
          <a:prstGeom prst="line">
            <a:avLst/>
          </a:prstGeom>
          <a:solidFill>
            <a:srgbClr val="00B8FF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89" name="Straight Connector 88">
            <a:extLst>
              <a:ext uri="{FF2B5EF4-FFF2-40B4-BE49-F238E27FC236}">
                <a16:creationId xmlns:a16="http://schemas.microsoft.com/office/drawing/2014/main" id="{5104EDE7-110C-41DF-9F15-B81C281677B6}"/>
              </a:ext>
            </a:extLst>
          </p:cNvPr>
          <p:cNvCxnSpPr>
            <a:cxnSpLocks/>
          </p:cNvCxnSpPr>
          <p:nvPr/>
        </p:nvCxnSpPr>
        <p:spPr bwMode="auto">
          <a:xfrm>
            <a:off x="9815532" y="6432656"/>
            <a:ext cx="298137" cy="159001"/>
          </a:xfrm>
          <a:prstGeom prst="line">
            <a:avLst/>
          </a:prstGeom>
          <a:solidFill>
            <a:srgbClr val="00B8FF"/>
          </a:solidFill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90" name="Straight Connector 89">
            <a:extLst>
              <a:ext uri="{FF2B5EF4-FFF2-40B4-BE49-F238E27FC236}">
                <a16:creationId xmlns:a16="http://schemas.microsoft.com/office/drawing/2014/main" id="{5ADD1447-D15D-4F91-ADFF-180AF60A2728}"/>
              </a:ext>
            </a:extLst>
          </p:cNvPr>
          <p:cNvCxnSpPr>
            <a:cxnSpLocks/>
          </p:cNvCxnSpPr>
          <p:nvPr/>
        </p:nvCxnSpPr>
        <p:spPr bwMode="auto">
          <a:xfrm flipH="1" flipV="1">
            <a:off x="9803323" y="5381149"/>
            <a:ext cx="332296" cy="187106"/>
          </a:xfrm>
          <a:prstGeom prst="line">
            <a:avLst/>
          </a:prstGeom>
          <a:solidFill>
            <a:srgbClr val="00B8FF"/>
          </a:solidFill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95" name="Straight Connector 94">
            <a:extLst>
              <a:ext uri="{FF2B5EF4-FFF2-40B4-BE49-F238E27FC236}">
                <a16:creationId xmlns:a16="http://schemas.microsoft.com/office/drawing/2014/main" id="{CB5C88AD-4517-463D-9E89-540FF83E91CD}"/>
              </a:ext>
            </a:extLst>
          </p:cNvPr>
          <p:cNvCxnSpPr>
            <a:cxnSpLocks/>
          </p:cNvCxnSpPr>
          <p:nvPr/>
        </p:nvCxnSpPr>
        <p:spPr bwMode="auto">
          <a:xfrm flipH="1" flipV="1">
            <a:off x="10320821" y="5073687"/>
            <a:ext cx="348699" cy="217698"/>
          </a:xfrm>
          <a:prstGeom prst="line">
            <a:avLst/>
          </a:prstGeom>
          <a:solidFill>
            <a:srgbClr val="00B8FF"/>
          </a:solidFill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52" name="Rectangle 51">
            <a:extLst>
              <a:ext uri="{FF2B5EF4-FFF2-40B4-BE49-F238E27FC236}">
                <a16:creationId xmlns:a16="http://schemas.microsoft.com/office/drawing/2014/main" id="{9CDD1F3D-56C9-4D92-B821-8266DE1FCBC6}"/>
              </a:ext>
            </a:extLst>
          </p:cNvPr>
          <p:cNvSpPr/>
          <p:nvPr/>
        </p:nvSpPr>
        <p:spPr bwMode="auto">
          <a:xfrm>
            <a:off x="7581954" y="1995275"/>
            <a:ext cx="2232248" cy="1826610"/>
          </a:xfrm>
          <a:prstGeom prst="rect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buNone/>
              <a:tabLst/>
            </a:pPr>
            <a:endParaRPr kumimoji="0" lang="en-GB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0"/>
            </a:endParaRPr>
          </a:p>
        </p:txBody>
      </p:sp>
      <p:sp>
        <p:nvSpPr>
          <p:cNvPr id="53" name="Rectangle 52">
            <a:extLst>
              <a:ext uri="{FF2B5EF4-FFF2-40B4-BE49-F238E27FC236}">
                <a16:creationId xmlns:a16="http://schemas.microsoft.com/office/drawing/2014/main" id="{3A704B32-B794-49D0-BC57-49017AC5D9A2}"/>
              </a:ext>
            </a:extLst>
          </p:cNvPr>
          <p:cNvSpPr/>
          <p:nvPr/>
        </p:nvSpPr>
        <p:spPr bwMode="auto">
          <a:xfrm>
            <a:off x="4491224" y="2023424"/>
            <a:ext cx="2252848" cy="1821646"/>
          </a:xfrm>
          <a:prstGeom prst="rect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buNone/>
              <a:tabLst/>
            </a:pPr>
            <a:endParaRPr kumimoji="0" lang="en-GB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0"/>
            </a:endParaRPr>
          </a:p>
        </p:txBody>
      </p:sp>
      <p:sp>
        <p:nvSpPr>
          <p:cNvPr id="54" name="Rectangle 53">
            <a:extLst>
              <a:ext uri="{FF2B5EF4-FFF2-40B4-BE49-F238E27FC236}">
                <a16:creationId xmlns:a16="http://schemas.microsoft.com/office/drawing/2014/main" id="{361BA155-EAA1-430B-BA99-57A16BBE01A2}"/>
              </a:ext>
            </a:extLst>
          </p:cNvPr>
          <p:cNvSpPr/>
          <p:nvPr/>
        </p:nvSpPr>
        <p:spPr bwMode="auto">
          <a:xfrm>
            <a:off x="4300634" y="5312101"/>
            <a:ext cx="1293713" cy="1194765"/>
          </a:xfrm>
          <a:prstGeom prst="rect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buNone/>
              <a:tabLst/>
            </a:pPr>
            <a:endParaRPr kumimoji="0" lang="en-GB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0"/>
            </a:endParaRPr>
          </a:p>
        </p:txBody>
      </p:sp>
      <p:sp>
        <p:nvSpPr>
          <p:cNvPr id="56" name="Rectangle 55">
            <a:extLst>
              <a:ext uri="{FF2B5EF4-FFF2-40B4-BE49-F238E27FC236}">
                <a16:creationId xmlns:a16="http://schemas.microsoft.com/office/drawing/2014/main" id="{74DA9A43-4CD8-44E4-9626-791DB4A034BD}"/>
              </a:ext>
            </a:extLst>
          </p:cNvPr>
          <p:cNvSpPr/>
          <p:nvPr/>
        </p:nvSpPr>
        <p:spPr bwMode="auto">
          <a:xfrm>
            <a:off x="7253555" y="5022778"/>
            <a:ext cx="1305468" cy="1639007"/>
          </a:xfrm>
          <a:prstGeom prst="rect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buNone/>
              <a:tabLst/>
            </a:pPr>
            <a:endParaRPr kumimoji="0" lang="en-GB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0"/>
            </a:endParaRPr>
          </a:p>
        </p:txBody>
      </p:sp>
      <p:sp>
        <p:nvSpPr>
          <p:cNvPr id="58" name="Rectangle 57">
            <a:extLst>
              <a:ext uri="{FF2B5EF4-FFF2-40B4-BE49-F238E27FC236}">
                <a16:creationId xmlns:a16="http://schemas.microsoft.com/office/drawing/2014/main" id="{060D371C-1FF0-4DFB-8C2C-A456C3826DE5}"/>
              </a:ext>
            </a:extLst>
          </p:cNvPr>
          <p:cNvSpPr/>
          <p:nvPr/>
        </p:nvSpPr>
        <p:spPr bwMode="auto">
          <a:xfrm>
            <a:off x="9731118" y="5040627"/>
            <a:ext cx="1042903" cy="1675812"/>
          </a:xfrm>
          <a:prstGeom prst="rect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buNone/>
              <a:tabLst/>
            </a:pPr>
            <a:endParaRPr kumimoji="0" lang="en-GB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42172147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>
                      <p:stCondLst>
                        <p:cond delay="indefinite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>
                      <p:stCondLst>
                        <p:cond delay="indefinite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1" fill="hold">
                      <p:stCondLst>
                        <p:cond delay="indefinite"/>
                      </p:stCondLst>
                      <p:childTnLst>
                        <p:par>
                          <p:cTn id="152" fill="hold">
                            <p:stCondLst>
                              <p:cond delay="0"/>
                            </p:stCondLst>
                            <p:childTnLst>
                              <p:par>
                                <p:cTn id="1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5" fill="hold">
                      <p:stCondLst>
                        <p:cond delay="indefinite"/>
                      </p:stCondLst>
                      <p:childTnLst>
                        <p:par>
                          <p:cTn id="156" fill="hold">
                            <p:stCondLst>
                              <p:cond delay="0"/>
                            </p:stCondLst>
                            <p:childTnLst>
                              <p:par>
                                <p:cTn id="1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9" fill="hold">
                      <p:stCondLst>
                        <p:cond delay="indefinite"/>
                      </p:stCondLst>
                      <p:childTnLst>
                        <p:par>
                          <p:cTn id="160" fill="hold">
                            <p:stCondLst>
                              <p:cond delay="0"/>
                            </p:stCondLst>
                            <p:childTnLst>
                              <p:par>
                                <p:cTn id="1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3" fill="hold">
                      <p:stCondLst>
                        <p:cond delay="indefinite"/>
                      </p:stCondLst>
                      <p:childTnLst>
                        <p:par>
                          <p:cTn id="164" fill="hold">
                            <p:stCondLst>
                              <p:cond delay="0"/>
                            </p:stCondLst>
                            <p:childTnLst>
                              <p:par>
                                <p:cTn id="1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  <p:bldP spid="14" grpId="0"/>
      <p:bldP spid="15" grpId="0"/>
      <p:bldP spid="16" grpId="0"/>
      <p:bldP spid="17" grpId="0"/>
      <p:bldP spid="18" grpId="0"/>
      <p:bldP spid="19" grpId="0"/>
      <p:bldP spid="20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72" name="TextBox 1"/>
          <p:cNvSpPr txBox="1">
            <a:spLocks noChangeArrowheads="1"/>
          </p:cNvSpPr>
          <p:nvPr/>
        </p:nvSpPr>
        <p:spPr bwMode="auto">
          <a:xfrm>
            <a:off x="2345811" y="791742"/>
            <a:ext cx="9721081" cy="3785652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 marL="457200" indent="-457200" eaLnBrk="0" hangingPunct="0">
              <a:tabLst>
                <a:tab pos="269875" algn="l"/>
              </a:tabLs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eaLnBrk="0" hangingPunct="0">
              <a:tabLst>
                <a:tab pos="269875" algn="l"/>
              </a:tabLs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tabLst>
                <a:tab pos="269875" algn="l"/>
              </a:tabLs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tabLst>
                <a:tab pos="269875" algn="l"/>
              </a:tabLs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tabLst>
                <a:tab pos="269875" algn="l"/>
              </a:tabLs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269875" algn="l"/>
              </a:tabLs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269875" algn="l"/>
              </a:tabLs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269875" algn="l"/>
              </a:tabLs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269875" algn="l"/>
              </a:tabLs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marL="0" indent="0" eaLnBrk="1" hangingPunct="1">
              <a:buClr>
                <a:srgbClr val="000000"/>
              </a:buClr>
              <a:buSzPct val="100000"/>
              <a:defRPr/>
            </a:pPr>
            <a:r>
              <a:rPr lang="en-GB" sz="2400" b="1" dirty="0"/>
              <a:t>Example 2</a:t>
            </a:r>
          </a:p>
          <a:p>
            <a:pPr marL="0" indent="0" eaLnBrk="1" hangingPunct="1">
              <a:buClr>
                <a:srgbClr val="000000"/>
              </a:buClr>
              <a:buSzPct val="100000"/>
              <a:defRPr/>
            </a:pPr>
            <a:r>
              <a:rPr lang="en-GB" sz="2400" dirty="0"/>
              <a:t>A triangular prism has a cross-section that is a right-angled triangle with base 4 cm and height 5 cm.  The length of the prism is 8 </a:t>
            </a:r>
            <a:r>
              <a:rPr lang="en-GB" sz="2400" dirty="0" err="1"/>
              <a:t>cm.Draw</a:t>
            </a:r>
            <a:r>
              <a:rPr lang="en-GB" sz="2400" dirty="0"/>
              <a:t> the prism.</a:t>
            </a:r>
          </a:p>
          <a:p>
            <a:pPr marL="0" indent="0" eaLnBrk="1" hangingPunct="1">
              <a:buClr>
                <a:srgbClr val="000000"/>
              </a:buClr>
              <a:buSzPct val="100000"/>
              <a:defRPr/>
            </a:pPr>
            <a:r>
              <a:rPr lang="en-GB" sz="2400" b="1" dirty="0"/>
              <a:t>Solution</a:t>
            </a:r>
          </a:p>
          <a:p>
            <a:pPr marL="0" indent="0" eaLnBrk="1" hangingPunct="1">
              <a:buClr>
                <a:srgbClr val="000000"/>
              </a:buClr>
              <a:buSzPct val="100000"/>
              <a:defRPr/>
            </a:pPr>
            <a:r>
              <a:rPr lang="en-GB" sz="2400" dirty="0">
                <a:solidFill>
                  <a:srgbClr val="FF0000"/>
                </a:solidFill>
              </a:rPr>
              <a:t>First draw the cross-section of the prism.  Then draw two lines of length 8 cm, parallel to each other.  Complete the triangle at the other end of the prism.</a:t>
            </a:r>
            <a:endParaRPr lang="en-US" sz="2400" dirty="0">
              <a:solidFill>
                <a:srgbClr val="FF0000"/>
              </a:solidFill>
            </a:endParaRPr>
          </a:p>
          <a:p>
            <a:pPr marL="0" indent="0" eaLnBrk="1" hangingPunct="1">
              <a:buClr>
                <a:srgbClr val="000000"/>
              </a:buClr>
              <a:buSzPct val="100000"/>
              <a:defRPr/>
            </a:pPr>
            <a:endParaRPr lang="en-US" sz="2400" dirty="0"/>
          </a:p>
          <a:p>
            <a:pPr marL="0" indent="0" eaLnBrk="1" hangingPunct="1">
              <a:buClr>
                <a:srgbClr val="000000"/>
              </a:buClr>
              <a:buSzPct val="100000"/>
              <a:defRPr/>
            </a:pPr>
            <a:endParaRPr lang="en-US" sz="2400" dirty="0"/>
          </a:p>
        </p:txBody>
      </p:sp>
      <p:sp>
        <p:nvSpPr>
          <p:cNvPr id="15373" name="TextBox 2"/>
          <p:cNvSpPr txBox="1">
            <a:spLocks noChangeArrowheads="1"/>
          </p:cNvSpPr>
          <p:nvPr/>
        </p:nvSpPr>
        <p:spPr bwMode="auto">
          <a:xfrm>
            <a:off x="2214136" y="44624"/>
            <a:ext cx="9984432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en-US" altLang="en-US" sz="2800" b="1" dirty="0"/>
              <a:t>2D representation of 3D shapes</a:t>
            </a:r>
          </a:p>
        </p:txBody>
      </p:sp>
      <p:pic>
        <p:nvPicPr>
          <p:cNvPr id="15374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70600" y="3416300"/>
            <a:ext cx="38100" cy="2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75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70600" y="3416300"/>
            <a:ext cx="38100" cy="2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E575664B-00BC-4B73-A5B6-9D87E684F18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71863" y="3750724"/>
            <a:ext cx="4412648" cy="2843849"/>
          </a:xfrm>
          <a:prstGeom prst="rect">
            <a:avLst/>
          </a:prstGeom>
        </p:spPr>
      </p:pic>
      <p:sp>
        <p:nvSpPr>
          <p:cNvPr id="3" name="Right Triangle 2">
            <a:extLst>
              <a:ext uri="{FF2B5EF4-FFF2-40B4-BE49-F238E27FC236}">
                <a16:creationId xmlns:a16="http://schemas.microsoft.com/office/drawing/2014/main" id="{DC284B50-232D-4D19-B296-47CA88BFCF93}"/>
              </a:ext>
            </a:extLst>
          </p:cNvPr>
          <p:cNvSpPr/>
          <p:nvPr/>
        </p:nvSpPr>
        <p:spPr bwMode="auto">
          <a:xfrm>
            <a:off x="5241516" y="4777767"/>
            <a:ext cx="1368152" cy="1684684"/>
          </a:xfrm>
          <a:prstGeom prst="rtTriangle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buNone/>
              <a:tabLst/>
            </a:pPr>
            <a:endParaRPr kumimoji="0" lang="en-GB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B9632D97-971E-4653-A490-826AE954DE11}"/>
              </a:ext>
            </a:extLst>
          </p:cNvPr>
          <p:cNvSpPr/>
          <p:nvPr/>
        </p:nvSpPr>
        <p:spPr>
          <a:xfrm>
            <a:off x="5420485" y="6419815"/>
            <a:ext cx="73930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>
                <a:solidFill>
                  <a:srgbClr val="FF0000"/>
                </a:solidFill>
              </a:rPr>
              <a:t>4 cm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8069644A-6810-44E1-8FE7-48406D5107CF}"/>
              </a:ext>
            </a:extLst>
          </p:cNvPr>
          <p:cNvSpPr/>
          <p:nvPr/>
        </p:nvSpPr>
        <p:spPr>
          <a:xfrm>
            <a:off x="4994823" y="5548063"/>
            <a:ext cx="73930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>
                <a:solidFill>
                  <a:srgbClr val="FF0000"/>
                </a:solidFill>
              </a:rPr>
              <a:t>5 cm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265E6E26-751B-475E-973E-C166401F2907}"/>
              </a:ext>
            </a:extLst>
          </p:cNvPr>
          <p:cNvCxnSpPr>
            <a:cxnSpLocks/>
          </p:cNvCxnSpPr>
          <p:nvPr/>
        </p:nvCxnSpPr>
        <p:spPr bwMode="auto">
          <a:xfrm flipV="1">
            <a:off x="5241516" y="3775794"/>
            <a:ext cx="2537941" cy="1001973"/>
          </a:xfrm>
          <a:prstGeom prst="line">
            <a:avLst/>
          </a:prstGeom>
          <a:solidFill>
            <a:srgbClr val="00B8FF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3EDB8879-6495-4C70-919E-F52C30009F74}"/>
              </a:ext>
            </a:extLst>
          </p:cNvPr>
          <p:cNvCxnSpPr>
            <a:cxnSpLocks/>
          </p:cNvCxnSpPr>
          <p:nvPr/>
        </p:nvCxnSpPr>
        <p:spPr bwMode="auto">
          <a:xfrm flipV="1">
            <a:off x="6646566" y="5445224"/>
            <a:ext cx="2489155" cy="1017228"/>
          </a:xfrm>
          <a:prstGeom prst="line">
            <a:avLst/>
          </a:prstGeom>
          <a:solidFill>
            <a:srgbClr val="00B8FF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96B48B5E-5434-40C7-BFD3-BB8A8523AA34}"/>
              </a:ext>
            </a:extLst>
          </p:cNvPr>
          <p:cNvCxnSpPr/>
          <p:nvPr/>
        </p:nvCxnSpPr>
        <p:spPr bwMode="auto">
          <a:xfrm>
            <a:off x="7779457" y="3775794"/>
            <a:ext cx="1356264" cy="1702234"/>
          </a:xfrm>
          <a:prstGeom prst="line">
            <a:avLst/>
          </a:prstGeom>
          <a:solidFill>
            <a:srgbClr val="00B8FF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AA8F5347-E9F6-4BDC-A851-82CA1FD52EA5}"/>
              </a:ext>
            </a:extLst>
          </p:cNvPr>
          <p:cNvCxnSpPr/>
          <p:nvPr/>
        </p:nvCxnSpPr>
        <p:spPr bwMode="auto">
          <a:xfrm>
            <a:off x="5247460" y="4775855"/>
            <a:ext cx="1356264" cy="1702234"/>
          </a:xfrm>
          <a:prstGeom prst="line">
            <a:avLst/>
          </a:prstGeom>
          <a:solidFill>
            <a:srgbClr val="00B8FF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409909BF-2FBD-41F7-A296-038996843674}"/>
              </a:ext>
            </a:extLst>
          </p:cNvPr>
          <p:cNvCxnSpPr>
            <a:cxnSpLocks/>
          </p:cNvCxnSpPr>
          <p:nvPr/>
        </p:nvCxnSpPr>
        <p:spPr bwMode="auto">
          <a:xfrm>
            <a:off x="5256514" y="4791493"/>
            <a:ext cx="0" cy="1686596"/>
          </a:xfrm>
          <a:prstGeom prst="line">
            <a:avLst/>
          </a:prstGeom>
          <a:solidFill>
            <a:srgbClr val="00B8FF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93C41BDD-50D5-4A26-8867-180D6A810F7C}"/>
              </a:ext>
            </a:extLst>
          </p:cNvPr>
          <p:cNvCxnSpPr>
            <a:cxnSpLocks/>
          </p:cNvCxnSpPr>
          <p:nvPr/>
        </p:nvCxnSpPr>
        <p:spPr bwMode="auto">
          <a:xfrm>
            <a:off x="5256514" y="6462451"/>
            <a:ext cx="1386564" cy="15638"/>
          </a:xfrm>
          <a:prstGeom prst="line">
            <a:avLst/>
          </a:prstGeom>
          <a:solidFill>
            <a:srgbClr val="00B8FF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27" name="Rectangle 26">
            <a:extLst>
              <a:ext uri="{FF2B5EF4-FFF2-40B4-BE49-F238E27FC236}">
                <a16:creationId xmlns:a16="http://schemas.microsoft.com/office/drawing/2014/main" id="{D829F6E5-7E17-4282-873D-FA7B50D3F4C1}"/>
              </a:ext>
            </a:extLst>
          </p:cNvPr>
          <p:cNvSpPr/>
          <p:nvPr/>
        </p:nvSpPr>
        <p:spPr>
          <a:xfrm>
            <a:off x="5864419" y="3908343"/>
            <a:ext cx="73930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>
                <a:solidFill>
                  <a:srgbClr val="FF0000"/>
                </a:solidFill>
              </a:rPr>
              <a:t>8 cm</a:t>
            </a: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8CF1D3BC-BD8B-4329-8175-0730A6D0C1AA}"/>
              </a:ext>
            </a:extLst>
          </p:cNvPr>
          <p:cNvSpPr/>
          <p:nvPr/>
        </p:nvSpPr>
        <p:spPr>
          <a:xfrm>
            <a:off x="7206351" y="5620109"/>
            <a:ext cx="73930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>
                <a:solidFill>
                  <a:srgbClr val="FF0000"/>
                </a:solidFill>
              </a:rPr>
              <a:t>8 cm</a:t>
            </a: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EE63F223-15CE-40C6-8827-BADBB2BE0728}"/>
              </a:ext>
            </a:extLst>
          </p:cNvPr>
          <p:cNvSpPr/>
          <p:nvPr/>
        </p:nvSpPr>
        <p:spPr>
          <a:xfrm>
            <a:off x="2443743" y="3881172"/>
            <a:ext cx="2486322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400" dirty="0">
                <a:solidFill>
                  <a:srgbClr val="FF0000"/>
                </a:solidFill>
              </a:rPr>
              <a:t>Note:  Lines parallel on the object are parallel on the diagram.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CA019CE6-C697-4EB0-BC1E-345464786991}"/>
              </a:ext>
            </a:extLst>
          </p:cNvPr>
          <p:cNvSpPr/>
          <p:nvPr/>
        </p:nvSpPr>
        <p:spPr bwMode="auto">
          <a:xfrm>
            <a:off x="4894203" y="3749050"/>
            <a:ext cx="4390308" cy="2843849"/>
          </a:xfrm>
          <a:prstGeom prst="rect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buNone/>
              <a:tabLst/>
            </a:pPr>
            <a:endParaRPr kumimoji="0" lang="en-GB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05587980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  <p:bldP spid="5" grpId="0"/>
      <p:bldP spid="27" grpId="0"/>
      <p:bldP spid="28" grpId="0"/>
      <p:bldP spid="30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72" name="TextBox 1"/>
          <p:cNvSpPr txBox="1">
            <a:spLocks noChangeArrowheads="1"/>
          </p:cNvSpPr>
          <p:nvPr/>
        </p:nvSpPr>
        <p:spPr bwMode="auto">
          <a:xfrm>
            <a:off x="2345811" y="791742"/>
            <a:ext cx="9721081" cy="1569660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 marL="457200" indent="-457200" eaLnBrk="0" hangingPunct="0">
              <a:tabLst>
                <a:tab pos="269875" algn="l"/>
              </a:tabLs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eaLnBrk="0" hangingPunct="0">
              <a:tabLst>
                <a:tab pos="269875" algn="l"/>
              </a:tabLs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tabLst>
                <a:tab pos="269875" algn="l"/>
              </a:tabLs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tabLst>
                <a:tab pos="269875" algn="l"/>
              </a:tabLs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tabLst>
                <a:tab pos="269875" algn="l"/>
              </a:tabLs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269875" algn="l"/>
              </a:tabLs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269875" algn="l"/>
              </a:tabLs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269875" algn="l"/>
              </a:tabLs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269875" algn="l"/>
              </a:tabLs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marL="0" indent="0" eaLnBrk="1" hangingPunct="1">
              <a:buClr>
                <a:srgbClr val="000000"/>
              </a:buClr>
              <a:buSzPct val="100000"/>
              <a:defRPr/>
            </a:pPr>
            <a:r>
              <a:rPr lang="en-GB" sz="2400" b="1" dirty="0"/>
              <a:t>Example 3</a:t>
            </a:r>
          </a:p>
          <a:p>
            <a:pPr marL="0" indent="0" eaLnBrk="1" hangingPunct="1">
              <a:buClr>
                <a:srgbClr val="000000"/>
              </a:buClr>
              <a:buSzPct val="100000"/>
              <a:defRPr/>
            </a:pPr>
            <a:r>
              <a:rPr lang="en-GB" sz="2400" dirty="0"/>
              <a:t>Draw this prism on isometric paper:</a:t>
            </a:r>
            <a:endParaRPr lang="en-US" sz="2400" dirty="0"/>
          </a:p>
          <a:p>
            <a:pPr marL="0" indent="0" eaLnBrk="1" hangingPunct="1">
              <a:buClr>
                <a:srgbClr val="000000"/>
              </a:buClr>
              <a:buSzPct val="100000"/>
              <a:defRPr/>
            </a:pPr>
            <a:endParaRPr lang="en-US" sz="2400" dirty="0"/>
          </a:p>
          <a:p>
            <a:pPr marL="0" indent="0" eaLnBrk="1" hangingPunct="1">
              <a:buClr>
                <a:srgbClr val="000000"/>
              </a:buClr>
              <a:buSzPct val="100000"/>
              <a:defRPr/>
            </a:pPr>
            <a:endParaRPr lang="en-US" sz="2400" dirty="0"/>
          </a:p>
        </p:txBody>
      </p:sp>
      <p:sp>
        <p:nvSpPr>
          <p:cNvPr id="15373" name="TextBox 2"/>
          <p:cNvSpPr txBox="1">
            <a:spLocks noChangeArrowheads="1"/>
          </p:cNvSpPr>
          <p:nvPr/>
        </p:nvSpPr>
        <p:spPr bwMode="auto">
          <a:xfrm>
            <a:off x="2214136" y="44624"/>
            <a:ext cx="9984432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en-US" altLang="en-US" sz="2800" b="1" dirty="0"/>
              <a:t> 2D representation of 3D shapes</a:t>
            </a:r>
          </a:p>
        </p:txBody>
      </p:sp>
      <p:pic>
        <p:nvPicPr>
          <p:cNvPr id="15374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70600" y="3416300"/>
            <a:ext cx="38100" cy="2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75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70600" y="3416300"/>
            <a:ext cx="38100" cy="2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D724EC45-5CF1-464B-B154-506D96EF5DD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752184" y="791742"/>
            <a:ext cx="2907414" cy="2051759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DDE682A9-5FEB-4A89-B664-61E21310B046}"/>
              </a:ext>
            </a:extLst>
          </p:cNvPr>
          <p:cNvSpPr txBox="1"/>
          <p:nvPr/>
        </p:nvSpPr>
        <p:spPr>
          <a:xfrm>
            <a:off x="2364903" y="2730917"/>
            <a:ext cx="1462104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400" b="1" dirty="0"/>
              <a:t>Solution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B2FAA46-D673-4DEA-AC71-5F49BCB289C6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t="5659"/>
          <a:stretch/>
        </p:blipFill>
        <p:spPr>
          <a:xfrm>
            <a:off x="4295800" y="3192582"/>
            <a:ext cx="3158020" cy="2952328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7AF6FF01-8016-4E5E-8BFD-0C40A1B7FA82}"/>
              </a:ext>
            </a:extLst>
          </p:cNvPr>
          <p:cNvSpPr txBox="1"/>
          <p:nvPr/>
        </p:nvSpPr>
        <p:spPr>
          <a:xfrm>
            <a:off x="4007768" y="4733583"/>
            <a:ext cx="89935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rgbClr val="FF0000"/>
                </a:solidFill>
              </a:rPr>
              <a:t>4 cm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F6AF2DD8-A332-46D0-8F79-847AB8CE62CA}"/>
              </a:ext>
            </a:extLst>
          </p:cNvPr>
          <p:cNvSpPr txBox="1"/>
          <p:nvPr/>
        </p:nvSpPr>
        <p:spPr>
          <a:xfrm>
            <a:off x="4457446" y="5732738"/>
            <a:ext cx="860932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dirty="0">
                <a:solidFill>
                  <a:srgbClr val="FF0000"/>
                </a:solidFill>
              </a:rPr>
              <a:t>2 cm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318983A6-73F2-4923-9689-760D9771277D}"/>
              </a:ext>
            </a:extLst>
          </p:cNvPr>
          <p:cNvSpPr txBox="1"/>
          <p:nvPr/>
        </p:nvSpPr>
        <p:spPr>
          <a:xfrm>
            <a:off x="6323536" y="5445224"/>
            <a:ext cx="849295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dirty="0">
                <a:solidFill>
                  <a:srgbClr val="FF0000"/>
                </a:solidFill>
              </a:rPr>
              <a:t>5 cm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A5A03B6C-D8E7-43C9-A7D8-EADDA7CBA728}"/>
              </a:ext>
            </a:extLst>
          </p:cNvPr>
          <p:cNvSpPr/>
          <p:nvPr/>
        </p:nvSpPr>
        <p:spPr bwMode="auto">
          <a:xfrm>
            <a:off x="7752184" y="807420"/>
            <a:ext cx="2907414" cy="2036081"/>
          </a:xfrm>
          <a:prstGeom prst="rect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buNone/>
              <a:tabLst/>
            </a:pPr>
            <a:endParaRPr kumimoji="0" lang="en-GB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0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7C442E4D-3EF2-4A9E-8B76-1625223340C8}"/>
              </a:ext>
            </a:extLst>
          </p:cNvPr>
          <p:cNvSpPr/>
          <p:nvPr/>
        </p:nvSpPr>
        <p:spPr bwMode="auto">
          <a:xfrm>
            <a:off x="4295800" y="3180008"/>
            <a:ext cx="3158020" cy="2964902"/>
          </a:xfrm>
          <a:prstGeom prst="rect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buNone/>
              <a:tabLst/>
            </a:pPr>
            <a:endParaRPr kumimoji="0" lang="en-GB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01047365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2" grpId="0"/>
      <p:bldP spid="1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72" name="TextBox 1"/>
          <p:cNvSpPr txBox="1">
            <a:spLocks noChangeArrowheads="1"/>
          </p:cNvSpPr>
          <p:nvPr/>
        </p:nvSpPr>
        <p:spPr bwMode="auto">
          <a:xfrm>
            <a:off x="2345811" y="784810"/>
            <a:ext cx="9721081" cy="4524315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 marL="457200" indent="-457200" eaLnBrk="0" hangingPunct="0">
              <a:tabLst>
                <a:tab pos="269875" algn="l"/>
              </a:tabLs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eaLnBrk="0" hangingPunct="0">
              <a:tabLst>
                <a:tab pos="269875" algn="l"/>
              </a:tabLs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tabLst>
                <a:tab pos="269875" algn="l"/>
              </a:tabLs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tabLst>
                <a:tab pos="269875" algn="l"/>
              </a:tabLs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tabLst>
                <a:tab pos="269875" algn="l"/>
              </a:tabLs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269875" algn="l"/>
              </a:tabLs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269875" algn="l"/>
              </a:tabLs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269875" algn="l"/>
              </a:tabLs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269875" algn="l"/>
              </a:tabLs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marR="0" lvl="0" algn="l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Tx/>
              <a:buAutoNum type="arabicPeriod"/>
              <a:tabLst>
                <a:tab pos="269875" algn="l"/>
              </a:tabLst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charset="0"/>
              </a:rPr>
              <a:t>On isometric paper, draw a cube with sides of length 4 cm.</a:t>
            </a:r>
          </a:p>
          <a:p>
            <a:pPr marR="0" lvl="0" algn="l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Tx/>
              <a:buAutoNum type="arabicPeriod"/>
              <a:tabLst>
                <a:tab pos="269875" algn="l"/>
              </a:tabLst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ＭＳ Ｐゴシック" charset="0"/>
            </a:endParaRPr>
          </a:p>
          <a:p>
            <a:pPr marR="0" lvl="0" algn="l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Tx/>
              <a:buAutoNum type="arabicPeriod" startAt="2"/>
              <a:tabLst>
                <a:tab pos="269875" algn="l"/>
              </a:tabLst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charset="0"/>
              </a:rPr>
              <a:t>On isometric paper, draw a cuboid with sides of lengths 3 cm, 2 cm and 4 cm.</a:t>
            </a:r>
          </a:p>
          <a:p>
            <a:pPr marR="0" lvl="0" algn="l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Tx/>
              <a:buAutoNum type="arabicPeriod" startAt="2"/>
              <a:tabLst>
                <a:tab pos="269875" algn="l"/>
              </a:tabLst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ＭＳ Ｐゴシック" charset="0"/>
            </a:endParaRPr>
          </a:p>
          <a:p>
            <a:pPr marR="0" lvl="0" algn="l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Tx/>
              <a:buAutoNum type="arabicPeriod" startAt="3"/>
              <a:tabLst>
                <a:tab pos="269875" algn="l"/>
              </a:tabLst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charset="0"/>
              </a:rPr>
              <a:t>Three cubes with sides of length 2 cm are put side-by-side to form a cuboid. Draw this cuboid on isometric paper.</a:t>
            </a:r>
          </a:p>
          <a:p>
            <a:pPr marR="0" lvl="0" algn="l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Tx/>
              <a:buAutoNum type="arabicPeriod" startAt="3"/>
              <a:tabLst>
                <a:tab pos="269875" algn="l"/>
              </a:tabLst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ＭＳ Ｐゴシック" charset="0"/>
            </a:endParaRPr>
          </a:p>
          <a:p>
            <a:pPr marR="0" lvl="0" algn="l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Tx/>
              <a:buAutoNum type="arabicPeriod" startAt="4"/>
              <a:tabLst>
                <a:tab pos="269875" algn="l"/>
              </a:tabLst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charset="0"/>
              </a:rPr>
              <a:t>A cuboid has sides of lengths 3 cm, 6 cm and 2 cm.  Draw three possible views of the cuboid on isometric paper.</a:t>
            </a:r>
          </a:p>
          <a:p>
            <a:pPr marL="0" marR="0" lvl="0" indent="0" algn="l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Tx/>
              <a:buNone/>
              <a:tabLst>
                <a:tab pos="269875" algn="l"/>
              </a:tabLst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ＭＳ Ｐゴシック" charset="0"/>
            </a:endParaRPr>
          </a:p>
          <a:p>
            <a:pPr marL="0" marR="0" lvl="0" indent="0" algn="l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Tx/>
              <a:buNone/>
              <a:tabLst>
                <a:tab pos="269875" algn="l"/>
              </a:tabLst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charset="0"/>
              </a:rPr>
              <a:t>5.  </a:t>
            </a:r>
          </a:p>
        </p:txBody>
      </p:sp>
      <p:sp>
        <p:nvSpPr>
          <p:cNvPr id="15373" name="TextBox 2"/>
          <p:cNvSpPr txBox="1">
            <a:spLocks noChangeArrowheads="1"/>
          </p:cNvSpPr>
          <p:nvPr/>
        </p:nvSpPr>
        <p:spPr bwMode="auto">
          <a:xfrm>
            <a:off x="2214136" y="44624"/>
            <a:ext cx="9984432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marL="0" marR="0" lvl="0" indent="0" algn="ctr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/>
              <a:defRPr/>
            </a:pPr>
            <a:r>
              <a:rPr lang="en-US" altLang="en-US" sz="2800" b="1" dirty="0">
                <a:solidFill>
                  <a:prstClr val="black"/>
                </a:solidFill>
              </a:rPr>
              <a:t>Skill Check: 2D presentation of Shapes</a:t>
            </a:r>
            <a:endParaRPr kumimoji="0" lang="en-US" altLang="en-US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34" charset="-128"/>
              <a:cs typeface="+mn-cs"/>
            </a:endParaRPr>
          </a:p>
        </p:txBody>
      </p:sp>
      <p:pic>
        <p:nvPicPr>
          <p:cNvPr id="15374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70600" y="3416300"/>
            <a:ext cx="38100" cy="2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75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70600" y="3416300"/>
            <a:ext cx="38100" cy="2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469C7B29-9AAA-471D-9117-F3501DF0FBB3}"/>
              </a:ext>
            </a:extLst>
          </p:cNvPr>
          <p:cNvSpPr txBox="1"/>
          <p:nvPr/>
        </p:nvSpPr>
        <p:spPr>
          <a:xfrm>
            <a:off x="2783632" y="4797152"/>
            <a:ext cx="4104456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Tx/>
              <a:buNone/>
              <a:tabLst>
                <a:tab pos="269875" algn="l"/>
              </a:tabLst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charset="0"/>
              </a:rPr>
              <a:t>The cuboid  opposite may be cut in half to form two triangular prisms. Draw one of these prisms on  isometric paper.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6CCE8AF-BDDE-4BB9-991D-E819A452BDC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80176" y="4581128"/>
            <a:ext cx="2665472" cy="2078323"/>
          </a:xfrm>
          <a:prstGeom prst="rect">
            <a:avLst/>
          </a:prstGeom>
        </p:spPr>
      </p:pic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EF7B909E-66D8-4BFA-A82C-93CFBDFD5065}"/>
              </a:ext>
            </a:extLst>
          </p:cNvPr>
          <p:cNvCxnSpPr/>
          <p:nvPr/>
        </p:nvCxnSpPr>
        <p:spPr bwMode="auto">
          <a:xfrm flipV="1">
            <a:off x="7896200" y="5085184"/>
            <a:ext cx="2304256" cy="440907"/>
          </a:xfrm>
          <a:prstGeom prst="line">
            <a:avLst/>
          </a:prstGeom>
          <a:solidFill>
            <a:srgbClr val="00B8FF"/>
          </a:solidFill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1D56223C-CFED-4836-A5E7-F5168E29D3E9}"/>
              </a:ext>
            </a:extLst>
          </p:cNvPr>
          <p:cNvCxnSpPr/>
          <p:nvPr/>
        </p:nvCxnSpPr>
        <p:spPr bwMode="auto">
          <a:xfrm flipV="1">
            <a:off x="7896200" y="5679276"/>
            <a:ext cx="2304256" cy="440907"/>
          </a:xfrm>
          <a:prstGeom prst="line">
            <a:avLst/>
          </a:prstGeom>
          <a:solidFill>
            <a:srgbClr val="00B8FF"/>
          </a:solidFill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0936FFA6-44B7-4D1D-819A-2A720EC45EA7}"/>
              </a:ext>
            </a:extLst>
          </p:cNvPr>
          <p:cNvCxnSpPr/>
          <p:nvPr/>
        </p:nvCxnSpPr>
        <p:spPr bwMode="auto">
          <a:xfrm>
            <a:off x="7896200" y="5526091"/>
            <a:ext cx="0" cy="547099"/>
          </a:xfrm>
          <a:prstGeom prst="line">
            <a:avLst/>
          </a:prstGeom>
          <a:solidFill>
            <a:srgbClr val="00B8FF"/>
          </a:solidFill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E036553C-030C-442B-B36A-DF0632EE4BBD}"/>
              </a:ext>
            </a:extLst>
          </p:cNvPr>
          <p:cNvCxnSpPr/>
          <p:nvPr/>
        </p:nvCxnSpPr>
        <p:spPr bwMode="auto">
          <a:xfrm>
            <a:off x="10200456" y="5132177"/>
            <a:ext cx="0" cy="547099"/>
          </a:xfrm>
          <a:prstGeom prst="line">
            <a:avLst/>
          </a:prstGeom>
          <a:solidFill>
            <a:srgbClr val="00B8FF"/>
          </a:solidFill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90845739-6E95-4A88-9B57-309A2F10C239}"/>
              </a:ext>
            </a:extLst>
          </p:cNvPr>
          <p:cNvCxnSpPr>
            <a:cxnSpLocks/>
          </p:cNvCxnSpPr>
          <p:nvPr/>
        </p:nvCxnSpPr>
        <p:spPr bwMode="auto">
          <a:xfrm flipV="1">
            <a:off x="7899118" y="4653136"/>
            <a:ext cx="1560192" cy="878402"/>
          </a:xfrm>
          <a:prstGeom prst="line">
            <a:avLst/>
          </a:prstGeom>
          <a:solidFill>
            <a:srgbClr val="00B8FF"/>
          </a:solidFill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F8CAC984-296C-43E0-820D-92170FC27A81}"/>
              </a:ext>
            </a:extLst>
          </p:cNvPr>
          <p:cNvCxnSpPr>
            <a:cxnSpLocks/>
          </p:cNvCxnSpPr>
          <p:nvPr/>
        </p:nvCxnSpPr>
        <p:spPr bwMode="auto">
          <a:xfrm>
            <a:off x="9459310" y="4640579"/>
            <a:ext cx="780358" cy="470907"/>
          </a:xfrm>
          <a:prstGeom prst="line">
            <a:avLst/>
          </a:prstGeom>
          <a:solidFill>
            <a:srgbClr val="00B8FF"/>
          </a:solidFill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4" name="Rectangle 13">
            <a:extLst>
              <a:ext uri="{FF2B5EF4-FFF2-40B4-BE49-F238E27FC236}">
                <a16:creationId xmlns:a16="http://schemas.microsoft.com/office/drawing/2014/main" id="{5420D90D-CF3E-440F-ABA9-5EB4A6A80397}"/>
              </a:ext>
            </a:extLst>
          </p:cNvPr>
          <p:cNvSpPr/>
          <p:nvPr/>
        </p:nvSpPr>
        <p:spPr bwMode="auto">
          <a:xfrm>
            <a:off x="7678216" y="4605502"/>
            <a:ext cx="2665472" cy="2053949"/>
          </a:xfrm>
          <a:prstGeom prst="rect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buNone/>
              <a:tabLst/>
            </a:pPr>
            <a:endParaRPr kumimoji="0" lang="en-GB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94463883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extBox 1">
            <a:extLst>
              <a:ext uri="{FF2B5EF4-FFF2-40B4-BE49-F238E27FC236}">
                <a16:creationId xmlns:a16="http://schemas.microsoft.com/office/drawing/2014/main" id="{CF46CCE3-72A7-FF4E-B2E5-8376CDB8391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97315" y="0"/>
            <a:ext cx="9984432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 eaLnBrk="1" hangingPunct="1">
              <a:buClr>
                <a:srgbClr val="000000"/>
              </a:buClr>
              <a:buSzPct val="100000"/>
            </a:pPr>
            <a:r>
              <a:rPr lang="en-US" altLang="en-US" sz="3000" b="1" dirty="0"/>
              <a:t> Section 2: Review</a:t>
            </a:r>
          </a:p>
        </p:txBody>
      </p:sp>
      <p:sp>
        <p:nvSpPr>
          <p:cNvPr id="11" name="TextBox 1">
            <a:extLst>
              <a:ext uri="{FF2B5EF4-FFF2-40B4-BE49-F238E27FC236}">
                <a16:creationId xmlns:a16="http://schemas.microsoft.com/office/drawing/2014/main" id="{E7CC74F8-45F4-7F42-8935-A4038D39D35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04051" y="1118699"/>
            <a:ext cx="996793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en-US" altLang="en-US" sz="2400" dirty="0"/>
              <a:t>You have completed the </a:t>
            </a:r>
            <a:r>
              <a:rPr lang="en-US" altLang="en-US" sz="2400" b="1" dirty="0"/>
              <a:t>second section.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680F8782-DF76-DB40-940C-99195A38526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04051" y="1949593"/>
            <a:ext cx="9987949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en-US" altLang="en-US" sz="2400" dirty="0">
                <a:solidFill>
                  <a:srgbClr val="00B050"/>
                </a:solidFill>
              </a:rPr>
              <a:t>If you have completed and mastered this section,</a:t>
            </a:r>
            <a:br>
              <a:rPr lang="en-US" altLang="en-US" sz="2400" dirty="0">
                <a:solidFill>
                  <a:srgbClr val="00B050"/>
                </a:solidFill>
              </a:rPr>
            </a:br>
            <a:r>
              <a:rPr lang="en-US" altLang="en-US" sz="2400" b="1" dirty="0">
                <a:solidFill>
                  <a:srgbClr val="00B050"/>
                </a:solidFill>
              </a:rPr>
              <a:t>click</a:t>
            </a:r>
            <a:r>
              <a:rPr lang="en-US" altLang="en-US" sz="2400" dirty="0">
                <a:solidFill>
                  <a:srgbClr val="00B050"/>
                </a:solidFill>
              </a:rPr>
              <a:t> to start the </a:t>
            </a:r>
            <a:r>
              <a:rPr lang="en-US" altLang="en-US" sz="2400" b="1" dirty="0">
                <a:solidFill>
                  <a:srgbClr val="00B050"/>
                </a:solidFill>
              </a:rPr>
              <a:t>next Section</a:t>
            </a:r>
          </a:p>
        </p:txBody>
      </p:sp>
      <p:sp>
        <p:nvSpPr>
          <p:cNvPr id="13" name="TextBox 2">
            <a:extLst>
              <a:ext uri="{FF2B5EF4-FFF2-40B4-BE49-F238E27FC236}">
                <a16:creationId xmlns:a16="http://schemas.microsoft.com/office/drawing/2014/main" id="{FAF980D4-9FE7-4A48-9CE0-B03EBFC370D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04052" y="3116980"/>
            <a:ext cx="9987948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en-US" altLang="en-US" sz="2400" dirty="0">
                <a:solidFill>
                  <a:srgbClr val="FFC000"/>
                </a:solidFill>
              </a:rPr>
              <a:t>If you need more examples and interactive practice,</a:t>
            </a:r>
            <a:br>
              <a:rPr lang="en-US" altLang="en-US" sz="2400" dirty="0">
                <a:solidFill>
                  <a:srgbClr val="FFC000"/>
                </a:solidFill>
              </a:rPr>
            </a:br>
            <a:r>
              <a:rPr lang="en-US" altLang="en-US" sz="2400" dirty="0">
                <a:solidFill>
                  <a:srgbClr val="FFC000"/>
                </a:solidFill>
              </a:rPr>
              <a:t>press </a:t>
            </a:r>
            <a:r>
              <a:rPr lang="en-US" altLang="en-US" sz="2400" b="1" dirty="0">
                <a:solidFill>
                  <a:srgbClr val="FFC000"/>
                </a:solidFill>
              </a:rPr>
              <a:t>here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61145AA3-138E-F040-BCA6-F2E25BC3753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04051" y="4205548"/>
            <a:ext cx="9987949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en-US" altLang="en-US" sz="2400" dirty="0"/>
              <a:t>You might also find it helpful to look at:</a:t>
            </a:r>
            <a:endParaRPr lang="en-US" altLang="en-US" sz="2400" b="1" dirty="0">
              <a:solidFill>
                <a:srgbClr val="FF0000"/>
              </a:solidFill>
            </a:endParaRPr>
          </a:p>
          <a:p>
            <a:endParaRPr lang="en-US" altLang="en-US" sz="2400" dirty="0">
              <a:solidFill>
                <a:srgbClr val="FF0000"/>
              </a:solidFill>
            </a:endParaRPr>
          </a:p>
          <a:p>
            <a:pPr algn="ctr"/>
            <a:r>
              <a:rPr lang="en-US" altLang="en-US" sz="2400" b="1" dirty="0">
                <a:solidFill>
                  <a:srgbClr val="FF0000"/>
                </a:solidFill>
              </a:rPr>
              <a:t>Essential Information:</a:t>
            </a:r>
            <a:r>
              <a:rPr lang="en-US" altLang="en-US" sz="2400" dirty="0">
                <a:solidFill>
                  <a:srgbClr val="FF0000"/>
                </a:solidFill>
              </a:rPr>
              <a:t> press </a:t>
            </a:r>
            <a:r>
              <a:rPr lang="en-US" altLang="en-US" sz="2400" b="1" dirty="0">
                <a:solidFill>
                  <a:srgbClr val="FF0000"/>
                </a:solidFill>
              </a:rPr>
              <a:t>here</a:t>
            </a:r>
          </a:p>
          <a:p>
            <a:endParaRPr lang="en-US" altLang="en-US" sz="2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58619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  <p:bldP spid="14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72" name="TextBox 1"/>
          <p:cNvSpPr txBox="1">
            <a:spLocks noChangeArrowheads="1"/>
          </p:cNvSpPr>
          <p:nvPr/>
        </p:nvSpPr>
        <p:spPr bwMode="auto">
          <a:xfrm>
            <a:off x="2345811" y="791742"/>
            <a:ext cx="9721081" cy="2308324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 marL="457200" indent="-457200" eaLnBrk="0" hangingPunct="0">
              <a:tabLst>
                <a:tab pos="269875" algn="l"/>
              </a:tabLs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eaLnBrk="0" hangingPunct="0">
              <a:tabLst>
                <a:tab pos="269875" algn="l"/>
              </a:tabLs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tabLst>
                <a:tab pos="269875" algn="l"/>
              </a:tabLs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tabLst>
                <a:tab pos="269875" algn="l"/>
              </a:tabLs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tabLst>
                <a:tab pos="269875" algn="l"/>
              </a:tabLs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269875" algn="l"/>
              </a:tabLs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269875" algn="l"/>
              </a:tabLs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269875" algn="l"/>
              </a:tabLs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269875" algn="l"/>
              </a:tabLs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marL="0" indent="0" eaLnBrk="1" hangingPunct="1">
              <a:buClr>
                <a:srgbClr val="000000"/>
              </a:buClr>
              <a:buSzPct val="100000"/>
              <a:defRPr/>
            </a:pPr>
            <a:r>
              <a:rPr lang="en-US" sz="2400" dirty="0"/>
              <a:t>The plan of a solid is the view looking down from above.</a:t>
            </a:r>
          </a:p>
          <a:p>
            <a:pPr marL="0" indent="0" eaLnBrk="1" hangingPunct="1">
              <a:buClr>
                <a:srgbClr val="000000"/>
              </a:buClr>
              <a:buSzPct val="100000"/>
              <a:defRPr/>
            </a:pPr>
            <a:r>
              <a:rPr lang="en-US" sz="2400" dirty="0"/>
              <a:t>Side and front elevations are drawn as if looking at the solid from the side or the front, where the front is taken to be the face nearest to you</a:t>
            </a:r>
          </a:p>
          <a:p>
            <a:pPr marL="0" indent="0" eaLnBrk="1" hangingPunct="1">
              <a:buClr>
                <a:srgbClr val="000000"/>
              </a:buClr>
              <a:buSzPct val="100000"/>
              <a:defRPr/>
            </a:pPr>
            <a:endParaRPr lang="en-US" sz="2400" dirty="0"/>
          </a:p>
          <a:p>
            <a:pPr marL="0" indent="0" eaLnBrk="1" hangingPunct="1">
              <a:buClr>
                <a:srgbClr val="000000"/>
              </a:buClr>
              <a:buSzPct val="100000"/>
              <a:defRPr/>
            </a:pPr>
            <a:endParaRPr lang="en-US" sz="2400" dirty="0"/>
          </a:p>
          <a:p>
            <a:pPr marL="0" indent="0" eaLnBrk="1" hangingPunct="1">
              <a:buClr>
                <a:srgbClr val="000000"/>
              </a:buClr>
              <a:buSzPct val="100000"/>
              <a:defRPr/>
            </a:pPr>
            <a:endParaRPr lang="en-US" sz="2400" dirty="0"/>
          </a:p>
        </p:txBody>
      </p:sp>
      <p:sp>
        <p:nvSpPr>
          <p:cNvPr id="15373" name="TextBox 2"/>
          <p:cNvSpPr txBox="1">
            <a:spLocks noChangeArrowheads="1"/>
          </p:cNvSpPr>
          <p:nvPr/>
        </p:nvSpPr>
        <p:spPr bwMode="auto">
          <a:xfrm>
            <a:off x="2214136" y="44624"/>
            <a:ext cx="9984432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en-US" altLang="en-US" sz="2800" b="1" dirty="0"/>
              <a:t>Plans and Elevations</a:t>
            </a:r>
          </a:p>
        </p:txBody>
      </p:sp>
      <p:pic>
        <p:nvPicPr>
          <p:cNvPr id="15374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70600" y="3416300"/>
            <a:ext cx="38100" cy="2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75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70600" y="3416300"/>
            <a:ext cx="38100" cy="2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0F63D6D5-0106-47BF-99FB-2B481B297CE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75920" y="2435906"/>
            <a:ext cx="2520280" cy="1849371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91CE1363-4DA2-41CA-B364-F10EF720EF77}"/>
              </a:ext>
            </a:extLst>
          </p:cNvPr>
          <p:cNvSpPr txBox="1"/>
          <p:nvPr/>
        </p:nvSpPr>
        <p:spPr>
          <a:xfrm>
            <a:off x="6124450" y="1944218"/>
            <a:ext cx="112367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solidFill>
                  <a:srgbClr val="FF0000"/>
                </a:solidFill>
              </a:rPr>
              <a:t>Plan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7B12236-703C-4389-A200-B6FA19002448}"/>
              </a:ext>
            </a:extLst>
          </p:cNvPr>
          <p:cNvSpPr txBox="1"/>
          <p:nvPr/>
        </p:nvSpPr>
        <p:spPr>
          <a:xfrm>
            <a:off x="3838922" y="3305208"/>
            <a:ext cx="1966160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400" dirty="0">
                <a:solidFill>
                  <a:srgbClr val="0070C0"/>
                </a:solidFill>
              </a:rPr>
              <a:t>Front Elevation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220C1BA9-7791-4C9F-857E-11F10096D4A9}"/>
              </a:ext>
            </a:extLst>
          </p:cNvPr>
          <p:cNvSpPr txBox="1"/>
          <p:nvPr/>
        </p:nvSpPr>
        <p:spPr>
          <a:xfrm>
            <a:off x="8021159" y="2966222"/>
            <a:ext cx="1966160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400" dirty="0">
                <a:solidFill>
                  <a:srgbClr val="00B050"/>
                </a:solidFill>
              </a:rPr>
              <a:t>Side Elevation</a:t>
            </a:r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6648EBAE-95E0-4F17-A6C9-FFC2661EBF56}"/>
              </a:ext>
            </a:extLst>
          </p:cNvPr>
          <p:cNvCxnSpPr>
            <a:cxnSpLocks/>
          </p:cNvCxnSpPr>
          <p:nvPr/>
        </p:nvCxnSpPr>
        <p:spPr bwMode="auto">
          <a:xfrm flipV="1">
            <a:off x="5375920" y="3659352"/>
            <a:ext cx="604514" cy="344892"/>
          </a:xfrm>
          <a:prstGeom prst="straightConnector1">
            <a:avLst/>
          </a:prstGeom>
          <a:ln w="28575">
            <a:solidFill>
              <a:schemeClr val="tx1"/>
            </a:solidFill>
            <a:headEnd type="none" w="med" len="med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19C02B81-1119-4284-AEF1-C8A7A6373EF1}"/>
              </a:ext>
            </a:extLst>
          </p:cNvPr>
          <p:cNvCxnSpPr>
            <a:cxnSpLocks/>
          </p:cNvCxnSpPr>
          <p:nvPr/>
        </p:nvCxnSpPr>
        <p:spPr bwMode="auto">
          <a:xfrm>
            <a:off x="6528048" y="2373003"/>
            <a:ext cx="0" cy="671236"/>
          </a:xfrm>
          <a:prstGeom prst="straightConnector1">
            <a:avLst/>
          </a:prstGeom>
          <a:ln w="28575">
            <a:solidFill>
              <a:schemeClr val="tx1"/>
            </a:solidFill>
            <a:headEnd type="none" w="med" len="med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D00BC77E-E581-4BE1-9873-67AFB625ECF6}"/>
              </a:ext>
            </a:extLst>
          </p:cNvPr>
          <p:cNvCxnSpPr>
            <a:cxnSpLocks/>
            <a:stCxn id="13" idx="1"/>
          </p:cNvCxnSpPr>
          <p:nvPr/>
        </p:nvCxnSpPr>
        <p:spPr bwMode="auto">
          <a:xfrm flipH="1">
            <a:off x="7184505" y="3381721"/>
            <a:ext cx="836654" cy="34579"/>
          </a:xfrm>
          <a:prstGeom prst="straightConnector1">
            <a:avLst/>
          </a:prstGeom>
          <a:ln w="28575">
            <a:solidFill>
              <a:schemeClr val="tx1"/>
            </a:solidFill>
            <a:headEnd type="none" w="med" len="med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6" name="TextBox 25">
            <a:extLst>
              <a:ext uri="{FF2B5EF4-FFF2-40B4-BE49-F238E27FC236}">
                <a16:creationId xmlns:a16="http://schemas.microsoft.com/office/drawing/2014/main" id="{C5ACAF7D-07BD-4C95-AC29-DEEFB8EE89B6}"/>
              </a:ext>
            </a:extLst>
          </p:cNvPr>
          <p:cNvSpPr txBox="1"/>
          <p:nvPr/>
        </p:nvSpPr>
        <p:spPr>
          <a:xfrm>
            <a:off x="2345811" y="4758676"/>
            <a:ext cx="2598061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1" dirty="0"/>
              <a:t>Example 1</a:t>
            </a:r>
          </a:p>
          <a:p>
            <a:r>
              <a:rPr lang="en-US" sz="2400" dirty="0"/>
              <a:t>Draw the plan and elevations of this cuboid:</a:t>
            </a:r>
            <a:endParaRPr lang="en-GB" sz="2400" dirty="0"/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9DF6AD2D-F742-418A-AF34-98E08A134F4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993359" y="4735832"/>
            <a:ext cx="3459271" cy="1905106"/>
          </a:xfrm>
          <a:prstGeom prst="rect">
            <a:avLst/>
          </a:prstGeom>
        </p:spPr>
      </p:pic>
      <p:sp>
        <p:nvSpPr>
          <p:cNvPr id="23" name="Rectangle 22">
            <a:extLst>
              <a:ext uri="{FF2B5EF4-FFF2-40B4-BE49-F238E27FC236}">
                <a16:creationId xmlns:a16="http://schemas.microsoft.com/office/drawing/2014/main" id="{C843EEBD-C41D-4A3D-BD34-4AD5B404FD16}"/>
              </a:ext>
            </a:extLst>
          </p:cNvPr>
          <p:cNvSpPr/>
          <p:nvPr/>
        </p:nvSpPr>
        <p:spPr bwMode="auto">
          <a:xfrm>
            <a:off x="5213375" y="5455737"/>
            <a:ext cx="1584176" cy="791712"/>
          </a:xfrm>
          <a:prstGeom prst="rect">
            <a:avLst/>
          </a:prstGeom>
          <a:solidFill>
            <a:srgbClr val="0070C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buNone/>
              <a:tabLst/>
            </a:pPr>
            <a:endParaRPr kumimoji="0" lang="en-GB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0"/>
            </a:endParaRPr>
          </a:p>
        </p:txBody>
      </p:sp>
      <p:sp>
        <p:nvSpPr>
          <p:cNvPr id="24" name="Parallelogram 23">
            <a:extLst>
              <a:ext uri="{FF2B5EF4-FFF2-40B4-BE49-F238E27FC236}">
                <a16:creationId xmlns:a16="http://schemas.microsoft.com/office/drawing/2014/main" id="{34BDED15-659E-4605-B4B2-27160F5D78F4}"/>
              </a:ext>
            </a:extLst>
          </p:cNvPr>
          <p:cNvSpPr/>
          <p:nvPr/>
        </p:nvSpPr>
        <p:spPr bwMode="auto">
          <a:xfrm>
            <a:off x="5213375" y="4844561"/>
            <a:ext cx="2610817" cy="609351"/>
          </a:xfrm>
          <a:prstGeom prst="parallelogram">
            <a:avLst>
              <a:gd name="adj" fmla="val 173152"/>
            </a:avLst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buNone/>
              <a:tabLst/>
            </a:pPr>
            <a:endParaRPr kumimoji="0" lang="en-GB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0"/>
            </a:endParaRPr>
          </a:p>
        </p:txBody>
      </p:sp>
      <p:sp>
        <p:nvSpPr>
          <p:cNvPr id="25" name="Parallelogram 24">
            <a:extLst>
              <a:ext uri="{FF2B5EF4-FFF2-40B4-BE49-F238E27FC236}">
                <a16:creationId xmlns:a16="http://schemas.microsoft.com/office/drawing/2014/main" id="{49CF6F23-F4DD-42B5-BED9-1C59259C98D1}"/>
              </a:ext>
            </a:extLst>
          </p:cNvPr>
          <p:cNvSpPr/>
          <p:nvPr/>
        </p:nvSpPr>
        <p:spPr bwMode="auto">
          <a:xfrm rot="19770742">
            <a:off x="6502471" y="5213873"/>
            <a:ext cx="1616799" cy="659266"/>
          </a:xfrm>
          <a:prstGeom prst="parallelogram">
            <a:avLst>
              <a:gd name="adj" fmla="val 60597"/>
            </a:avLst>
          </a:prstGeom>
          <a:solidFill>
            <a:srgbClr val="00B05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buNone/>
              <a:tabLst/>
            </a:pPr>
            <a:endParaRPr kumimoji="0" lang="en-GB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0"/>
            </a:endParaRPr>
          </a:p>
        </p:txBody>
      </p:sp>
      <p:pic>
        <p:nvPicPr>
          <p:cNvPr id="27" name="Picture 26">
            <a:extLst>
              <a:ext uri="{FF2B5EF4-FFF2-40B4-BE49-F238E27FC236}">
                <a16:creationId xmlns:a16="http://schemas.microsoft.com/office/drawing/2014/main" id="{17C80515-F1F0-440A-8A4C-26AF89CFADB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189337" y="4402436"/>
            <a:ext cx="1546167" cy="1068185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5A6B8D9A-F164-46D1-A3F0-092FCB2CD558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272464" y="5688385"/>
            <a:ext cx="1463040" cy="784908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E16C6DE8-8335-411D-8397-25DF841B760D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900625" y="5669325"/>
            <a:ext cx="1230284" cy="793865"/>
          </a:xfrm>
          <a:prstGeom prst="rect">
            <a:avLst/>
          </a:prstGeom>
        </p:spPr>
      </p:pic>
      <p:sp>
        <p:nvSpPr>
          <p:cNvPr id="30" name="Rectangle 29">
            <a:extLst>
              <a:ext uri="{FF2B5EF4-FFF2-40B4-BE49-F238E27FC236}">
                <a16:creationId xmlns:a16="http://schemas.microsoft.com/office/drawing/2014/main" id="{7D3700DC-B69B-4181-AEA3-3EEA956D4C83}"/>
              </a:ext>
            </a:extLst>
          </p:cNvPr>
          <p:cNvSpPr/>
          <p:nvPr/>
        </p:nvSpPr>
        <p:spPr bwMode="auto">
          <a:xfrm>
            <a:off x="10293271" y="4487786"/>
            <a:ext cx="1077659" cy="813422"/>
          </a:xfrm>
          <a:prstGeom prst="rect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buNone/>
              <a:tabLst/>
            </a:pPr>
            <a:endParaRPr kumimoji="0" lang="en-GB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0"/>
            </a:endParaRP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579E5E0A-CF29-451D-A7FD-EB9D25A2663B}"/>
              </a:ext>
            </a:extLst>
          </p:cNvPr>
          <p:cNvSpPr/>
          <p:nvPr/>
        </p:nvSpPr>
        <p:spPr bwMode="auto">
          <a:xfrm>
            <a:off x="8927447" y="5657659"/>
            <a:ext cx="829871" cy="597900"/>
          </a:xfrm>
          <a:prstGeom prst="rect">
            <a:avLst/>
          </a:prstGeom>
          <a:solidFill>
            <a:srgbClr val="0070C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buNone/>
              <a:tabLst/>
            </a:pPr>
            <a:endParaRPr kumimoji="0" lang="en-GB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0"/>
            </a:endParaRP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E50092E2-C49B-44BB-8761-7572BB3852C0}"/>
              </a:ext>
            </a:extLst>
          </p:cNvPr>
          <p:cNvSpPr/>
          <p:nvPr/>
        </p:nvSpPr>
        <p:spPr bwMode="auto">
          <a:xfrm>
            <a:off x="10330188" y="5733256"/>
            <a:ext cx="1077659" cy="524966"/>
          </a:xfrm>
          <a:prstGeom prst="rect">
            <a:avLst/>
          </a:prstGeom>
          <a:solidFill>
            <a:srgbClr val="00B05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buNone/>
              <a:tabLst/>
            </a:pPr>
            <a:endParaRPr kumimoji="0" lang="en-GB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0"/>
            </a:endParaRP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21E008BD-E65E-4958-B22F-FC7D0AED6C58}"/>
              </a:ext>
            </a:extLst>
          </p:cNvPr>
          <p:cNvSpPr txBox="1"/>
          <p:nvPr/>
        </p:nvSpPr>
        <p:spPr>
          <a:xfrm>
            <a:off x="8495987" y="4154378"/>
            <a:ext cx="1873674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400" dirty="0"/>
              <a:t>Elevations</a:t>
            </a: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3E55FD48-84E4-415E-9D9A-A19171E34B38}"/>
              </a:ext>
            </a:extLst>
          </p:cNvPr>
          <p:cNvSpPr/>
          <p:nvPr/>
        </p:nvSpPr>
        <p:spPr bwMode="auto">
          <a:xfrm>
            <a:off x="4984322" y="4725972"/>
            <a:ext cx="3468308" cy="1905106"/>
          </a:xfrm>
          <a:prstGeom prst="rect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buNone/>
              <a:tabLst/>
            </a:pPr>
            <a:endParaRPr kumimoji="0" lang="en-GB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0"/>
            </a:endParaRPr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1368345D-4FE5-4C05-AF2E-4ECDC6F699B7}"/>
              </a:ext>
            </a:extLst>
          </p:cNvPr>
          <p:cNvSpPr/>
          <p:nvPr/>
        </p:nvSpPr>
        <p:spPr bwMode="auto">
          <a:xfrm>
            <a:off x="5362318" y="2432817"/>
            <a:ext cx="2533881" cy="1849371"/>
          </a:xfrm>
          <a:prstGeom prst="rect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buNone/>
              <a:tabLst/>
            </a:pPr>
            <a:endParaRPr kumimoji="0" lang="en-GB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0"/>
            </a:endParaRPr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C9CA922E-63A4-4301-A523-5094D2C823AA}"/>
              </a:ext>
            </a:extLst>
          </p:cNvPr>
          <p:cNvSpPr/>
          <p:nvPr/>
        </p:nvSpPr>
        <p:spPr bwMode="auto">
          <a:xfrm>
            <a:off x="10178092" y="4412865"/>
            <a:ext cx="1557412" cy="1068185"/>
          </a:xfrm>
          <a:prstGeom prst="rect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buNone/>
              <a:tabLst/>
            </a:pPr>
            <a:endParaRPr kumimoji="0" lang="en-GB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0"/>
            </a:endParaRPr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4DDFA75A-B47C-41A1-B6AB-5CD37CCB9817}"/>
              </a:ext>
            </a:extLst>
          </p:cNvPr>
          <p:cNvSpPr/>
          <p:nvPr/>
        </p:nvSpPr>
        <p:spPr bwMode="auto">
          <a:xfrm>
            <a:off x="8911283" y="5657659"/>
            <a:ext cx="1230284" cy="784909"/>
          </a:xfrm>
          <a:prstGeom prst="rect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buNone/>
              <a:tabLst/>
            </a:pPr>
            <a:endParaRPr kumimoji="0" lang="en-GB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0"/>
            </a:endParaRPr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0B91A00B-A589-402F-898E-6698DC6113D4}"/>
              </a:ext>
            </a:extLst>
          </p:cNvPr>
          <p:cNvSpPr/>
          <p:nvPr/>
        </p:nvSpPr>
        <p:spPr bwMode="auto">
          <a:xfrm>
            <a:off x="10293271" y="5703614"/>
            <a:ext cx="1463040" cy="784909"/>
          </a:xfrm>
          <a:prstGeom prst="rect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buNone/>
              <a:tabLst/>
            </a:pPr>
            <a:endParaRPr kumimoji="0" lang="en-GB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71803118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9" grpId="0"/>
      <p:bldP spid="13" grpId="0"/>
      <p:bldP spid="23" grpId="0" animBg="1"/>
      <p:bldP spid="24" grpId="0" animBg="1"/>
      <p:bldP spid="25" grpId="0" animBg="1"/>
      <p:bldP spid="30" grpId="0" animBg="1"/>
      <p:bldP spid="31" grpId="0" animBg="1"/>
      <p:bldP spid="32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0BB04405-B434-4DB2-9FEC-7D6797BEDC94}"/>
              </a:ext>
            </a:extLst>
          </p:cNvPr>
          <p:cNvSpPr/>
          <p:nvPr/>
        </p:nvSpPr>
        <p:spPr bwMode="auto">
          <a:xfrm>
            <a:off x="5625361" y="4828775"/>
            <a:ext cx="1681887" cy="1230417"/>
          </a:xfrm>
          <a:prstGeom prst="rect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buNone/>
              <a:tabLst/>
            </a:pPr>
            <a:endParaRPr kumimoji="0" lang="en-GB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0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D270D538-A7A8-4BD3-B378-8BD2EF0094E9}"/>
              </a:ext>
            </a:extLst>
          </p:cNvPr>
          <p:cNvSpPr/>
          <p:nvPr/>
        </p:nvSpPr>
        <p:spPr bwMode="auto">
          <a:xfrm>
            <a:off x="3359696" y="5396593"/>
            <a:ext cx="1324137" cy="662599"/>
          </a:xfrm>
          <a:prstGeom prst="rect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buNone/>
              <a:tabLst/>
            </a:pPr>
            <a:endParaRPr kumimoji="0" lang="en-GB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9432CD4C-3F8C-4D25-9CC9-DAF428FDB480}"/>
              </a:ext>
            </a:extLst>
          </p:cNvPr>
          <p:cNvSpPr/>
          <p:nvPr/>
        </p:nvSpPr>
        <p:spPr bwMode="auto">
          <a:xfrm>
            <a:off x="3377199" y="2405268"/>
            <a:ext cx="1304027" cy="1728192"/>
          </a:xfrm>
          <a:prstGeom prst="rect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buNone/>
              <a:tabLst/>
            </a:pPr>
            <a:endParaRPr kumimoji="0" lang="en-GB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0"/>
            </a:endParaRPr>
          </a:p>
        </p:txBody>
      </p:sp>
      <p:sp>
        <p:nvSpPr>
          <p:cNvPr id="15372" name="TextBox 1"/>
          <p:cNvSpPr txBox="1">
            <a:spLocks noChangeArrowheads="1"/>
          </p:cNvSpPr>
          <p:nvPr/>
        </p:nvSpPr>
        <p:spPr bwMode="auto">
          <a:xfrm>
            <a:off x="2345811" y="791742"/>
            <a:ext cx="9721081" cy="1569660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 marL="457200" indent="-457200" eaLnBrk="0" hangingPunct="0">
              <a:tabLst>
                <a:tab pos="269875" algn="l"/>
              </a:tabLs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eaLnBrk="0" hangingPunct="0">
              <a:tabLst>
                <a:tab pos="269875" algn="l"/>
              </a:tabLs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tabLst>
                <a:tab pos="269875" algn="l"/>
              </a:tabLs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tabLst>
                <a:tab pos="269875" algn="l"/>
              </a:tabLs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tabLst>
                <a:tab pos="269875" algn="l"/>
              </a:tabLs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269875" algn="l"/>
              </a:tabLs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269875" algn="l"/>
              </a:tabLs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269875" algn="l"/>
              </a:tabLs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269875" algn="l"/>
              </a:tabLs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marL="0" indent="0" eaLnBrk="1" hangingPunct="1">
              <a:buClr>
                <a:srgbClr val="000000"/>
              </a:buClr>
              <a:buSzPct val="100000"/>
              <a:defRPr/>
            </a:pPr>
            <a:r>
              <a:rPr lang="en-US" sz="2400" b="1" dirty="0"/>
              <a:t>Example 2</a:t>
            </a:r>
          </a:p>
          <a:p>
            <a:pPr marL="0" indent="0" eaLnBrk="1" hangingPunct="1">
              <a:buClr>
                <a:srgbClr val="000000"/>
              </a:buClr>
              <a:buSzPct val="100000"/>
              <a:defRPr/>
            </a:pPr>
            <a:r>
              <a:rPr lang="en-US" sz="2400" dirty="0"/>
              <a:t>Draw the plan, front elevation and left side elevation for this shed:</a:t>
            </a:r>
          </a:p>
          <a:p>
            <a:pPr marL="0" indent="0" eaLnBrk="1" hangingPunct="1">
              <a:buClr>
                <a:srgbClr val="000000"/>
              </a:buClr>
              <a:buSzPct val="100000"/>
              <a:defRPr/>
            </a:pPr>
            <a:endParaRPr lang="en-US" sz="2400" dirty="0"/>
          </a:p>
          <a:p>
            <a:pPr marL="0" indent="0" eaLnBrk="1" hangingPunct="1">
              <a:buClr>
                <a:srgbClr val="000000"/>
              </a:buClr>
              <a:buSzPct val="100000"/>
              <a:defRPr/>
            </a:pPr>
            <a:endParaRPr lang="en-US" sz="2400" dirty="0"/>
          </a:p>
        </p:txBody>
      </p:sp>
      <p:sp>
        <p:nvSpPr>
          <p:cNvPr id="15373" name="TextBox 2"/>
          <p:cNvSpPr txBox="1">
            <a:spLocks noChangeArrowheads="1"/>
          </p:cNvSpPr>
          <p:nvPr/>
        </p:nvSpPr>
        <p:spPr bwMode="auto">
          <a:xfrm>
            <a:off x="2214136" y="44624"/>
            <a:ext cx="9984432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en-US" altLang="en-US" sz="2800" b="1" dirty="0"/>
              <a:t>Plans and Elevations</a:t>
            </a:r>
          </a:p>
        </p:txBody>
      </p:sp>
      <p:pic>
        <p:nvPicPr>
          <p:cNvPr id="15374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70600" y="3416300"/>
            <a:ext cx="38100" cy="2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75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70600" y="3416300"/>
            <a:ext cx="38100" cy="2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AAB7AF41-B7C2-4355-A5BD-E0F33BA8E66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89825" y="1769740"/>
            <a:ext cx="3433588" cy="2627215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88906BD2-DB69-4C6D-9805-3B6FA3EBC150}"/>
              </a:ext>
            </a:extLst>
          </p:cNvPr>
          <p:cNvSpPr txBox="1"/>
          <p:nvPr/>
        </p:nvSpPr>
        <p:spPr>
          <a:xfrm>
            <a:off x="3697428" y="4222207"/>
            <a:ext cx="110948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Plan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15D333C6-C28B-48EE-9DB0-BAD8AD1467F1}"/>
              </a:ext>
            </a:extLst>
          </p:cNvPr>
          <p:cNvSpPr/>
          <p:nvPr/>
        </p:nvSpPr>
        <p:spPr>
          <a:xfrm>
            <a:off x="3713082" y="6290103"/>
            <a:ext cx="78258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/>
              <a:t>Front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E83EF1C1-3164-4025-800E-63FFC37C707F}"/>
              </a:ext>
            </a:extLst>
          </p:cNvPr>
          <p:cNvSpPr/>
          <p:nvPr/>
        </p:nvSpPr>
        <p:spPr>
          <a:xfrm>
            <a:off x="5579057" y="6118351"/>
            <a:ext cx="2293823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/>
              <a:t>Side Elevation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7D132B2-8897-4C60-98EB-B63F7A81551D}"/>
              </a:ext>
            </a:extLst>
          </p:cNvPr>
          <p:cNvSpPr txBox="1"/>
          <p:nvPr/>
        </p:nvSpPr>
        <p:spPr>
          <a:xfrm>
            <a:off x="3717243" y="2035629"/>
            <a:ext cx="94187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rgbClr val="FF0000"/>
                </a:solidFill>
              </a:rPr>
              <a:t>3 m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FA925748-3B50-4E80-9C64-C851F88117ED}"/>
              </a:ext>
            </a:extLst>
          </p:cNvPr>
          <p:cNvSpPr/>
          <p:nvPr/>
        </p:nvSpPr>
        <p:spPr>
          <a:xfrm>
            <a:off x="2680789" y="3083348"/>
            <a:ext cx="61106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>
                <a:solidFill>
                  <a:srgbClr val="FF0000"/>
                </a:solidFill>
              </a:rPr>
              <a:t>4 m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D9B8572D-C1F5-4C6D-95FB-46778881BDDF}"/>
              </a:ext>
            </a:extLst>
          </p:cNvPr>
          <p:cNvSpPr/>
          <p:nvPr/>
        </p:nvSpPr>
        <p:spPr>
          <a:xfrm>
            <a:off x="7297994" y="5214434"/>
            <a:ext cx="61106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>
                <a:solidFill>
                  <a:srgbClr val="FF0000"/>
                </a:solidFill>
              </a:rPr>
              <a:t>3 m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2BECF64B-F3CB-421A-8907-2E14820DB0AD}"/>
              </a:ext>
            </a:extLst>
          </p:cNvPr>
          <p:cNvSpPr/>
          <p:nvPr/>
        </p:nvSpPr>
        <p:spPr>
          <a:xfrm>
            <a:off x="6087499" y="4483784"/>
            <a:ext cx="61106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>
                <a:solidFill>
                  <a:srgbClr val="FF0000"/>
                </a:solidFill>
              </a:rPr>
              <a:t>4 m</a:t>
            </a:r>
          </a:p>
        </p:txBody>
      </p:sp>
      <p:sp>
        <p:nvSpPr>
          <p:cNvPr id="19" name="Right Triangle 18">
            <a:extLst>
              <a:ext uri="{FF2B5EF4-FFF2-40B4-BE49-F238E27FC236}">
                <a16:creationId xmlns:a16="http://schemas.microsoft.com/office/drawing/2014/main" id="{7A64A3FA-54FC-47EF-8E62-D69F808559A9}"/>
              </a:ext>
            </a:extLst>
          </p:cNvPr>
          <p:cNvSpPr/>
          <p:nvPr/>
        </p:nvSpPr>
        <p:spPr bwMode="auto">
          <a:xfrm>
            <a:off x="3359696" y="4828774"/>
            <a:ext cx="1324137" cy="567819"/>
          </a:xfrm>
          <a:prstGeom prst="rtTriangle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buNone/>
              <a:tabLst/>
            </a:pPr>
            <a:endParaRPr kumimoji="0" lang="en-GB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0"/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7DB4497A-B699-48A4-B047-DCE3D3610F15}"/>
              </a:ext>
            </a:extLst>
          </p:cNvPr>
          <p:cNvSpPr/>
          <p:nvPr/>
        </p:nvSpPr>
        <p:spPr>
          <a:xfrm>
            <a:off x="3724877" y="6027614"/>
            <a:ext cx="61106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>
                <a:solidFill>
                  <a:srgbClr val="FF0000"/>
                </a:solidFill>
              </a:rPr>
              <a:t>3 m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363F9084-BB6F-4E81-8967-681F9B6BB5C8}"/>
              </a:ext>
            </a:extLst>
          </p:cNvPr>
          <p:cNvSpPr/>
          <p:nvPr/>
        </p:nvSpPr>
        <p:spPr>
          <a:xfrm>
            <a:off x="2661544" y="5196538"/>
            <a:ext cx="61106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>
                <a:solidFill>
                  <a:srgbClr val="FF0000"/>
                </a:solidFill>
              </a:rPr>
              <a:t>3 m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911A41F1-324E-47AE-A9DD-01B27A7A1E4B}"/>
              </a:ext>
            </a:extLst>
          </p:cNvPr>
          <p:cNvSpPr/>
          <p:nvPr/>
        </p:nvSpPr>
        <p:spPr>
          <a:xfrm>
            <a:off x="4996469" y="5537399"/>
            <a:ext cx="61106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>
                <a:solidFill>
                  <a:srgbClr val="FF0000"/>
                </a:solidFill>
              </a:rPr>
              <a:t>2 m</a:t>
            </a:r>
          </a:p>
        </p:txBody>
      </p: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D1DF84EB-4710-44FF-8B3D-B4AD5C5C1B74}"/>
              </a:ext>
            </a:extLst>
          </p:cNvPr>
          <p:cNvCxnSpPr>
            <a:cxnSpLocks/>
          </p:cNvCxnSpPr>
          <p:nvPr/>
        </p:nvCxnSpPr>
        <p:spPr bwMode="auto">
          <a:xfrm>
            <a:off x="5589708" y="5426492"/>
            <a:ext cx="1728192" cy="0"/>
          </a:xfrm>
          <a:prstGeom prst="line">
            <a:avLst/>
          </a:prstGeom>
          <a:solidFill>
            <a:srgbClr val="00B8FF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25" name="TextBox 24">
            <a:extLst>
              <a:ext uri="{FF2B5EF4-FFF2-40B4-BE49-F238E27FC236}">
                <a16:creationId xmlns:a16="http://schemas.microsoft.com/office/drawing/2014/main" id="{D3952FED-C21B-404E-ADE3-02003FF18CA3}"/>
              </a:ext>
            </a:extLst>
          </p:cNvPr>
          <p:cNvSpPr txBox="1"/>
          <p:nvPr/>
        </p:nvSpPr>
        <p:spPr>
          <a:xfrm rot="5400000">
            <a:off x="3944886" y="4628719"/>
            <a:ext cx="15128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rgbClr val="FF0000"/>
                </a:solidFill>
              </a:rPr>
              <a:t>---------------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A184E5B3-BEC2-462A-BDD2-9ED08F3082B8}"/>
              </a:ext>
            </a:extLst>
          </p:cNvPr>
          <p:cNvSpPr txBox="1"/>
          <p:nvPr/>
        </p:nvSpPr>
        <p:spPr>
          <a:xfrm rot="16200000">
            <a:off x="2842757" y="4224174"/>
            <a:ext cx="103387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rgbClr val="FF0000"/>
                </a:solidFill>
              </a:rPr>
              <a:t>---------</a:t>
            </a: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87217227-F0C3-4AD5-9A8E-0B6797CCA6E2}"/>
              </a:ext>
            </a:extLst>
          </p:cNvPr>
          <p:cNvSpPr/>
          <p:nvPr/>
        </p:nvSpPr>
        <p:spPr>
          <a:xfrm>
            <a:off x="3234302" y="4622317"/>
            <a:ext cx="252273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>
                <a:solidFill>
                  <a:srgbClr val="FF0000"/>
                </a:solidFill>
              </a:rPr>
              <a:t>---------------------------</a:t>
            </a: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1753131D-5C0D-45D5-B6BC-9D0F5117C5A6}"/>
              </a:ext>
            </a:extLst>
          </p:cNvPr>
          <p:cNvSpPr/>
          <p:nvPr/>
        </p:nvSpPr>
        <p:spPr>
          <a:xfrm>
            <a:off x="4581256" y="5828479"/>
            <a:ext cx="114395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>
                <a:solidFill>
                  <a:srgbClr val="FF0000"/>
                </a:solidFill>
              </a:rPr>
              <a:t>-----------</a:t>
            </a: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9959753B-854F-42E2-9D6F-1CD43D623E84}"/>
              </a:ext>
            </a:extLst>
          </p:cNvPr>
          <p:cNvSpPr/>
          <p:nvPr/>
        </p:nvSpPr>
        <p:spPr>
          <a:xfrm>
            <a:off x="4626211" y="5186677"/>
            <a:ext cx="111921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>
                <a:solidFill>
                  <a:srgbClr val="FF0000"/>
                </a:solidFill>
              </a:rPr>
              <a:t>-----------</a:t>
            </a: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D1E8D3DF-4015-4435-8318-979F752AE45F}"/>
              </a:ext>
            </a:extLst>
          </p:cNvPr>
          <p:cNvSpPr/>
          <p:nvPr/>
        </p:nvSpPr>
        <p:spPr bwMode="auto">
          <a:xfrm>
            <a:off x="6789824" y="1755391"/>
            <a:ext cx="3433587" cy="2641564"/>
          </a:xfrm>
          <a:prstGeom prst="rect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buNone/>
              <a:tabLst/>
            </a:pPr>
            <a:endParaRPr kumimoji="0" lang="en-GB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7288045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8" grpId="0" animBg="1"/>
      <p:bldP spid="10" grpId="0" animBg="1"/>
      <p:bldP spid="6" grpId="0"/>
      <p:bldP spid="8" grpId="0"/>
      <p:bldP spid="9" grpId="0"/>
      <p:bldP spid="11" grpId="0"/>
      <p:bldP spid="12" grpId="0"/>
      <p:bldP spid="14" grpId="0"/>
      <p:bldP spid="15" grpId="0"/>
      <p:bldP spid="19" grpId="0" animBg="1"/>
      <p:bldP spid="20" grpId="0"/>
      <p:bldP spid="21" grpId="0"/>
      <p:bldP spid="22" grpId="0"/>
      <p:bldP spid="25" grpId="0"/>
      <p:bldP spid="26" grpId="0"/>
      <p:bldP spid="27" grpId="0"/>
      <p:bldP spid="28" grpId="0"/>
      <p:bldP spid="29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72" name="TextBox 1"/>
          <p:cNvSpPr txBox="1">
            <a:spLocks noChangeArrowheads="1"/>
          </p:cNvSpPr>
          <p:nvPr/>
        </p:nvSpPr>
        <p:spPr bwMode="auto">
          <a:xfrm>
            <a:off x="2345811" y="791742"/>
            <a:ext cx="9721081" cy="1200329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 marL="457200" indent="-457200" eaLnBrk="0" hangingPunct="0">
              <a:tabLst>
                <a:tab pos="269875" algn="l"/>
              </a:tabLs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eaLnBrk="0" hangingPunct="0">
              <a:tabLst>
                <a:tab pos="269875" algn="l"/>
              </a:tabLs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tabLst>
                <a:tab pos="269875" algn="l"/>
              </a:tabLs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tabLst>
                <a:tab pos="269875" algn="l"/>
              </a:tabLs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tabLst>
                <a:tab pos="269875" algn="l"/>
              </a:tabLs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269875" algn="l"/>
              </a:tabLs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269875" algn="l"/>
              </a:tabLs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269875" algn="l"/>
              </a:tabLs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269875" algn="l"/>
              </a:tabLs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marL="0" indent="0" eaLnBrk="1" hangingPunct="1">
              <a:buClr>
                <a:srgbClr val="000000"/>
              </a:buClr>
              <a:buSzPct val="100000"/>
              <a:defRPr/>
            </a:pPr>
            <a:r>
              <a:rPr lang="en-GB" sz="2400" dirty="0"/>
              <a:t>1. Draw the plan and elevations of the triangular prism shown:</a:t>
            </a:r>
            <a:endParaRPr lang="en-US" sz="2400" dirty="0"/>
          </a:p>
          <a:p>
            <a:pPr marL="0" indent="0" eaLnBrk="1" hangingPunct="1">
              <a:buClr>
                <a:srgbClr val="000000"/>
              </a:buClr>
              <a:buSzPct val="100000"/>
              <a:defRPr/>
            </a:pPr>
            <a:endParaRPr lang="en-US" sz="2400" dirty="0"/>
          </a:p>
          <a:p>
            <a:pPr marL="0" indent="0" eaLnBrk="1" hangingPunct="1">
              <a:buClr>
                <a:srgbClr val="000000"/>
              </a:buClr>
              <a:buSzPct val="100000"/>
              <a:defRPr/>
            </a:pPr>
            <a:endParaRPr lang="en-US" sz="2400" dirty="0"/>
          </a:p>
        </p:txBody>
      </p:sp>
      <p:sp>
        <p:nvSpPr>
          <p:cNvPr id="15373" name="TextBox 2"/>
          <p:cNvSpPr txBox="1">
            <a:spLocks noChangeArrowheads="1"/>
          </p:cNvSpPr>
          <p:nvPr/>
        </p:nvSpPr>
        <p:spPr bwMode="auto">
          <a:xfrm>
            <a:off x="2214136" y="44624"/>
            <a:ext cx="9984432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en-US" altLang="en-US" sz="2800" b="1" dirty="0"/>
              <a:t>Skill Check: Plans and Elevations</a:t>
            </a:r>
          </a:p>
        </p:txBody>
      </p:sp>
      <p:pic>
        <p:nvPicPr>
          <p:cNvPr id="15374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70600" y="3416300"/>
            <a:ext cx="38100" cy="2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75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70600" y="3416300"/>
            <a:ext cx="38100" cy="2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E86234C6-4072-4173-A365-49E8A46CDA1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84232" y="1268760"/>
            <a:ext cx="3074818" cy="3332619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7B683D98-2A45-4B2B-B2AA-4C42A18B0E79}"/>
              </a:ext>
            </a:extLst>
          </p:cNvPr>
          <p:cNvSpPr txBox="1"/>
          <p:nvPr/>
        </p:nvSpPr>
        <p:spPr>
          <a:xfrm>
            <a:off x="2432212" y="1318827"/>
            <a:ext cx="14401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/>
              <a:t>Solution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138E86F8-190F-48D9-A28F-4962CEF7E58A}"/>
              </a:ext>
            </a:extLst>
          </p:cNvPr>
          <p:cNvSpPr/>
          <p:nvPr/>
        </p:nvSpPr>
        <p:spPr>
          <a:xfrm>
            <a:off x="3736543" y="3921008"/>
            <a:ext cx="205376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>
                <a:solidFill>
                  <a:srgbClr val="FF0000"/>
                </a:solidFill>
              </a:rPr>
              <a:t>----------------------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1910111A-DEDB-48BD-910E-7CCC46F2BCB9}"/>
              </a:ext>
            </a:extLst>
          </p:cNvPr>
          <p:cNvSpPr/>
          <p:nvPr/>
        </p:nvSpPr>
        <p:spPr>
          <a:xfrm>
            <a:off x="4671093" y="5718392"/>
            <a:ext cx="111921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>
                <a:solidFill>
                  <a:srgbClr val="FF0000"/>
                </a:solidFill>
              </a:rPr>
              <a:t>-----------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B8FC5D01-74D1-4952-86CF-A6A5BE32BA86}"/>
              </a:ext>
            </a:extLst>
          </p:cNvPr>
          <p:cNvCxnSpPr/>
          <p:nvPr/>
        </p:nvCxnSpPr>
        <p:spPr bwMode="auto">
          <a:xfrm flipV="1">
            <a:off x="5201750" y="1556792"/>
            <a:ext cx="2319571" cy="2414308"/>
          </a:xfrm>
          <a:prstGeom prst="line">
            <a:avLst/>
          </a:prstGeom>
          <a:solidFill>
            <a:srgbClr val="00B8FF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1" name="Rectangle 10">
            <a:extLst>
              <a:ext uri="{FF2B5EF4-FFF2-40B4-BE49-F238E27FC236}">
                <a16:creationId xmlns:a16="http://schemas.microsoft.com/office/drawing/2014/main" id="{9F88E3E4-AB75-40BE-A1E5-F4238DDBB771}"/>
              </a:ext>
            </a:extLst>
          </p:cNvPr>
          <p:cNvSpPr/>
          <p:nvPr/>
        </p:nvSpPr>
        <p:spPr>
          <a:xfrm>
            <a:off x="4695751" y="1468867"/>
            <a:ext cx="282557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>
                <a:solidFill>
                  <a:srgbClr val="FF0000"/>
                </a:solidFill>
              </a:rPr>
              <a:t>-------------------------------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7D82D710-4891-4FC9-AE80-88E610B88417}"/>
              </a:ext>
            </a:extLst>
          </p:cNvPr>
          <p:cNvSpPr/>
          <p:nvPr/>
        </p:nvSpPr>
        <p:spPr>
          <a:xfrm>
            <a:off x="4671092" y="3263724"/>
            <a:ext cx="111921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>
                <a:solidFill>
                  <a:srgbClr val="FF0000"/>
                </a:solidFill>
              </a:rPr>
              <a:t>-----------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772839C1-9E39-4495-90C0-D79A7DD4E318}"/>
              </a:ext>
            </a:extLst>
          </p:cNvPr>
          <p:cNvSpPr/>
          <p:nvPr/>
        </p:nvSpPr>
        <p:spPr>
          <a:xfrm rot="5400000">
            <a:off x="5281012" y="3661115"/>
            <a:ext cx="86433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>
                <a:solidFill>
                  <a:srgbClr val="FF0000"/>
                </a:solidFill>
              </a:rPr>
              <a:t>--------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3776B40F-4E5F-4D1B-9AF5-CBB3DBE928BA}"/>
              </a:ext>
            </a:extLst>
          </p:cNvPr>
          <p:cNvSpPr/>
          <p:nvPr/>
        </p:nvSpPr>
        <p:spPr>
          <a:xfrm rot="5400000">
            <a:off x="6072478" y="2720475"/>
            <a:ext cx="273344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>
                <a:solidFill>
                  <a:srgbClr val="FF0000"/>
                </a:solidFill>
              </a:rPr>
              <a:t>------------------------------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B168B84A-3118-4804-9073-CC518D698945}"/>
              </a:ext>
            </a:extLst>
          </p:cNvPr>
          <p:cNvSpPr/>
          <p:nvPr/>
        </p:nvSpPr>
        <p:spPr>
          <a:xfrm rot="5400000">
            <a:off x="3473646" y="3607409"/>
            <a:ext cx="86433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>
                <a:solidFill>
                  <a:srgbClr val="FF0000"/>
                </a:solidFill>
              </a:rPr>
              <a:t>--------</a:t>
            </a:r>
          </a:p>
        </p:txBody>
      </p:sp>
      <p:sp>
        <p:nvSpPr>
          <p:cNvPr id="16" name="Right Triangle 15">
            <a:extLst>
              <a:ext uri="{FF2B5EF4-FFF2-40B4-BE49-F238E27FC236}">
                <a16:creationId xmlns:a16="http://schemas.microsoft.com/office/drawing/2014/main" id="{587B354E-C900-4107-A63F-688B81E0BBB4}"/>
              </a:ext>
            </a:extLst>
          </p:cNvPr>
          <p:cNvSpPr/>
          <p:nvPr/>
        </p:nvSpPr>
        <p:spPr bwMode="auto">
          <a:xfrm>
            <a:off x="3872372" y="4155842"/>
            <a:ext cx="896410" cy="1793438"/>
          </a:xfrm>
          <a:prstGeom prst="rtTriangle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buNone/>
              <a:tabLst/>
            </a:pPr>
            <a:endParaRPr kumimoji="0" lang="en-GB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0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235344D5-4319-44A2-84AE-2B8DAE8364F8}"/>
              </a:ext>
            </a:extLst>
          </p:cNvPr>
          <p:cNvSpPr/>
          <p:nvPr/>
        </p:nvSpPr>
        <p:spPr bwMode="auto">
          <a:xfrm>
            <a:off x="3863250" y="1692370"/>
            <a:ext cx="905531" cy="1782071"/>
          </a:xfrm>
          <a:prstGeom prst="rect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buNone/>
              <a:tabLst/>
            </a:pPr>
            <a:endParaRPr kumimoji="0" lang="en-GB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0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D6E3AFEE-E164-4866-AF10-BAA47E8B11B5}"/>
              </a:ext>
            </a:extLst>
          </p:cNvPr>
          <p:cNvSpPr/>
          <p:nvPr/>
        </p:nvSpPr>
        <p:spPr bwMode="auto">
          <a:xfrm>
            <a:off x="5682176" y="4155843"/>
            <a:ext cx="1730462" cy="1793438"/>
          </a:xfrm>
          <a:prstGeom prst="rect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buNone/>
              <a:tabLst/>
            </a:pPr>
            <a:endParaRPr kumimoji="0" lang="en-GB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2D0F7204-346B-42C7-9007-C0032AC10816}"/>
              </a:ext>
            </a:extLst>
          </p:cNvPr>
          <p:cNvSpPr txBox="1"/>
          <p:nvPr/>
        </p:nvSpPr>
        <p:spPr>
          <a:xfrm>
            <a:off x="3980875" y="3474441"/>
            <a:ext cx="91817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Plan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530DC9EA-5DF9-48FC-9B90-CC452C939F26}"/>
              </a:ext>
            </a:extLst>
          </p:cNvPr>
          <p:cNvSpPr/>
          <p:nvPr/>
        </p:nvSpPr>
        <p:spPr>
          <a:xfrm>
            <a:off x="3917916" y="6266033"/>
            <a:ext cx="78258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/>
              <a:t>Front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7C7CD68A-F086-4D37-9A0F-D71D617AD26C}"/>
              </a:ext>
            </a:extLst>
          </p:cNvPr>
          <p:cNvSpPr/>
          <p:nvPr/>
        </p:nvSpPr>
        <p:spPr>
          <a:xfrm>
            <a:off x="5664728" y="5981832"/>
            <a:ext cx="182614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/>
              <a:t>Side Elevation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6EFFB551-90CE-4285-B211-609FB82B4966}"/>
              </a:ext>
            </a:extLst>
          </p:cNvPr>
          <p:cNvSpPr txBox="1"/>
          <p:nvPr/>
        </p:nvSpPr>
        <p:spPr>
          <a:xfrm>
            <a:off x="3170398" y="2419510"/>
            <a:ext cx="87970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rgbClr val="FF0000"/>
                </a:solidFill>
              </a:rPr>
              <a:t>4 cm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48BB6299-CA0D-46CA-8F7F-3919AF1070CE}"/>
              </a:ext>
            </a:extLst>
          </p:cNvPr>
          <p:cNvSpPr/>
          <p:nvPr/>
        </p:nvSpPr>
        <p:spPr>
          <a:xfrm>
            <a:off x="3123945" y="4738216"/>
            <a:ext cx="73930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>
                <a:solidFill>
                  <a:srgbClr val="FF0000"/>
                </a:solidFill>
              </a:rPr>
              <a:t>4 cm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6D44C82E-CD33-4900-944E-7F35FA042F04}"/>
              </a:ext>
            </a:extLst>
          </p:cNvPr>
          <p:cNvSpPr/>
          <p:nvPr/>
        </p:nvSpPr>
        <p:spPr>
          <a:xfrm>
            <a:off x="4899050" y="4754673"/>
            <a:ext cx="73930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>
                <a:solidFill>
                  <a:srgbClr val="FF0000"/>
                </a:solidFill>
              </a:rPr>
              <a:t>4 cm</a:t>
            </a: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58C16CDF-43BB-422D-8EF1-6D37E46063F7}"/>
              </a:ext>
            </a:extLst>
          </p:cNvPr>
          <p:cNvSpPr/>
          <p:nvPr/>
        </p:nvSpPr>
        <p:spPr>
          <a:xfrm>
            <a:off x="6115555" y="3745999"/>
            <a:ext cx="73930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>
                <a:solidFill>
                  <a:srgbClr val="FF0000"/>
                </a:solidFill>
              </a:rPr>
              <a:t>4 cm</a:t>
            </a: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CBC11C13-589F-4872-8F51-0F51DA2B421B}"/>
              </a:ext>
            </a:extLst>
          </p:cNvPr>
          <p:cNvSpPr/>
          <p:nvPr/>
        </p:nvSpPr>
        <p:spPr>
          <a:xfrm>
            <a:off x="4008718" y="1291515"/>
            <a:ext cx="73930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>
                <a:solidFill>
                  <a:srgbClr val="FF0000"/>
                </a:solidFill>
              </a:rPr>
              <a:t>2 cm</a:t>
            </a: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6B203C00-BED4-494B-8B9B-F235CFDE849F}"/>
              </a:ext>
            </a:extLst>
          </p:cNvPr>
          <p:cNvSpPr/>
          <p:nvPr/>
        </p:nvSpPr>
        <p:spPr>
          <a:xfrm>
            <a:off x="3905970" y="5918447"/>
            <a:ext cx="73930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>
                <a:solidFill>
                  <a:srgbClr val="FF0000"/>
                </a:solidFill>
              </a:rPr>
              <a:t>2 cm</a:t>
            </a: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E23EF6A8-0FA6-4F53-A32D-A95BBAA3E0E3}"/>
              </a:ext>
            </a:extLst>
          </p:cNvPr>
          <p:cNvSpPr/>
          <p:nvPr/>
        </p:nvSpPr>
        <p:spPr>
          <a:xfrm rot="5400000">
            <a:off x="3455647" y="4538161"/>
            <a:ext cx="2726025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>
                <a:solidFill>
                  <a:srgbClr val="FF0000"/>
                </a:solidFill>
              </a:rPr>
              <a:t>------------------------------</a:t>
            </a:r>
            <a:endParaRPr lang="en-GB" dirty="0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5B897997-4036-42E4-9F19-03D6E7253834}"/>
              </a:ext>
            </a:extLst>
          </p:cNvPr>
          <p:cNvSpPr/>
          <p:nvPr/>
        </p:nvSpPr>
        <p:spPr bwMode="auto">
          <a:xfrm>
            <a:off x="8184232" y="1268760"/>
            <a:ext cx="3074818" cy="3332619"/>
          </a:xfrm>
          <a:prstGeom prst="rect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buNone/>
              <a:tabLst/>
            </a:pPr>
            <a:endParaRPr kumimoji="0" lang="en-GB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28290967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11" grpId="0"/>
      <p:bldP spid="12" grpId="0"/>
      <p:bldP spid="13" grpId="0"/>
      <p:bldP spid="14" grpId="0"/>
      <p:bldP spid="15" grpId="0"/>
      <p:bldP spid="16" grpId="0" animBg="1"/>
      <p:bldP spid="17" grpId="0" animBg="1"/>
      <p:bldP spid="18" grpId="0" animBg="1"/>
      <p:bldP spid="19" grpId="0"/>
      <p:bldP spid="20" grpId="0"/>
      <p:bldP spid="21" grpId="0"/>
      <p:bldP spid="22" grpId="0"/>
      <p:bldP spid="23" grpId="0"/>
      <p:bldP spid="24" grpId="0"/>
      <p:bldP spid="25" grpId="0"/>
      <p:bldP spid="26" grpId="0"/>
      <p:bldP spid="27" grpId="0"/>
      <p:bldP spid="2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72" name="TextBox 1"/>
          <p:cNvSpPr txBox="1">
            <a:spLocks noChangeArrowheads="1"/>
          </p:cNvSpPr>
          <p:nvPr/>
        </p:nvSpPr>
        <p:spPr bwMode="auto">
          <a:xfrm>
            <a:off x="2345811" y="791742"/>
            <a:ext cx="9721081" cy="1200329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 marL="457200" indent="-457200" eaLnBrk="0" hangingPunct="0">
              <a:tabLst>
                <a:tab pos="269875" algn="l"/>
              </a:tabLs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eaLnBrk="0" hangingPunct="0">
              <a:tabLst>
                <a:tab pos="269875" algn="l"/>
              </a:tabLs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tabLst>
                <a:tab pos="269875" algn="l"/>
              </a:tabLs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tabLst>
                <a:tab pos="269875" algn="l"/>
              </a:tabLs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tabLst>
                <a:tab pos="269875" algn="l"/>
              </a:tabLs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269875" algn="l"/>
              </a:tabLs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269875" algn="l"/>
              </a:tabLs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269875" algn="l"/>
              </a:tabLs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269875" algn="l"/>
              </a:tabLs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marL="0" indent="0" eaLnBrk="1" hangingPunct="1">
              <a:buClr>
                <a:srgbClr val="000000"/>
              </a:buClr>
              <a:buSzPct val="100000"/>
              <a:defRPr/>
            </a:pPr>
            <a:r>
              <a:rPr lang="en-US" sz="2400" dirty="0"/>
              <a:t>This unit of work is divided into the following three sections</a:t>
            </a:r>
          </a:p>
          <a:p>
            <a:pPr marL="0" indent="0" eaLnBrk="1" hangingPunct="1">
              <a:buClr>
                <a:srgbClr val="000000"/>
              </a:buClr>
              <a:buSzPct val="100000"/>
              <a:defRPr/>
            </a:pPr>
            <a:endParaRPr lang="en-US" sz="2400" dirty="0"/>
          </a:p>
          <a:p>
            <a:pPr marL="0" indent="0" eaLnBrk="1" hangingPunct="1">
              <a:buClr>
                <a:srgbClr val="000000"/>
              </a:buClr>
              <a:buSzPct val="100000"/>
              <a:defRPr/>
            </a:pPr>
            <a:endParaRPr lang="en-US" sz="2400" dirty="0"/>
          </a:p>
        </p:txBody>
      </p:sp>
      <p:sp>
        <p:nvSpPr>
          <p:cNvPr id="15373" name="TextBox 2"/>
          <p:cNvSpPr txBox="1">
            <a:spLocks noChangeArrowheads="1"/>
          </p:cNvSpPr>
          <p:nvPr/>
        </p:nvSpPr>
        <p:spPr bwMode="auto">
          <a:xfrm>
            <a:off x="2214136" y="44624"/>
            <a:ext cx="9984432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en-US" altLang="en-US" sz="2800" b="1" dirty="0"/>
              <a:t>Co-ordinates</a:t>
            </a:r>
          </a:p>
        </p:txBody>
      </p:sp>
      <p:pic>
        <p:nvPicPr>
          <p:cNvPr id="15374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70600" y="3416300"/>
            <a:ext cx="38100" cy="2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75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70600" y="3416300"/>
            <a:ext cx="38100" cy="2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B7CCFEEC-5923-46B7-9977-622361E82EC7}"/>
              </a:ext>
            </a:extLst>
          </p:cNvPr>
          <p:cNvSpPr txBox="1"/>
          <p:nvPr/>
        </p:nvSpPr>
        <p:spPr>
          <a:xfrm>
            <a:off x="4271989" y="1484784"/>
            <a:ext cx="554461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AutoNum type="arabicPeriod"/>
            </a:pPr>
            <a:r>
              <a:rPr lang="en-GB" sz="2400" dirty="0"/>
              <a:t>Common 2D and 3D Shapes</a:t>
            </a:r>
          </a:p>
          <a:p>
            <a:pPr marL="457200" indent="-457200">
              <a:buAutoNum type="arabicPeriod"/>
            </a:pPr>
            <a:endParaRPr lang="en-GB" sz="2400" dirty="0"/>
          </a:p>
          <a:p>
            <a:pPr marL="457200" indent="-457200">
              <a:buAutoNum type="arabicPeriod"/>
            </a:pPr>
            <a:r>
              <a:rPr lang="en-GB" sz="2400" dirty="0"/>
              <a:t>2D representation of 3D shapes</a:t>
            </a:r>
          </a:p>
          <a:p>
            <a:pPr marL="457200" indent="-457200">
              <a:buAutoNum type="arabicPeriod"/>
            </a:pPr>
            <a:endParaRPr lang="en-GB" sz="2400" dirty="0"/>
          </a:p>
          <a:p>
            <a:pPr marL="457200" indent="-457200">
              <a:buAutoNum type="arabicPeriod"/>
            </a:pPr>
            <a:r>
              <a:rPr lang="en-GB" sz="2400" dirty="0"/>
              <a:t>Plans and Elevations</a:t>
            </a:r>
          </a:p>
          <a:p>
            <a:pPr marL="457200" indent="-457200">
              <a:buAutoNum type="arabicPeriod"/>
            </a:pPr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804378817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72" name="TextBox 1"/>
          <p:cNvSpPr txBox="1">
            <a:spLocks noChangeArrowheads="1"/>
          </p:cNvSpPr>
          <p:nvPr/>
        </p:nvSpPr>
        <p:spPr bwMode="auto">
          <a:xfrm>
            <a:off x="2345810" y="726483"/>
            <a:ext cx="9721081" cy="1569660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 marL="457200" indent="-457200" eaLnBrk="0" hangingPunct="0">
              <a:tabLst>
                <a:tab pos="269875" algn="l"/>
              </a:tabLs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eaLnBrk="0" hangingPunct="0">
              <a:tabLst>
                <a:tab pos="269875" algn="l"/>
              </a:tabLs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tabLst>
                <a:tab pos="269875" algn="l"/>
              </a:tabLs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tabLst>
                <a:tab pos="269875" algn="l"/>
              </a:tabLs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tabLst>
                <a:tab pos="269875" algn="l"/>
              </a:tabLs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269875" algn="l"/>
              </a:tabLs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269875" algn="l"/>
              </a:tabLs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269875" algn="l"/>
              </a:tabLs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269875" algn="l"/>
              </a:tabLs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marL="0" indent="0" eaLnBrk="1" hangingPunct="1">
              <a:buClr>
                <a:srgbClr val="000000"/>
              </a:buClr>
              <a:buSzPct val="100000"/>
              <a:defRPr/>
            </a:pPr>
            <a:r>
              <a:rPr lang="en-US" sz="2400" dirty="0"/>
              <a:t>2.</a:t>
            </a:r>
            <a:r>
              <a:rPr lang="en-GB" sz="2400" dirty="0"/>
              <a:t> Draw the plan and elevations of the building shown, which is 4 m high:</a:t>
            </a:r>
            <a:endParaRPr lang="en-US" sz="2400" dirty="0"/>
          </a:p>
          <a:p>
            <a:pPr marL="0" indent="0" eaLnBrk="1" hangingPunct="1">
              <a:buClr>
                <a:srgbClr val="000000"/>
              </a:buClr>
              <a:buSzPct val="100000"/>
              <a:defRPr/>
            </a:pPr>
            <a:endParaRPr lang="en-US" sz="2400" dirty="0"/>
          </a:p>
          <a:p>
            <a:pPr marL="0" indent="0" eaLnBrk="1" hangingPunct="1">
              <a:buClr>
                <a:srgbClr val="000000"/>
              </a:buClr>
              <a:buSzPct val="100000"/>
              <a:defRPr/>
            </a:pPr>
            <a:endParaRPr lang="en-US" sz="2400" dirty="0"/>
          </a:p>
        </p:txBody>
      </p:sp>
      <p:sp>
        <p:nvSpPr>
          <p:cNvPr id="15373" name="TextBox 2"/>
          <p:cNvSpPr txBox="1">
            <a:spLocks noChangeArrowheads="1"/>
          </p:cNvSpPr>
          <p:nvPr/>
        </p:nvSpPr>
        <p:spPr bwMode="auto">
          <a:xfrm>
            <a:off x="2214136" y="44624"/>
            <a:ext cx="9984432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en-US" altLang="en-US" sz="2800" b="1" dirty="0"/>
              <a:t>Skill Check: Plans and Elevations</a:t>
            </a:r>
          </a:p>
        </p:txBody>
      </p:sp>
      <p:pic>
        <p:nvPicPr>
          <p:cNvPr id="15374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70600" y="3416300"/>
            <a:ext cx="38100" cy="2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75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70600" y="3416300"/>
            <a:ext cx="38100" cy="2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F9D50737-8C67-4955-9050-13E694BBCA3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36160" y="1354087"/>
            <a:ext cx="4145755" cy="324036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A54D424D-A266-4D2E-910E-FBCDFBABFD61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b="9512"/>
          <a:stretch/>
        </p:blipFill>
        <p:spPr>
          <a:xfrm>
            <a:off x="2810607" y="4410183"/>
            <a:ext cx="1961215" cy="1694133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31983BAD-C8B6-4D2B-AAE0-A19DD6A77CD7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b="9721"/>
          <a:stretch/>
        </p:blipFill>
        <p:spPr>
          <a:xfrm>
            <a:off x="4933129" y="4434215"/>
            <a:ext cx="2161214" cy="1670101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11075DC3-127A-484D-A2B7-F4934D8807C4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b="8880"/>
          <a:stretch/>
        </p:blipFill>
        <p:spPr>
          <a:xfrm>
            <a:off x="2847984" y="1916832"/>
            <a:ext cx="1769460" cy="2127380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1E38F226-82BE-4D8D-970C-E7FD50218980}"/>
              </a:ext>
            </a:extLst>
          </p:cNvPr>
          <p:cNvSpPr/>
          <p:nvPr/>
        </p:nvSpPr>
        <p:spPr>
          <a:xfrm>
            <a:off x="2810607" y="1505812"/>
            <a:ext cx="141256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400" b="1" dirty="0"/>
              <a:t>Solution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0FF29AD7-0221-4A23-8657-769803807EFA}"/>
              </a:ext>
            </a:extLst>
          </p:cNvPr>
          <p:cNvSpPr/>
          <p:nvPr/>
        </p:nvSpPr>
        <p:spPr>
          <a:xfrm>
            <a:off x="3610096" y="4297723"/>
            <a:ext cx="145905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>
                <a:solidFill>
                  <a:srgbClr val="FF0000"/>
                </a:solidFill>
              </a:rPr>
              <a:t>---------------</a:t>
            </a:r>
            <a:endParaRPr lang="en-GB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6FD2000F-B31A-4AB7-BA31-5465477A1CBB}"/>
              </a:ext>
            </a:extLst>
          </p:cNvPr>
          <p:cNvSpPr/>
          <p:nvPr/>
        </p:nvSpPr>
        <p:spPr>
          <a:xfrm>
            <a:off x="4364984" y="4660821"/>
            <a:ext cx="69442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>
                <a:solidFill>
                  <a:srgbClr val="FF0000"/>
                </a:solidFill>
              </a:rPr>
              <a:t>------</a:t>
            </a:r>
            <a:endParaRPr lang="en-GB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C668F341-0D39-4648-B2B1-2B301ED36BDB}"/>
              </a:ext>
            </a:extLst>
          </p:cNvPr>
          <p:cNvSpPr/>
          <p:nvPr/>
        </p:nvSpPr>
        <p:spPr>
          <a:xfrm rot="5400000">
            <a:off x="2417911" y="4237057"/>
            <a:ext cx="111921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>
                <a:solidFill>
                  <a:srgbClr val="FF0000"/>
                </a:solidFill>
              </a:rPr>
              <a:t>-----------</a:t>
            </a:r>
            <a:endParaRPr lang="en-GB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C46B4DC1-0A27-471D-8048-A6529D830F7D}"/>
              </a:ext>
            </a:extLst>
          </p:cNvPr>
          <p:cNvSpPr/>
          <p:nvPr/>
        </p:nvSpPr>
        <p:spPr>
          <a:xfrm rot="16200000">
            <a:off x="3935383" y="4234160"/>
            <a:ext cx="103425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>
                <a:solidFill>
                  <a:srgbClr val="FF0000"/>
                </a:solidFill>
              </a:rPr>
              <a:t>----------</a:t>
            </a:r>
            <a:endParaRPr lang="en-GB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900C1C05-0975-4BC3-8E52-1B21952AB883}"/>
              </a:ext>
            </a:extLst>
          </p:cNvPr>
          <p:cNvSpPr/>
          <p:nvPr/>
        </p:nvSpPr>
        <p:spPr>
          <a:xfrm>
            <a:off x="4330315" y="5782019"/>
            <a:ext cx="84665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>
                <a:solidFill>
                  <a:srgbClr val="FF0000"/>
                </a:solidFill>
              </a:rPr>
              <a:t>-------</a:t>
            </a:r>
            <a:endParaRPr lang="en-GB" dirty="0"/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D386031F-42B3-49ED-B19B-3C3217CE2911}"/>
              </a:ext>
            </a:extLst>
          </p:cNvPr>
          <p:cNvCxnSpPr/>
          <p:nvPr/>
        </p:nvCxnSpPr>
        <p:spPr bwMode="auto">
          <a:xfrm flipV="1">
            <a:off x="4687964" y="1883415"/>
            <a:ext cx="2319571" cy="2414308"/>
          </a:xfrm>
          <a:prstGeom prst="line">
            <a:avLst/>
          </a:prstGeom>
          <a:solidFill>
            <a:srgbClr val="00B8FF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2" name="Rectangle 11">
            <a:extLst>
              <a:ext uri="{FF2B5EF4-FFF2-40B4-BE49-F238E27FC236}">
                <a16:creationId xmlns:a16="http://schemas.microsoft.com/office/drawing/2014/main" id="{433741DC-3F36-4703-90B1-E55F91C380D0}"/>
              </a:ext>
            </a:extLst>
          </p:cNvPr>
          <p:cNvSpPr/>
          <p:nvPr/>
        </p:nvSpPr>
        <p:spPr>
          <a:xfrm>
            <a:off x="4403548" y="1758193"/>
            <a:ext cx="264848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>
                <a:solidFill>
                  <a:srgbClr val="FF0000"/>
                </a:solidFill>
              </a:rPr>
              <a:t>-----------------------------</a:t>
            </a:r>
            <a:endParaRPr lang="en-GB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5DA44517-0B76-427B-927F-72F3B4D1621C}"/>
              </a:ext>
            </a:extLst>
          </p:cNvPr>
          <p:cNvSpPr/>
          <p:nvPr/>
        </p:nvSpPr>
        <p:spPr>
          <a:xfrm>
            <a:off x="4359046" y="3760966"/>
            <a:ext cx="69442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>
                <a:solidFill>
                  <a:srgbClr val="FF0000"/>
                </a:solidFill>
              </a:rPr>
              <a:t>------</a:t>
            </a:r>
            <a:endParaRPr lang="en-GB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DAF74887-2A0C-4E12-82CF-C5E294589A5E}"/>
              </a:ext>
            </a:extLst>
          </p:cNvPr>
          <p:cNvSpPr/>
          <p:nvPr/>
        </p:nvSpPr>
        <p:spPr>
          <a:xfrm rot="5400000">
            <a:off x="4629701" y="4081781"/>
            <a:ext cx="69442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>
                <a:solidFill>
                  <a:srgbClr val="FF0000"/>
                </a:solidFill>
              </a:rPr>
              <a:t>------</a:t>
            </a:r>
            <a:endParaRPr lang="en-GB" dirty="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C9D12134-2A76-4C03-AA6E-0020EB87C254}"/>
              </a:ext>
            </a:extLst>
          </p:cNvPr>
          <p:cNvSpPr/>
          <p:nvPr/>
        </p:nvSpPr>
        <p:spPr>
          <a:xfrm rot="5400000">
            <a:off x="5530622" y="3151509"/>
            <a:ext cx="2891283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>
                <a:solidFill>
                  <a:srgbClr val="FF0000"/>
                </a:solidFill>
              </a:rPr>
              <a:t>------------------------------</a:t>
            </a:r>
            <a:endParaRPr lang="en-GB" dirty="0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237B3B19-F40A-4C3F-A8D8-2452F3071914}"/>
              </a:ext>
            </a:extLst>
          </p:cNvPr>
          <p:cNvSpPr/>
          <p:nvPr/>
        </p:nvSpPr>
        <p:spPr>
          <a:xfrm>
            <a:off x="3383099" y="4002796"/>
            <a:ext cx="69923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/>
              <a:t>Plan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48B0AB17-8B65-4EF9-93D6-B45A6D50B2E5}"/>
              </a:ext>
            </a:extLst>
          </p:cNvPr>
          <p:cNvSpPr/>
          <p:nvPr/>
        </p:nvSpPr>
        <p:spPr>
          <a:xfrm>
            <a:off x="3383099" y="6092823"/>
            <a:ext cx="78258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/>
              <a:t>Front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49236AFD-7E76-416B-95D6-AD47284B5D2A}"/>
              </a:ext>
            </a:extLst>
          </p:cNvPr>
          <p:cNvSpPr/>
          <p:nvPr/>
        </p:nvSpPr>
        <p:spPr>
          <a:xfrm>
            <a:off x="5035104" y="6131517"/>
            <a:ext cx="2121791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/>
              <a:t>Side Elevation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895B5EDB-890E-4A7C-AB8A-5C5581B5DA90}"/>
              </a:ext>
            </a:extLst>
          </p:cNvPr>
          <p:cNvSpPr/>
          <p:nvPr/>
        </p:nvSpPr>
        <p:spPr bwMode="auto">
          <a:xfrm>
            <a:off x="7536159" y="1354087"/>
            <a:ext cx="4145755" cy="3240360"/>
          </a:xfrm>
          <a:prstGeom prst="rect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buNone/>
              <a:tabLst/>
            </a:pPr>
            <a:endParaRPr kumimoji="0" lang="en-GB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68074027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/>
      <p:bldP spid="15" grpId="0"/>
      <p:bldP spid="17" grpId="0"/>
      <p:bldP spid="18" grpId="0"/>
      <p:bldP spid="19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72" name="TextBox 1"/>
          <p:cNvSpPr txBox="1">
            <a:spLocks noChangeArrowheads="1"/>
          </p:cNvSpPr>
          <p:nvPr/>
        </p:nvSpPr>
        <p:spPr bwMode="auto">
          <a:xfrm>
            <a:off x="2345811" y="791742"/>
            <a:ext cx="9721081" cy="1569660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 marL="457200" indent="-457200" eaLnBrk="0" hangingPunct="0">
              <a:tabLst>
                <a:tab pos="269875" algn="l"/>
              </a:tabLs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eaLnBrk="0" hangingPunct="0">
              <a:tabLst>
                <a:tab pos="269875" algn="l"/>
              </a:tabLs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tabLst>
                <a:tab pos="269875" algn="l"/>
              </a:tabLs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tabLst>
                <a:tab pos="269875" algn="l"/>
              </a:tabLs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tabLst>
                <a:tab pos="269875" algn="l"/>
              </a:tabLs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269875" algn="l"/>
              </a:tabLs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269875" algn="l"/>
              </a:tabLs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269875" algn="l"/>
              </a:tabLs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269875" algn="l"/>
              </a:tabLs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marL="0" indent="0" eaLnBrk="1" hangingPunct="1">
              <a:buClr>
                <a:srgbClr val="000000"/>
              </a:buClr>
              <a:buSzPct val="100000"/>
              <a:defRPr/>
            </a:pPr>
            <a:r>
              <a:rPr lang="en-GB" sz="2400" dirty="0"/>
              <a:t>3. The diagram shows a tissue box.  The opening in the centre of the top of the box is 8 cm by 4 cm. Draw three elevations</a:t>
            </a:r>
            <a:endParaRPr lang="en-US" sz="2400" dirty="0"/>
          </a:p>
          <a:p>
            <a:pPr marL="0" indent="0" eaLnBrk="1" hangingPunct="1">
              <a:buClr>
                <a:srgbClr val="000000"/>
              </a:buClr>
              <a:buSzPct val="100000"/>
              <a:defRPr/>
            </a:pPr>
            <a:endParaRPr lang="en-US" sz="2400" dirty="0"/>
          </a:p>
          <a:p>
            <a:pPr marL="0" indent="0" eaLnBrk="1" hangingPunct="1">
              <a:buClr>
                <a:srgbClr val="000000"/>
              </a:buClr>
              <a:buSzPct val="100000"/>
              <a:defRPr/>
            </a:pPr>
            <a:endParaRPr lang="en-US" sz="2400" dirty="0"/>
          </a:p>
        </p:txBody>
      </p:sp>
      <p:sp>
        <p:nvSpPr>
          <p:cNvPr id="15373" name="TextBox 2"/>
          <p:cNvSpPr txBox="1">
            <a:spLocks noChangeArrowheads="1"/>
          </p:cNvSpPr>
          <p:nvPr/>
        </p:nvSpPr>
        <p:spPr bwMode="auto">
          <a:xfrm>
            <a:off x="2214136" y="44624"/>
            <a:ext cx="9984432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en-US" altLang="en-US" sz="2800" b="1" dirty="0"/>
              <a:t>Skill Check: Plans and Elevations</a:t>
            </a:r>
          </a:p>
        </p:txBody>
      </p:sp>
      <p:pic>
        <p:nvPicPr>
          <p:cNvPr id="15374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70600" y="3416300"/>
            <a:ext cx="38100" cy="2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75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70600" y="3416300"/>
            <a:ext cx="38100" cy="2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5D7DDB17-4F3B-47D4-AA35-48FDBB7B926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06109" y="1700808"/>
            <a:ext cx="4424307" cy="1965425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0309E9C3-5598-4DCF-B540-CC7548BEC44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711624" y="4437112"/>
            <a:ext cx="2032716" cy="1965425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89C9522F-7A44-4454-9BEE-E678506043D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231842" y="4437112"/>
            <a:ext cx="2474909" cy="196122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3D453DA9-0524-476B-B296-CAB3E03B621D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802581" y="1988840"/>
            <a:ext cx="1917169" cy="2351251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293E8FAB-934A-499C-B4CA-27229091E087}"/>
              </a:ext>
            </a:extLst>
          </p:cNvPr>
          <p:cNvSpPr/>
          <p:nvPr/>
        </p:nvSpPr>
        <p:spPr>
          <a:xfrm>
            <a:off x="3411550" y="2683520"/>
            <a:ext cx="69923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/>
              <a:t>Plan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362E5CB1-CF8F-4FE3-A3E8-0EAAF05D6853}"/>
              </a:ext>
            </a:extLst>
          </p:cNvPr>
          <p:cNvSpPr/>
          <p:nvPr/>
        </p:nvSpPr>
        <p:spPr>
          <a:xfrm>
            <a:off x="3377018" y="5065974"/>
            <a:ext cx="78258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/>
              <a:t>Front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E1641C52-A902-42AD-9F66-8AD20638919A}"/>
              </a:ext>
            </a:extLst>
          </p:cNvPr>
          <p:cNvSpPr/>
          <p:nvPr/>
        </p:nvSpPr>
        <p:spPr>
          <a:xfrm>
            <a:off x="5556225" y="5117300"/>
            <a:ext cx="182614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/>
              <a:t>Side Elevation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50AB6DE6-2034-4958-B5DF-23E7C7B3FD89}"/>
              </a:ext>
            </a:extLst>
          </p:cNvPr>
          <p:cNvSpPr/>
          <p:nvPr/>
        </p:nvSpPr>
        <p:spPr>
          <a:xfrm>
            <a:off x="2345811" y="1591971"/>
            <a:ext cx="141256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400" b="1" dirty="0"/>
              <a:t>Solution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EA521257-D4C7-4551-9138-F6918FEB212D}"/>
              </a:ext>
            </a:extLst>
          </p:cNvPr>
          <p:cNvSpPr/>
          <p:nvPr/>
        </p:nvSpPr>
        <p:spPr bwMode="auto">
          <a:xfrm>
            <a:off x="7006109" y="1714288"/>
            <a:ext cx="4424306" cy="1961225"/>
          </a:xfrm>
          <a:prstGeom prst="rect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buNone/>
              <a:tabLst/>
            </a:pPr>
            <a:endParaRPr kumimoji="0" lang="en-GB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72967147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extBox 1">
            <a:extLst>
              <a:ext uri="{FF2B5EF4-FFF2-40B4-BE49-F238E27FC236}">
                <a16:creationId xmlns:a16="http://schemas.microsoft.com/office/drawing/2014/main" id="{CF46CCE3-72A7-FF4E-B2E5-8376CDB8391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97315" y="0"/>
            <a:ext cx="9984432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 eaLnBrk="1" hangingPunct="1">
              <a:buClr>
                <a:srgbClr val="000000"/>
              </a:buClr>
              <a:buSzPct val="100000"/>
            </a:pPr>
            <a:r>
              <a:rPr lang="en-US" altLang="en-US" sz="3000" b="1" dirty="0"/>
              <a:t> Section 3: Review</a:t>
            </a:r>
          </a:p>
        </p:txBody>
      </p:sp>
      <p:sp>
        <p:nvSpPr>
          <p:cNvPr id="11" name="TextBox 1">
            <a:extLst>
              <a:ext uri="{FF2B5EF4-FFF2-40B4-BE49-F238E27FC236}">
                <a16:creationId xmlns:a16="http://schemas.microsoft.com/office/drawing/2014/main" id="{E7CC74F8-45F4-7F42-8935-A4038D39D35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04051" y="1118699"/>
            <a:ext cx="996793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en-US" altLang="en-US" sz="2400" dirty="0"/>
              <a:t>You have completed the </a:t>
            </a:r>
            <a:r>
              <a:rPr lang="en-US" altLang="en-US" sz="2400" b="1" dirty="0"/>
              <a:t>third section.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680F8782-DF76-DB40-940C-99195A38526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04051" y="1949593"/>
            <a:ext cx="9987949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en-US" altLang="en-US" sz="2400" dirty="0">
                <a:solidFill>
                  <a:srgbClr val="00B050"/>
                </a:solidFill>
              </a:rPr>
              <a:t>If you have completed and mastered this section,</a:t>
            </a:r>
            <a:br>
              <a:rPr lang="en-US" altLang="en-US" sz="2400" dirty="0">
                <a:solidFill>
                  <a:srgbClr val="00B050"/>
                </a:solidFill>
              </a:rPr>
            </a:br>
            <a:r>
              <a:rPr lang="en-US" altLang="en-US" sz="2400" b="1" dirty="0">
                <a:solidFill>
                  <a:srgbClr val="00B050"/>
                </a:solidFill>
              </a:rPr>
              <a:t>click</a:t>
            </a:r>
            <a:r>
              <a:rPr lang="en-US" altLang="en-US" sz="2400" dirty="0">
                <a:solidFill>
                  <a:srgbClr val="00B050"/>
                </a:solidFill>
              </a:rPr>
              <a:t> to start the </a:t>
            </a:r>
            <a:r>
              <a:rPr lang="en-US" altLang="en-US" sz="2400" b="1" dirty="0">
                <a:solidFill>
                  <a:srgbClr val="00B050"/>
                </a:solidFill>
              </a:rPr>
              <a:t>next Section</a:t>
            </a:r>
          </a:p>
        </p:txBody>
      </p:sp>
      <p:sp>
        <p:nvSpPr>
          <p:cNvPr id="13" name="TextBox 2">
            <a:extLst>
              <a:ext uri="{FF2B5EF4-FFF2-40B4-BE49-F238E27FC236}">
                <a16:creationId xmlns:a16="http://schemas.microsoft.com/office/drawing/2014/main" id="{FAF980D4-9FE7-4A48-9CE0-B03EBFC370D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04052" y="3116980"/>
            <a:ext cx="9987948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en-US" altLang="en-US" sz="2400" dirty="0">
                <a:solidFill>
                  <a:srgbClr val="FFC000"/>
                </a:solidFill>
              </a:rPr>
              <a:t>If you need more examples and interactive practice,</a:t>
            </a:r>
            <a:br>
              <a:rPr lang="en-US" altLang="en-US" sz="2400" dirty="0">
                <a:solidFill>
                  <a:srgbClr val="FFC000"/>
                </a:solidFill>
              </a:rPr>
            </a:br>
            <a:r>
              <a:rPr lang="en-US" altLang="en-US" sz="2400" dirty="0">
                <a:solidFill>
                  <a:srgbClr val="FFC000"/>
                </a:solidFill>
              </a:rPr>
              <a:t>press </a:t>
            </a:r>
            <a:r>
              <a:rPr lang="en-US" altLang="en-US" sz="2400" b="1" dirty="0">
                <a:solidFill>
                  <a:srgbClr val="FFC000"/>
                </a:solidFill>
              </a:rPr>
              <a:t>here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61145AA3-138E-F040-BCA6-F2E25BC3753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04051" y="4205548"/>
            <a:ext cx="9987949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en-US" altLang="en-US" sz="2400" dirty="0"/>
              <a:t>You might also find it helpful to look at:</a:t>
            </a:r>
            <a:endParaRPr lang="en-US" altLang="en-US" sz="2400" b="1" dirty="0">
              <a:solidFill>
                <a:srgbClr val="FF0000"/>
              </a:solidFill>
            </a:endParaRPr>
          </a:p>
          <a:p>
            <a:endParaRPr lang="en-US" altLang="en-US" sz="2400" dirty="0">
              <a:solidFill>
                <a:srgbClr val="FF0000"/>
              </a:solidFill>
            </a:endParaRPr>
          </a:p>
          <a:p>
            <a:pPr algn="ctr"/>
            <a:r>
              <a:rPr lang="en-US" altLang="en-US" sz="2400" b="1" dirty="0">
                <a:solidFill>
                  <a:srgbClr val="FF0000"/>
                </a:solidFill>
              </a:rPr>
              <a:t>Essential Information:</a:t>
            </a:r>
            <a:r>
              <a:rPr lang="en-US" altLang="en-US" sz="2400" dirty="0">
                <a:solidFill>
                  <a:srgbClr val="FF0000"/>
                </a:solidFill>
              </a:rPr>
              <a:t> press </a:t>
            </a:r>
            <a:r>
              <a:rPr lang="en-US" altLang="en-US" sz="2400" b="1" dirty="0">
                <a:solidFill>
                  <a:srgbClr val="FF0000"/>
                </a:solidFill>
              </a:rPr>
              <a:t>here</a:t>
            </a:r>
          </a:p>
          <a:p>
            <a:endParaRPr lang="en-US" altLang="en-US" sz="2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83460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  <p:bldP spid="1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72" name="TextBox 1"/>
          <p:cNvSpPr txBox="1">
            <a:spLocks noChangeArrowheads="1"/>
          </p:cNvSpPr>
          <p:nvPr/>
        </p:nvSpPr>
        <p:spPr bwMode="auto">
          <a:xfrm>
            <a:off x="2424739" y="832154"/>
            <a:ext cx="9721081" cy="1938992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 marL="457200" indent="-457200" eaLnBrk="0" hangingPunct="0">
              <a:tabLst>
                <a:tab pos="269875" algn="l"/>
              </a:tabLs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eaLnBrk="0" hangingPunct="0">
              <a:tabLst>
                <a:tab pos="269875" algn="l"/>
              </a:tabLs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tabLst>
                <a:tab pos="269875" algn="l"/>
              </a:tabLs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tabLst>
                <a:tab pos="269875" algn="l"/>
              </a:tabLs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tabLst>
                <a:tab pos="269875" algn="l"/>
              </a:tabLs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269875" algn="l"/>
              </a:tabLs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269875" algn="l"/>
              </a:tabLs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269875" algn="l"/>
              </a:tabLs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269875" algn="l"/>
              </a:tabLs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marL="0" indent="0" eaLnBrk="1" hangingPunct="1">
              <a:buClr>
                <a:srgbClr val="000000"/>
              </a:buClr>
              <a:buSzPct val="100000"/>
              <a:defRPr/>
            </a:pPr>
            <a:r>
              <a:rPr lang="en-GB" sz="2400" dirty="0"/>
              <a:t>You have already met many 2-D shapes; here are some with which you should already be familiar:</a:t>
            </a:r>
          </a:p>
          <a:p>
            <a:pPr marL="0" indent="0" eaLnBrk="1" hangingPunct="1">
              <a:buClr>
                <a:srgbClr val="000000"/>
              </a:buClr>
              <a:buSzPct val="100000"/>
              <a:defRPr/>
            </a:pPr>
            <a:endParaRPr lang="en-US" sz="2400" dirty="0"/>
          </a:p>
          <a:p>
            <a:pPr marL="0" indent="0" eaLnBrk="1" hangingPunct="1">
              <a:buClr>
                <a:srgbClr val="000000"/>
              </a:buClr>
              <a:buSzPct val="100000"/>
              <a:defRPr/>
            </a:pPr>
            <a:endParaRPr lang="en-US" sz="2400" dirty="0"/>
          </a:p>
          <a:p>
            <a:pPr marL="0" indent="0" eaLnBrk="1" hangingPunct="1">
              <a:buClr>
                <a:srgbClr val="000000"/>
              </a:buClr>
              <a:buSzPct val="100000"/>
              <a:defRPr/>
            </a:pPr>
            <a:endParaRPr lang="en-US" sz="2400" dirty="0"/>
          </a:p>
        </p:txBody>
      </p:sp>
      <p:sp>
        <p:nvSpPr>
          <p:cNvPr id="15373" name="TextBox 2"/>
          <p:cNvSpPr txBox="1">
            <a:spLocks noChangeArrowheads="1"/>
          </p:cNvSpPr>
          <p:nvPr/>
        </p:nvSpPr>
        <p:spPr bwMode="auto">
          <a:xfrm>
            <a:off x="2214136" y="44624"/>
            <a:ext cx="9984432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en-US" altLang="en-US" sz="2800" b="1" dirty="0"/>
              <a:t>Common 2D and 3D shapes</a:t>
            </a:r>
          </a:p>
        </p:txBody>
      </p:sp>
      <p:pic>
        <p:nvPicPr>
          <p:cNvPr id="15374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70600" y="3416300"/>
            <a:ext cx="38100" cy="2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75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70600" y="3416300"/>
            <a:ext cx="38100" cy="2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83EF74FE-F1A5-43F5-AB7F-58EDFAD487FF}"/>
              </a:ext>
            </a:extLst>
          </p:cNvPr>
          <p:cNvSpPr txBox="1"/>
          <p:nvPr/>
        </p:nvSpPr>
        <p:spPr>
          <a:xfrm>
            <a:off x="2214136" y="1519732"/>
            <a:ext cx="432625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sz="2400" dirty="0"/>
          </a:p>
          <a:p>
            <a:r>
              <a:rPr lang="en-GB" sz="2400" dirty="0"/>
              <a:t>  Triangle: 3 straight edges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28DEEC2-5C67-46DE-B337-A996B81DCED1}"/>
              </a:ext>
            </a:extLst>
          </p:cNvPr>
          <p:cNvSpPr txBox="1"/>
          <p:nvPr/>
        </p:nvSpPr>
        <p:spPr>
          <a:xfrm>
            <a:off x="2449409" y="2616831"/>
            <a:ext cx="244827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/>
              <a:t>Equilateral Triangle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95B2F4A6-3833-4CC8-ACB3-D3E74D21B62A}"/>
              </a:ext>
            </a:extLst>
          </p:cNvPr>
          <p:cNvSpPr/>
          <p:nvPr/>
        </p:nvSpPr>
        <p:spPr>
          <a:xfrm>
            <a:off x="2455028" y="3910174"/>
            <a:ext cx="265072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400" dirty="0"/>
              <a:t>Isosceles Triangle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0D16F039-2EB3-470B-8B32-979F7C6D33C7}"/>
              </a:ext>
            </a:extLst>
          </p:cNvPr>
          <p:cNvSpPr/>
          <p:nvPr/>
        </p:nvSpPr>
        <p:spPr>
          <a:xfrm>
            <a:off x="2449409" y="5335295"/>
            <a:ext cx="320055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400" dirty="0"/>
              <a:t>Right- angled Triangle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72B78FC7-876D-43F1-AD56-E5603D9FD625}"/>
              </a:ext>
            </a:extLst>
          </p:cNvPr>
          <p:cNvSpPr/>
          <p:nvPr/>
        </p:nvSpPr>
        <p:spPr>
          <a:xfrm>
            <a:off x="6188583" y="4988029"/>
            <a:ext cx="2672301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GB" sz="2400" dirty="0"/>
          </a:p>
          <a:p>
            <a:r>
              <a:rPr lang="en-GB" sz="2400" dirty="0"/>
              <a:t>One angle = 90°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9C4F45C6-7E2A-4790-AEBF-25DABFAE93D5}"/>
              </a:ext>
            </a:extLst>
          </p:cNvPr>
          <p:cNvSpPr/>
          <p:nvPr/>
        </p:nvSpPr>
        <p:spPr>
          <a:xfrm>
            <a:off x="6130915" y="2577996"/>
            <a:ext cx="3480440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400" dirty="0"/>
              <a:t>3 equal sides and</a:t>
            </a:r>
          </a:p>
          <a:p>
            <a:r>
              <a:rPr lang="en-GB" sz="2400" dirty="0"/>
              <a:t>3 equal angles ( = 60°)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868E8656-248E-43CD-B0EC-BD56C38DDEC3}"/>
              </a:ext>
            </a:extLst>
          </p:cNvPr>
          <p:cNvSpPr/>
          <p:nvPr/>
        </p:nvSpPr>
        <p:spPr>
          <a:xfrm>
            <a:off x="6144213" y="3910174"/>
            <a:ext cx="2600392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400" dirty="0"/>
              <a:t>2 equal sides and</a:t>
            </a:r>
          </a:p>
          <a:p>
            <a:r>
              <a:rPr lang="en-GB" sz="2400" dirty="0"/>
              <a:t>2 equal angles</a:t>
            </a:r>
          </a:p>
        </p:txBody>
      </p:sp>
      <p:sp>
        <p:nvSpPr>
          <p:cNvPr id="11" name="Isosceles Triangle 10">
            <a:extLst>
              <a:ext uri="{FF2B5EF4-FFF2-40B4-BE49-F238E27FC236}">
                <a16:creationId xmlns:a16="http://schemas.microsoft.com/office/drawing/2014/main" id="{FABBC0E1-2A6F-4775-A882-0B3B4A56954A}"/>
              </a:ext>
            </a:extLst>
          </p:cNvPr>
          <p:cNvSpPr/>
          <p:nvPr/>
        </p:nvSpPr>
        <p:spPr bwMode="auto">
          <a:xfrm>
            <a:off x="9987064" y="3550868"/>
            <a:ext cx="1061260" cy="1282235"/>
          </a:xfrm>
          <a:prstGeom prst="triangle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buNone/>
              <a:tabLst/>
            </a:pPr>
            <a:endParaRPr kumimoji="0" lang="en-GB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0"/>
            </a:endParaRPr>
          </a:p>
        </p:txBody>
      </p:sp>
      <p:sp>
        <p:nvSpPr>
          <p:cNvPr id="12" name="Isosceles Triangle 11">
            <a:extLst>
              <a:ext uri="{FF2B5EF4-FFF2-40B4-BE49-F238E27FC236}">
                <a16:creationId xmlns:a16="http://schemas.microsoft.com/office/drawing/2014/main" id="{6526C7D1-037F-49C7-A056-5534E83114E7}"/>
              </a:ext>
            </a:extLst>
          </p:cNvPr>
          <p:cNvSpPr/>
          <p:nvPr/>
        </p:nvSpPr>
        <p:spPr bwMode="auto">
          <a:xfrm>
            <a:off x="9924722" y="2270544"/>
            <a:ext cx="1287273" cy="1031416"/>
          </a:xfrm>
          <a:prstGeom prst="triangle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buNone/>
              <a:tabLst/>
            </a:pPr>
            <a:endParaRPr kumimoji="0" lang="en-GB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0"/>
            </a:endParaRPr>
          </a:p>
        </p:txBody>
      </p:sp>
      <p:sp>
        <p:nvSpPr>
          <p:cNvPr id="13" name="Right Triangle 12">
            <a:extLst>
              <a:ext uri="{FF2B5EF4-FFF2-40B4-BE49-F238E27FC236}">
                <a16:creationId xmlns:a16="http://schemas.microsoft.com/office/drawing/2014/main" id="{43704DFC-59F7-4F11-BD76-01F0113210C3}"/>
              </a:ext>
            </a:extLst>
          </p:cNvPr>
          <p:cNvSpPr/>
          <p:nvPr/>
        </p:nvSpPr>
        <p:spPr bwMode="auto">
          <a:xfrm>
            <a:off x="10190951" y="5132768"/>
            <a:ext cx="995412" cy="1112046"/>
          </a:xfrm>
          <a:prstGeom prst="rtTriangle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buNone/>
              <a:tabLst/>
            </a:pPr>
            <a:endParaRPr kumimoji="0" lang="en-GB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0"/>
            </a:endParaRPr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C6573EB4-A0B2-437D-A231-4D4C65C0B1C9}"/>
              </a:ext>
            </a:extLst>
          </p:cNvPr>
          <p:cNvCxnSpPr/>
          <p:nvPr/>
        </p:nvCxnSpPr>
        <p:spPr bwMode="auto">
          <a:xfrm>
            <a:off x="10515732" y="4741171"/>
            <a:ext cx="0" cy="251387"/>
          </a:xfrm>
          <a:prstGeom prst="line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71105BD0-0750-4073-81BD-309F8B6593ED}"/>
              </a:ext>
            </a:extLst>
          </p:cNvPr>
          <p:cNvCxnSpPr>
            <a:cxnSpLocks/>
          </p:cNvCxnSpPr>
          <p:nvPr/>
        </p:nvCxnSpPr>
        <p:spPr bwMode="auto">
          <a:xfrm>
            <a:off x="10190951" y="4120714"/>
            <a:ext cx="172983" cy="77307"/>
          </a:xfrm>
          <a:prstGeom prst="line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62195549-1312-4C7C-88D9-C4E39472536A}"/>
              </a:ext>
            </a:extLst>
          </p:cNvPr>
          <p:cNvCxnSpPr/>
          <p:nvPr/>
        </p:nvCxnSpPr>
        <p:spPr bwMode="auto">
          <a:xfrm>
            <a:off x="10568359" y="3164913"/>
            <a:ext cx="0" cy="251387"/>
          </a:xfrm>
          <a:prstGeom prst="line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F5EBE949-6F09-4335-A486-24678185D161}"/>
              </a:ext>
            </a:extLst>
          </p:cNvPr>
          <p:cNvCxnSpPr>
            <a:cxnSpLocks/>
          </p:cNvCxnSpPr>
          <p:nvPr/>
        </p:nvCxnSpPr>
        <p:spPr bwMode="auto">
          <a:xfrm>
            <a:off x="10177284" y="2708920"/>
            <a:ext cx="186650" cy="99910"/>
          </a:xfrm>
          <a:prstGeom prst="line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4DC95422-10C3-4DCD-8458-2A768272C1F8}"/>
              </a:ext>
            </a:extLst>
          </p:cNvPr>
          <p:cNvCxnSpPr>
            <a:cxnSpLocks/>
          </p:cNvCxnSpPr>
          <p:nvPr/>
        </p:nvCxnSpPr>
        <p:spPr bwMode="auto">
          <a:xfrm flipH="1">
            <a:off x="10723305" y="4212956"/>
            <a:ext cx="212598" cy="84105"/>
          </a:xfrm>
          <a:prstGeom prst="line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6EC4687C-C63C-4D39-BBF2-BD1C6E075248}"/>
              </a:ext>
            </a:extLst>
          </p:cNvPr>
          <p:cNvCxnSpPr>
            <a:cxnSpLocks/>
          </p:cNvCxnSpPr>
          <p:nvPr/>
        </p:nvCxnSpPr>
        <p:spPr bwMode="auto">
          <a:xfrm flipH="1">
            <a:off x="10711661" y="4166053"/>
            <a:ext cx="224242" cy="96170"/>
          </a:xfrm>
          <a:prstGeom prst="line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57D9F398-36A2-40C5-A2CC-03B86F40A8DE}"/>
              </a:ext>
            </a:extLst>
          </p:cNvPr>
          <p:cNvCxnSpPr>
            <a:cxnSpLocks/>
          </p:cNvCxnSpPr>
          <p:nvPr/>
        </p:nvCxnSpPr>
        <p:spPr bwMode="auto">
          <a:xfrm>
            <a:off x="10177284" y="4178231"/>
            <a:ext cx="172983" cy="77307"/>
          </a:xfrm>
          <a:prstGeom prst="line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id="{D37463F4-4792-46A4-A457-6B201DAE9C3A}"/>
              </a:ext>
            </a:extLst>
          </p:cNvPr>
          <p:cNvCxnSpPr>
            <a:cxnSpLocks/>
          </p:cNvCxnSpPr>
          <p:nvPr/>
        </p:nvCxnSpPr>
        <p:spPr bwMode="auto">
          <a:xfrm flipV="1">
            <a:off x="10798451" y="2676195"/>
            <a:ext cx="163671" cy="151477"/>
          </a:xfrm>
          <a:prstGeom prst="line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39" name="Isosceles Triangle 38">
            <a:extLst>
              <a:ext uri="{FF2B5EF4-FFF2-40B4-BE49-F238E27FC236}">
                <a16:creationId xmlns:a16="http://schemas.microsoft.com/office/drawing/2014/main" id="{4E626BA0-7A42-42C6-AF31-C54AA820FABB}"/>
              </a:ext>
            </a:extLst>
          </p:cNvPr>
          <p:cNvSpPr/>
          <p:nvPr/>
        </p:nvSpPr>
        <p:spPr bwMode="auto">
          <a:xfrm>
            <a:off x="10456415" y="2253267"/>
            <a:ext cx="223886" cy="194924"/>
          </a:xfrm>
          <a:prstGeom prst="triangle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buNone/>
              <a:tabLst/>
            </a:pPr>
            <a:endParaRPr kumimoji="0" lang="en-GB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0"/>
            </a:endParaRPr>
          </a:p>
        </p:txBody>
      </p:sp>
      <p:sp>
        <p:nvSpPr>
          <p:cNvPr id="48" name="Isosceles Triangle 47">
            <a:extLst>
              <a:ext uri="{FF2B5EF4-FFF2-40B4-BE49-F238E27FC236}">
                <a16:creationId xmlns:a16="http://schemas.microsoft.com/office/drawing/2014/main" id="{7CE8408F-5468-43D4-93E9-6DBF6FA685A1}"/>
              </a:ext>
            </a:extLst>
          </p:cNvPr>
          <p:cNvSpPr/>
          <p:nvPr/>
        </p:nvSpPr>
        <p:spPr bwMode="auto">
          <a:xfrm>
            <a:off x="9937716" y="3099564"/>
            <a:ext cx="223886" cy="194924"/>
          </a:xfrm>
          <a:prstGeom prst="triangle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buNone/>
              <a:tabLst/>
            </a:pPr>
            <a:endParaRPr kumimoji="0" lang="en-GB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0"/>
            </a:endParaRPr>
          </a:p>
        </p:txBody>
      </p:sp>
      <p:sp>
        <p:nvSpPr>
          <p:cNvPr id="49" name="Isosceles Triangle 48">
            <a:extLst>
              <a:ext uri="{FF2B5EF4-FFF2-40B4-BE49-F238E27FC236}">
                <a16:creationId xmlns:a16="http://schemas.microsoft.com/office/drawing/2014/main" id="{C28031D3-C0B7-48CF-8188-4521CA2DB451}"/>
              </a:ext>
            </a:extLst>
          </p:cNvPr>
          <p:cNvSpPr/>
          <p:nvPr/>
        </p:nvSpPr>
        <p:spPr bwMode="auto">
          <a:xfrm rot="7235119">
            <a:off x="11027416" y="3152488"/>
            <a:ext cx="223886" cy="204171"/>
          </a:xfrm>
          <a:prstGeom prst="triangle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buNone/>
              <a:tabLst/>
            </a:pPr>
            <a:endParaRPr kumimoji="0" lang="en-GB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2B107986-EB52-44BD-9EA8-9EC9A620E64B}"/>
              </a:ext>
            </a:extLst>
          </p:cNvPr>
          <p:cNvSpPr/>
          <p:nvPr/>
        </p:nvSpPr>
        <p:spPr bwMode="auto">
          <a:xfrm>
            <a:off x="10186266" y="6066890"/>
            <a:ext cx="168686" cy="177924"/>
          </a:xfrm>
          <a:prstGeom prst="rect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buNone/>
              <a:tabLst/>
            </a:pPr>
            <a:endParaRPr kumimoji="0" lang="en-GB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0"/>
            </a:endParaRPr>
          </a:p>
        </p:txBody>
      </p:sp>
      <p:sp>
        <p:nvSpPr>
          <p:cNvPr id="29" name="Partial Circle 28">
            <a:extLst>
              <a:ext uri="{FF2B5EF4-FFF2-40B4-BE49-F238E27FC236}">
                <a16:creationId xmlns:a16="http://schemas.microsoft.com/office/drawing/2014/main" id="{E5DAEC4D-C834-4924-BD87-BFEBDE482D67}"/>
              </a:ext>
            </a:extLst>
          </p:cNvPr>
          <p:cNvSpPr/>
          <p:nvPr/>
        </p:nvSpPr>
        <p:spPr bwMode="auto">
          <a:xfrm>
            <a:off x="10906047" y="4663300"/>
            <a:ext cx="284605" cy="324729"/>
          </a:xfrm>
          <a:prstGeom prst="pie">
            <a:avLst>
              <a:gd name="adj1" fmla="val 10932726"/>
              <a:gd name="adj2" fmla="val 15110221"/>
            </a:avLst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buNone/>
              <a:tabLst/>
            </a:pPr>
            <a:endParaRPr kumimoji="0" lang="en-GB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0"/>
            </a:endParaRPr>
          </a:p>
        </p:txBody>
      </p:sp>
      <p:sp>
        <p:nvSpPr>
          <p:cNvPr id="30" name="Partial Circle 29">
            <a:extLst>
              <a:ext uri="{FF2B5EF4-FFF2-40B4-BE49-F238E27FC236}">
                <a16:creationId xmlns:a16="http://schemas.microsoft.com/office/drawing/2014/main" id="{EB4D12B1-3373-4113-8DA8-D81214D79582}"/>
              </a:ext>
            </a:extLst>
          </p:cNvPr>
          <p:cNvSpPr/>
          <p:nvPr/>
        </p:nvSpPr>
        <p:spPr bwMode="auto">
          <a:xfrm rot="6456573">
            <a:off x="9837175" y="4661940"/>
            <a:ext cx="284605" cy="324729"/>
          </a:xfrm>
          <a:prstGeom prst="pie">
            <a:avLst>
              <a:gd name="adj1" fmla="val 11404247"/>
              <a:gd name="adj2" fmla="val 15110221"/>
            </a:avLst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buNone/>
              <a:tabLst/>
            </a:pPr>
            <a:endParaRPr kumimoji="0" lang="en-GB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72" name="TextBox 1"/>
          <p:cNvSpPr txBox="1">
            <a:spLocks noChangeArrowheads="1"/>
          </p:cNvSpPr>
          <p:nvPr/>
        </p:nvSpPr>
        <p:spPr bwMode="auto">
          <a:xfrm>
            <a:off x="2345811" y="791742"/>
            <a:ext cx="9721081" cy="1200329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 marL="457200" indent="-457200" eaLnBrk="0" hangingPunct="0">
              <a:tabLst>
                <a:tab pos="269875" algn="l"/>
              </a:tabLs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eaLnBrk="0" hangingPunct="0">
              <a:tabLst>
                <a:tab pos="269875" algn="l"/>
              </a:tabLs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tabLst>
                <a:tab pos="269875" algn="l"/>
              </a:tabLs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tabLst>
                <a:tab pos="269875" algn="l"/>
              </a:tabLs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tabLst>
                <a:tab pos="269875" algn="l"/>
              </a:tabLs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269875" algn="l"/>
              </a:tabLs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269875" algn="l"/>
              </a:tabLs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269875" algn="l"/>
              </a:tabLs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269875" algn="l"/>
              </a:tabLs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marL="0" indent="0" eaLnBrk="1" hangingPunct="1">
              <a:buClr>
                <a:srgbClr val="000000"/>
              </a:buClr>
              <a:buSzPct val="100000"/>
              <a:defRPr/>
            </a:pPr>
            <a:r>
              <a:rPr lang="en-US" sz="2400" dirty="0"/>
              <a:t>Quadrilaterals : </a:t>
            </a:r>
            <a:r>
              <a:rPr lang="en-US" sz="2400" dirty="0">
                <a:solidFill>
                  <a:srgbClr val="FF0000"/>
                </a:solidFill>
              </a:rPr>
              <a:t>4 straight sides</a:t>
            </a:r>
          </a:p>
          <a:p>
            <a:pPr marL="0" indent="0" eaLnBrk="1" hangingPunct="1">
              <a:buClr>
                <a:srgbClr val="000000"/>
              </a:buClr>
              <a:buSzPct val="100000"/>
              <a:defRPr/>
            </a:pPr>
            <a:endParaRPr lang="en-US" sz="2400" dirty="0"/>
          </a:p>
          <a:p>
            <a:pPr marL="0" indent="0" eaLnBrk="1" hangingPunct="1">
              <a:buClr>
                <a:srgbClr val="000000"/>
              </a:buClr>
              <a:buSzPct val="100000"/>
              <a:defRPr/>
            </a:pPr>
            <a:endParaRPr lang="en-US" sz="2400" dirty="0"/>
          </a:p>
        </p:txBody>
      </p:sp>
      <p:sp>
        <p:nvSpPr>
          <p:cNvPr id="15373" name="TextBox 2"/>
          <p:cNvSpPr txBox="1">
            <a:spLocks noChangeArrowheads="1"/>
          </p:cNvSpPr>
          <p:nvPr/>
        </p:nvSpPr>
        <p:spPr bwMode="auto">
          <a:xfrm>
            <a:off x="2214136" y="44624"/>
            <a:ext cx="9984432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en-US" altLang="en-US" sz="2800" b="1" dirty="0"/>
              <a:t>Common 2D and 3D shapes</a:t>
            </a:r>
          </a:p>
        </p:txBody>
      </p:sp>
      <p:pic>
        <p:nvPicPr>
          <p:cNvPr id="15374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70600" y="3416300"/>
            <a:ext cx="38100" cy="2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75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70600" y="3416300"/>
            <a:ext cx="38100" cy="2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AB547924-9533-4802-9E7D-9C0C5383C10E}"/>
              </a:ext>
            </a:extLst>
          </p:cNvPr>
          <p:cNvSpPr txBox="1"/>
          <p:nvPr/>
        </p:nvSpPr>
        <p:spPr>
          <a:xfrm>
            <a:off x="2786116" y="1491816"/>
            <a:ext cx="13681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/>
              <a:t>Square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55B2E7E5-D8A4-4E3F-81B1-9CF64C9D67A4}"/>
              </a:ext>
            </a:extLst>
          </p:cNvPr>
          <p:cNvSpPr/>
          <p:nvPr/>
        </p:nvSpPr>
        <p:spPr>
          <a:xfrm>
            <a:off x="2712233" y="3438743"/>
            <a:ext cx="190498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400" dirty="0"/>
              <a:t>Rhombus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A4CE5ED5-8AD0-4D69-8DE4-CF66A29F11F8}"/>
              </a:ext>
            </a:extLst>
          </p:cNvPr>
          <p:cNvSpPr/>
          <p:nvPr/>
        </p:nvSpPr>
        <p:spPr>
          <a:xfrm>
            <a:off x="2712233" y="2401096"/>
            <a:ext cx="199229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400" dirty="0"/>
              <a:t>Rectangle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8CBAD47D-6964-4208-A74E-3422B9D1B4AB}"/>
              </a:ext>
            </a:extLst>
          </p:cNvPr>
          <p:cNvSpPr/>
          <p:nvPr/>
        </p:nvSpPr>
        <p:spPr>
          <a:xfrm>
            <a:off x="2688927" y="4338200"/>
            <a:ext cx="206312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400" dirty="0"/>
              <a:t>Trapezium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1A43DE9-2957-4271-BC0F-BEF073B79E34}"/>
              </a:ext>
            </a:extLst>
          </p:cNvPr>
          <p:cNvSpPr/>
          <p:nvPr/>
        </p:nvSpPr>
        <p:spPr>
          <a:xfrm>
            <a:off x="2688927" y="5237657"/>
            <a:ext cx="264407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400" dirty="0"/>
              <a:t>Parallelogram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6011D23E-D719-4B8A-B31F-40E214F04F72}"/>
              </a:ext>
            </a:extLst>
          </p:cNvPr>
          <p:cNvSpPr/>
          <p:nvPr/>
        </p:nvSpPr>
        <p:spPr>
          <a:xfrm>
            <a:off x="2722988" y="6041017"/>
            <a:ext cx="90599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400" dirty="0"/>
              <a:t>Kite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AB1A2E4-7BA2-4D11-90EE-DC60A84BD47D}"/>
              </a:ext>
            </a:extLst>
          </p:cNvPr>
          <p:cNvSpPr txBox="1"/>
          <p:nvPr/>
        </p:nvSpPr>
        <p:spPr>
          <a:xfrm>
            <a:off x="5014727" y="1353118"/>
            <a:ext cx="280705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/>
              <a:t>4 equal sides and</a:t>
            </a:r>
          </a:p>
          <a:p>
            <a:r>
              <a:rPr lang="en-GB" sz="2400" dirty="0"/>
              <a:t>4 right angles 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033DE425-40D9-422E-8EB2-93959D4E5C21}"/>
              </a:ext>
            </a:extLst>
          </p:cNvPr>
          <p:cNvSpPr/>
          <p:nvPr/>
        </p:nvSpPr>
        <p:spPr>
          <a:xfrm>
            <a:off x="5014727" y="5993630"/>
            <a:ext cx="3725607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400" dirty="0"/>
              <a:t>Two pairs of adjacent</a:t>
            </a:r>
          </a:p>
          <a:p>
            <a:r>
              <a:rPr lang="en-GB" sz="2400" dirty="0"/>
              <a:t>sides equal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25AEFE23-665A-4C68-AA7F-AB55EA681409}"/>
              </a:ext>
            </a:extLst>
          </p:cNvPr>
          <p:cNvSpPr/>
          <p:nvPr/>
        </p:nvSpPr>
        <p:spPr>
          <a:xfrm>
            <a:off x="4991843" y="2337359"/>
            <a:ext cx="4638001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400" dirty="0"/>
              <a:t>Opposite sides equal and</a:t>
            </a:r>
          </a:p>
          <a:p>
            <a:r>
              <a:rPr lang="en-GB" sz="2400" dirty="0"/>
              <a:t>4 right angles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232CFA07-C79F-4FA2-B5FD-4874A51DA5D7}"/>
              </a:ext>
            </a:extLst>
          </p:cNvPr>
          <p:cNvSpPr/>
          <p:nvPr/>
        </p:nvSpPr>
        <p:spPr>
          <a:xfrm>
            <a:off x="4991843" y="3347367"/>
            <a:ext cx="4225815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400" dirty="0"/>
              <a:t>4 equal sides; opposite</a:t>
            </a:r>
          </a:p>
          <a:p>
            <a:r>
              <a:rPr lang="en-GB" sz="2400" dirty="0"/>
              <a:t>sides parallel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4BA5AA81-CAB2-430E-A2B9-8E9ACB74C9B6}"/>
              </a:ext>
            </a:extLst>
          </p:cNvPr>
          <p:cNvSpPr/>
          <p:nvPr/>
        </p:nvSpPr>
        <p:spPr>
          <a:xfrm>
            <a:off x="5014727" y="4166408"/>
            <a:ext cx="374662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400" dirty="0"/>
              <a:t>One pair of opposite</a:t>
            </a:r>
          </a:p>
          <a:p>
            <a:r>
              <a:rPr lang="en-GB" sz="2400" dirty="0"/>
              <a:t>sides parallel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F8F142AA-3A56-43DC-A70F-59E1257FBD0C}"/>
              </a:ext>
            </a:extLst>
          </p:cNvPr>
          <p:cNvSpPr/>
          <p:nvPr/>
        </p:nvSpPr>
        <p:spPr>
          <a:xfrm>
            <a:off x="5019203" y="5065261"/>
            <a:ext cx="395499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400" dirty="0"/>
              <a:t>Both pairs of opposite</a:t>
            </a:r>
          </a:p>
          <a:p>
            <a:r>
              <a:rPr lang="en-GB" sz="2400" dirty="0"/>
              <a:t>sides equal and parallel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428973F5-181C-4DC7-A37B-15343958BDE6}"/>
              </a:ext>
            </a:extLst>
          </p:cNvPr>
          <p:cNvSpPr/>
          <p:nvPr/>
        </p:nvSpPr>
        <p:spPr bwMode="auto">
          <a:xfrm>
            <a:off x="9323837" y="1070447"/>
            <a:ext cx="886615" cy="824063"/>
          </a:xfrm>
          <a:prstGeom prst="rect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buNone/>
              <a:tabLst/>
            </a:pPr>
            <a:endParaRPr kumimoji="0" lang="en-GB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0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FE6D0A90-CB9A-4994-9D52-B7C9B37D018F}"/>
              </a:ext>
            </a:extLst>
          </p:cNvPr>
          <p:cNvSpPr/>
          <p:nvPr/>
        </p:nvSpPr>
        <p:spPr bwMode="auto">
          <a:xfrm>
            <a:off x="9066536" y="2171253"/>
            <a:ext cx="1368152" cy="707886"/>
          </a:xfrm>
          <a:prstGeom prst="rect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buNone/>
              <a:tabLst/>
            </a:pPr>
            <a:endParaRPr kumimoji="0" lang="en-GB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0"/>
            </a:endParaRPr>
          </a:p>
        </p:txBody>
      </p:sp>
      <p:sp>
        <p:nvSpPr>
          <p:cNvPr id="17" name="Parallelogram 16">
            <a:extLst>
              <a:ext uri="{FF2B5EF4-FFF2-40B4-BE49-F238E27FC236}">
                <a16:creationId xmlns:a16="http://schemas.microsoft.com/office/drawing/2014/main" id="{9C93902B-727B-4138-B9FE-6C3A62751E6F}"/>
              </a:ext>
            </a:extLst>
          </p:cNvPr>
          <p:cNvSpPr/>
          <p:nvPr/>
        </p:nvSpPr>
        <p:spPr bwMode="auto">
          <a:xfrm>
            <a:off x="9429841" y="3144911"/>
            <a:ext cx="936104" cy="679943"/>
          </a:xfrm>
          <a:prstGeom prst="parallelogram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buNone/>
              <a:tabLst/>
            </a:pPr>
            <a:endParaRPr kumimoji="0" lang="en-GB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0"/>
            </a:endParaRPr>
          </a:p>
        </p:txBody>
      </p:sp>
      <p:sp>
        <p:nvSpPr>
          <p:cNvPr id="18" name="Trapezoid 17">
            <a:extLst>
              <a:ext uri="{FF2B5EF4-FFF2-40B4-BE49-F238E27FC236}">
                <a16:creationId xmlns:a16="http://schemas.microsoft.com/office/drawing/2014/main" id="{EF564E49-7A9C-4EA4-90C9-2A9DEC3BE5F0}"/>
              </a:ext>
            </a:extLst>
          </p:cNvPr>
          <p:cNvSpPr/>
          <p:nvPr/>
        </p:nvSpPr>
        <p:spPr bwMode="auto">
          <a:xfrm>
            <a:off x="9307477" y="4068799"/>
            <a:ext cx="1058468" cy="634839"/>
          </a:xfrm>
          <a:prstGeom prst="trapezoid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buNone/>
              <a:tabLst/>
            </a:pPr>
            <a:endParaRPr kumimoji="0" lang="en-GB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0"/>
            </a:endParaRPr>
          </a:p>
        </p:txBody>
      </p:sp>
      <p:sp>
        <p:nvSpPr>
          <p:cNvPr id="23" name="Parallelogram 22">
            <a:extLst>
              <a:ext uri="{FF2B5EF4-FFF2-40B4-BE49-F238E27FC236}">
                <a16:creationId xmlns:a16="http://schemas.microsoft.com/office/drawing/2014/main" id="{E886AAB7-3466-421A-A467-42FC9CF9D065}"/>
              </a:ext>
            </a:extLst>
          </p:cNvPr>
          <p:cNvSpPr/>
          <p:nvPr/>
        </p:nvSpPr>
        <p:spPr bwMode="auto">
          <a:xfrm>
            <a:off x="8968489" y="4940014"/>
            <a:ext cx="1434184" cy="679943"/>
          </a:xfrm>
          <a:prstGeom prst="parallelogram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buNone/>
              <a:tabLst/>
            </a:pPr>
            <a:endParaRPr kumimoji="0" lang="en-GB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0"/>
            </a:endParaRPr>
          </a:p>
        </p:txBody>
      </p:sp>
      <p:sp>
        <p:nvSpPr>
          <p:cNvPr id="19" name="Isosceles Triangle 18">
            <a:extLst>
              <a:ext uri="{FF2B5EF4-FFF2-40B4-BE49-F238E27FC236}">
                <a16:creationId xmlns:a16="http://schemas.microsoft.com/office/drawing/2014/main" id="{DE8314AF-2D66-48D8-A9AD-ACC2611C746C}"/>
              </a:ext>
            </a:extLst>
          </p:cNvPr>
          <p:cNvSpPr/>
          <p:nvPr/>
        </p:nvSpPr>
        <p:spPr bwMode="auto">
          <a:xfrm>
            <a:off x="9457717" y="5787553"/>
            <a:ext cx="768055" cy="428962"/>
          </a:xfrm>
          <a:prstGeom prst="triangle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buNone/>
              <a:tabLst/>
            </a:pPr>
            <a:endParaRPr kumimoji="0" lang="en-GB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0"/>
            </a:endParaRPr>
          </a:p>
        </p:txBody>
      </p:sp>
      <p:sp>
        <p:nvSpPr>
          <p:cNvPr id="20" name="Isosceles Triangle 19">
            <a:extLst>
              <a:ext uri="{FF2B5EF4-FFF2-40B4-BE49-F238E27FC236}">
                <a16:creationId xmlns:a16="http://schemas.microsoft.com/office/drawing/2014/main" id="{5393C832-5AAE-4E38-982F-3728AE3F26AE}"/>
              </a:ext>
            </a:extLst>
          </p:cNvPr>
          <p:cNvSpPr/>
          <p:nvPr/>
        </p:nvSpPr>
        <p:spPr bwMode="auto">
          <a:xfrm rot="10800000">
            <a:off x="9457717" y="6223489"/>
            <a:ext cx="752735" cy="558385"/>
          </a:xfrm>
          <a:prstGeom prst="triangle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buNone/>
              <a:tabLst/>
            </a:pPr>
            <a:endParaRPr kumimoji="0" lang="en-GB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0"/>
            </a:endParaRPr>
          </a:p>
        </p:txBody>
      </p: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342BDCC8-F62E-47F7-8175-E82E73F69431}"/>
              </a:ext>
            </a:extLst>
          </p:cNvPr>
          <p:cNvCxnSpPr>
            <a:stCxn id="19" idx="0"/>
            <a:endCxn id="20" idx="0"/>
          </p:cNvCxnSpPr>
          <p:nvPr/>
        </p:nvCxnSpPr>
        <p:spPr bwMode="auto">
          <a:xfrm flipH="1">
            <a:off x="9834084" y="5787553"/>
            <a:ext cx="7661" cy="994321"/>
          </a:xfrm>
          <a:prstGeom prst="line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3E7725E2-83BB-445E-A516-442DC35F189A}"/>
              </a:ext>
            </a:extLst>
          </p:cNvPr>
          <p:cNvCxnSpPr>
            <a:cxnSpLocks/>
          </p:cNvCxnSpPr>
          <p:nvPr/>
        </p:nvCxnSpPr>
        <p:spPr bwMode="auto">
          <a:xfrm flipH="1">
            <a:off x="9729460" y="928971"/>
            <a:ext cx="1049" cy="268855"/>
          </a:xfrm>
          <a:prstGeom prst="line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C2BF97D7-1B67-4DA6-B744-11D47DD4517D}"/>
              </a:ext>
            </a:extLst>
          </p:cNvPr>
          <p:cNvCxnSpPr>
            <a:cxnSpLocks/>
          </p:cNvCxnSpPr>
          <p:nvPr/>
        </p:nvCxnSpPr>
        <p:spPr bwMode="auto">
          <a:xfrm>
            <a:off x="9196572" y="1472732"/>
            <a:ext cx="254530" cy="0"/>
          </a:xfrm>
          <a:prstGeom prst="line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9AA704F9-8EC8-4822-9B2B-189394DE2E70}"/>
              </a:ext>
            </a:extLst>
          </p:cNvPr>
          <p:cNvCxnSpPr>
            <a:cxnSpLocks/>
          </p:cNvCxnSpPr>
          <p:nvPr/>
        </p:nvCxnSpPr>
        <p:spPr bwMode="auto">
          <a:xfrm flipV="1">
            <a:off x="10267898" y="2504465"/>
            <a:ext cx="230603" cy="1"/>
          </a:xfrm>
          <a:prstGeom prst="line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id="{CD9BF4CC-ED2A-4CB3-89B5-D14D5F273A98}"/>
              </a:ext>
            </a:extLst>
          </p:cNvPr>
          <p:cNvCxnSpPr>
            <a:cxnSpLocks/>
          </p:cNvCxnSpPr>
          <p:nvPr/>
        </p:nvCxnSpPr>
        <p:spPr bwMode="auto">
          <a:xfrm>
            <a:off x="9907900" y="3033007"/>
            <a:ext cx="0" cy="211863"/>
          </a:xfrm>
          <a:prstGeom prst="line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7" name="Straight Connector 36">
            <a:extLst>
              <a:ext uri="{FF2B5EF4-FFF2-40B4-BE49-F238E27FC236}">
                <a16:creationId xmlns:a16="http://schemas.microsoft.com/office/drawing/2014/main" id="{CEDA0C3B-7F55-4444-9245-8AA21CE0C449}"/>
              </a:ext>
            </a:extLst>
          </p:cNvPr>
          <p:cNvCxnSpPr>
            <a:cxnSpLocks/>
          </p:cNvCxnSpPr>
          <p:nvPr/>
        </p:nvCxnSpPr>
        <p:spPr bwMode="auto">
          <a:xfrm>
            <a:off x="9729460" y="1801358"/>
            <a:ext cx="2097" cy="186304"/>
          </a:xfrm>
          <a:prstGeom prst="line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8" name="Straight Connector 37">
            <a:extLst>
              <a:ext uri="{FF2B5EF4-FFF2-40B4-BE49-F238E27FC236}">
                <a16:creationId xmlns:a16="http://schemas.microsoft.com/office/drawing/2014/main" id="{FFB079CE-58F3-4CFC-AE76-FD7462142DE9}"/>
              </a:ext>
            </a:extLst>
          </p:cNvPr>
          <p:cNvCxnSpPr>
            <a:cxnSpLocks/>
          </p:cNvCxnSpPr>
          <p:nvPr/>
        </p:nvCxnSpPr>
        <p:spPr bwMode="auto">
          <a:xfrm>
            <a:off x="9736480" y="2013992"/>
            <a:ext cx="0" cy="225394"/>
          </a:xfrm>
          <a:prstGeom prst="line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9" name="Straight Connector 38">
            <a:extLst>
              <a:ext uri="{FF2B5EF4-FFF2-40B4-BE49-F238E27FC236}">
                <a16:creationId xmlns:a16="http://schemas.microsoft.com/office/drawing/2014/main" id="{D61C1D57-663A-44E2-B5FD-D057A60842AD}"/>
              </a:ext>
            </a:extLst>
          </p:cNvPr>
          <p:cNvCxnSpPr>
            <a:cxnSpLocks/>
          </p:cNvCxnSpPr>
          <p:nvPr/>
        </p:nvCxnSpPr>
        <p:spPr bwMode="auto">
          <a:xfrm>
            <a:off x="9729459" y="5548590"/>
            <a:ext cx="1" cy="209517"/>
          </a:xfrm>
          <a:prstGeom prst="line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43" name="Straight Connector 42">
            <a:extLst>
              <a:ext uri="{FF2B5EF4-FFF2-40B4-BE49-F238E27FC236}">
                <a16:creationId xmlns:a16="http://schemas.microsoft.com/office/drawing/2014/main" id="{193A806B-A652-47E1-AF62-5CAFD4620888}"/>
              </a:ext>
            </a:extLst>
          </p:cNvPr>
          <p:cNvCxnSpPr>
            <a:cxnSpLocks/>
          </p:cNvCxnSpPr>
          <p:nvPr/>
        </p:nvCxnSpPr>
        <p:spPr bwMode="auto">
          <a:xfrm>
            <a:off x="10071392" y="1472732"/>
            <a:ext cx="254530" cy="0"/>
          </a:xfrm>
          <a:prstGeom prst="line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46" name="Straight Connector 45">
            <a:extLst>
              <a:ext uri="{FF2B5EF4-FFF2-40B4-BE49-F238E27FC236}">
                <a16:creationId xmlns:a16="http://schemas.microsoft.com/office/drawing/2014/main" id="{68574D71-BF0C-4F4F-B484-C1E38D130F15}"/>
              </a:ext>
            </a:extLst>
          </p:cNvPr>
          <p:cNvCxnSpPr>
            <a:cxnSpLocks/>
          </p:cNvCxnSpPr>
          <p:nvPr/>
        </p:nvCxnSpPr>
        <p:spPr bwMode="auto">
          <a:xfrm>
            <a:off x="9767144" y="2649817"/>
            <a:ext cx="0" cy="225394"/>
          </a:xfrm>
          <a:prstGeom prst="line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47" name="Straight Connector 46">
            <a:extLst>
              <a:ext uri="{FF2B5EF4-FFF2-40B4-BE49-F238E27FC236}">
                <a16:creationId xmlns:a16="http://schemas.microsoft.com/office/drawing/2014/main" id="{0DFEF8FD-17F2-4F49-B284-06D95C8E56AC}"/>
              </a:ext>
            </a:extLst>
          </p:cNvPr>
          <p:cNvCxnSpPr>
            <a:cxnSpLocks/>
          </p:cNvCxnSpPr>
          <p:nvPr/>
        </p:nvCxnSpPr>
        <p:spPr bwMode="auto">
          <a:xfrm flipH="1" flipV="1">
            <a:off x="8968489" y="2424764"/>
            <a:ext cx="224946" cy="1"/>
          </a:xfrm>
          <a:prstGeom prst="line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48" name="Straight Connector 47">
            <a:extLst>
              <a:ext uri="{FF2B5EF4-FFF2-40B4-BE49-F238E27FC236}">
                <a16:creationId xmlns:a16="http://schemas.microsoft.com/office/drawing/2014/main" id="{F84217CF-9AC1-4132-950E-A75F29539B66}"/>
              </a:ext>
            </a:extLst>
          </p:cNvPr>
          <p:cNvCxnSpPr>
            <a:cxnSpLocks/>
          </p:cNvCxnSpPr>
          <p:nvPr/>
        </p:nvCxnSpPr>
        <p:spPr bwMode="auto">
          <a:xfrm>
            <a:off x="10265171" y="2435259"/>
            <a:ext cx="233330" cy="0"/>
          </a:xfrm>
          <a:prstGeom prst="line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55" name="Straight Connector 54">
            <a:extLst>
              <a:ext uri="{FF2B5EF4-FFF2-40B4-BE49-F238E27FC236}">
                <a16:creationId xmlns:a16="http://schemas.microsoft.com/office/drawing/2014/main" id="{5559A91D-CD7C-4C11-9A95-E41D92851DDA}"/>
              </a:ext>
            </a:extLst>
          </p:cNvPr>
          <p:cNvCxnSpPr>
            <a:cxnSpLocks/>
          </p:cNvCxnSpPr>
          <p:nvPr/>
        </p:nvCxnSpPr>
        <p:spPr bwMode="auto">
          <a:xfrm>
            <a:off x="8968489" y="5280992"/>
            <a:ext cx="196094" cy="0"/>
          </a:xfrm>
          <a:prstGeom prst="line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56" name="Straight Connector 55">
            <a:extLst>
              <a:ext uri="{FF2B5EF4-FFF2-40B4-BE49-F238E27FC236}">
                <a16:creationId xmlns:a16="http://schemas.microsoft.com/office/drawing/2014/main" id="{82F2092F-D4F8-4BE0-B0BB-CE11C9D0ECC2}"/>
              </a:ext>
            </a:extLst>
          </p:cNvPr>
          <p:cNvCxnSpPr>
            <a:cxnSpLocks/>
          </p:cNvCxnSpPr>
          <p:nvPr/>
        </p:nvCxnSpPr>
        <p:spPr bwMode="auto">
          <a:xfrm>
            <a:off x="8982915" y="2492896"/>
            <a:ext cx="210520" cy="0"/>
          </a:xfrm>
          <a:prstGeom prst="line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63" name="Straight Connector 62">
            <a:extLst>
              <a:ext uri="{FF2B5EF4-FFF2-40B4-BE49-F238E27FC236}">
                <a16:creationId xmlns:a16="http://schemas.microsoft.com/office/drawing/2014/main" id="{C87BB7A2-7D6A-4F14-8839-6B7010AE65F9}"/>
              </a:ext>
            </a:extLst>
          </p:cNvPr>
          <p:cNvCxnSpPr>
            <a:cxnSpLocks/>
          </p:cNvCxnSpPr>
          <p:nvPr/>
        </p:nvCxnSpPr>
        <p:spPr bwMode="auto">
          <a:xfrm>
            <a:off x="9890740" y="3718922"/>
            <a:ext cx="0" cy="211863"/>
          </a:xfrm>
          <a:prstGeom prst="line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64" name="Straight Connector 63">
            <a:extLst>
              <a:ext uri="{FF2B5EF4-FFF2-40B4-BE49-F238E27FC236}">
                <a16:creationId xmlns:a16="http://schemas.microsoft.com/office/drawing/2014/main" id="{E6C1FDB1-289D-4D8D-A3A2-2471B584D405}"/>
              </a:ext>
            </a:extLst>
          </p:cNvPr>
          <p:cNvCxnSpPr>
            <a:cxnSpLocks/>
          </p:cNvCxnSpPr>
          <p:nvPr/>
        </p:nvCxnSpPr>
        <p:spPr bwMode="auto">
          <a:xfrm flipH="1">
            <a:off x="10198657" y="3484882"/>
            <a:ext cx="209560" cy="0"/>
          </a:xfrm>
          <a:prstGeom prst="line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70" name="Straight Connector 69">
            <a:extLst>
              <a:ext uri="{FF2B5EF4-FFF2-40B4-BE49-F238E27FC236}">
                <a16:creationId xmlns:a16="http://schemas.microsoft.com/office/drawing/2014/main" id="{4B748E06-6B21-457B-8E3D-6EC4C52EFEB1}"/>
              </a:ext>
            </a:extLst>
          </p:cNvPr>
          <p:cNvCxnSpPr>
            <a:cxnSpLocks/>
          </p:cNvCxnSpPr>
          <p:nvPr/>
        </p:nvCxnSpPr>
        <p:spPr bwMode="auto">
          <a:xfrm flipH="1">
            <a:off x="9420284" y="3482671"/>
            <a:ext cx="209560" cy="0"/>
          </a:xfrm>
          <a:prstGeom prst="line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72" name="Straight Connector 71">
            <a:extLst>
              <a:ext uri="{FF2B5EF4-FFF2-40B4-BE49-F238E27FC236}">
                <a16:creationId xmlns:a16="http://schemas.microsoft.com/office/drawing/2014/main" id="{37D86E3B-5D24-45BD-B030-364F6BA2093B}"/>
              </a:ext>
            </a:extLst>
          </p:cNvPr>
          <p:cNvCxnSpPr>
            <a:cxnSpLocks/>
          </p:cNvCxnSpPr>
          <p:nvPr/>
        </p:nvCxnSpPr>
        <p:spPr bwMode="auto">
          <a:xfrm>
            <a:off x="9736479" y="4855744"/>
            <a:ext cx="1" cy="209517"/>
          </a:xfrm>
          <a:prstGeom prst="line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73" name="Straight Connector 72">
            <a:extLst>
              <a:ext uri="{FF2B5EF4-FFF2-40B4-BE49-F238E27FC236}">
                <a16:creationId xmlns:a16="http://schemas.microsoft.com/office/drawing/2014/main" id="{7B6462BA-8E32-4F28-98EB-B2AEEC798E56}"/>
              </a:ext>
            </a:extLst>
          </p:cNvPr>
          <p:cNvCxnSpPr>
            <a:cxnSpLocks/>
          </p:cNvCxnSpPr>
          <p:nvPr/>
        </p:nvCxnSpPr>
        <p:spPr bwMode="auto">
          <a:xfrm flipH="1">
            <a:off x="10225772" y="5237657"/>
            <a:ext cx="216023" cy="0"/>
          </a:xfrm>
          <a:prstGeom prst="line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74" name="Straight Connector 73">
            <a:extLst>
              <a:ext uri="{FF2B5EF4-FFF2-40B4-BE49-F238E27FC236}">
                <a16:creationId xmlns:a16="http://schemas.microsoft.com/office/drawing/2014/main" id="{D3BF21FB-D972-434E-9567-0E19710EC446}"/>
              </a:ext>
            </a:extLst>
          </p:cNvPr>
          <p:cNvCxnSpPr>
            <a:cxnSpLocks/>
          </p:cNvCxnSpPr>
          <p:nvPr/>
        </p:nvCxnSpPr>
        <p:spPr bwMode="auto">
          <a:xfrm flipH="1">
            <a:off x="8982915" y="5197144"/>
            <a:ext cx="172812" cy="0"/>
          </a:xfrm>
          <a:prstGeom prst="line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77" name="Straight Connector 76">
            <a:extLst>
              <a:ext uri="{FF2B5EF4-FFF2-40B4-BE49-F238E27FC236}">
                <a16:creationId xmlns:a16="http://schemas.microsoft.com/office/drawing/2014/main" id="{A6D1C377-18B2-49CB-B90C-DDA386CF1B60}"/>
              </a:ext>
            </a:extLst>
          </p:cNvPr>
          <p:cNvCxnSpPr>
            <a:cxnSpLocks/>
          </p:cNvCxnSpPr>
          <p:nvPr/>
        </p:nvCxnSpPr>
        <p:spPr bwMode="auto">
          <a:xfrm flipH="1">
            <a:off x="10217910" y="5295847"/>
            <a:ext cx="216023" cy="0"/>
          </a:xfrm>
          <a:prstGeom prst="line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80" name="Straight Connector 79">
            <a:extLst>
              <a:ext uri="{FF2B5EF4-FFF2-40B4-BE49-F238E27FC236}">
                <a16:creationId xmlns:a16="http://schemas.microsoft.com/office/drawing/2014/main" id="{5CD05B4F-1802-4804-8B75-35BE607BB69C}"/>
              </a:ext>
            </a:extLst>
          </p:cNvPr>
          <p:cNvCxnSpPr>
            <a:cxnSpLocks/>
          </p:cNvCxnSpPr>
          <p:nvPr/>
        </p:nvCxnSpPr>
        <p:spPr bwMode="auto">
          <a:xfrm flipH="1" flipV="1">
            <a:off x="9558389" y="5967988"/>
            <a:ext cx="91970" cy="146057"/>
          </a:xfrm>
          <a:prstGeom prst="line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82" name="Straight Connector 81">
            <a:extLst>
              <a:ext uri="{FF2B5EF4-FFF2-40B4-BE49-F238E27FC236}">
                <a16:creationId xmlns:a16="http://schemas.microsoft.com/office/drawing/2014/main" id="{5195CA5B-18CD-426C-8CE7-7CE802FAE38A}"/>
              </a:ext>
            </a:extLst>
          </p:cNvPr>
          <p:cNvCxnSpPr>
            <a:cxnSpLocks/>
          </p:cNvCxnSpPr>
          <p:nvPr/>
        </p:nvCxnSpPr>
        <p:spPr bwMode="auto">
          <a:xfrm flipH="1" flipV="1">
            <a:off x="9599916" y="5919681"/>
            <a:ext cx="91970" cy="146057"/>
          </a:xfrm>
          <a:prstGeom prst="line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83" name="Straight Connector 82">
            <a:extLst>
              <a:ext uri="{FF2B5EF4-FFF2-40B4-BE49-F238E27FC236}">
                <a16:creationId xmlns:a16="http://schemas.microsoft.com/office/drawing/2014/main" id="{FF486259-63C9-41FB-A975-6C8312ABCE8D}"/>
              </a:ext>
            </a:extLst>
          </p:cNvPr>
          <p:cNvCxnSpPr>
            <a:cxnSpLocks/>
          </p:cNvCxnSpPr>
          <p:nvPr/>
        </p:nvCxnSpPr>
        <p:spPr bwMode="auto">
          <a:xfrm flipV="1">
            <a:off x="10002023" y="5967988"/>
            <a:ext cx="124054" cy="146055"/>
          </a:xfrm>
          <a:prstGeom prst="line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85" name="Straight Connector 84">
            <a:extLst>
              <a:ext uri="{FF2B5EF4-FFF2-40B4-BE49-F238E27FC236}">
                <a16:creationId xmlns:a16="http://schemas.microsoft.com/office/drawing/2014/main" id="{93E6AD88-2D79-4DEC-B08F-BC6BCDB85A05}"/>
              </a:ext>
            </a:extLst>
          </p:cNvPr>
          <p:cNvCxnSpPr>
            <a:cxnSpLocks/>
          </p:cNvCxnSpPr>
          <p:nvPr/>
        </p:nvCxnSpPr>
        <p:spPr bwMode="auto">
          <a:xfrm flipV="1">
            <a:off x="9971731" y="5919681"/>
            <a:ext cx="124054" cy="146055"/>
          </a:xfrm>
          <a:prstGeom prst="line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86" name="Straight Connector 85">
            <a:extLst>
              <a:ext uri="{FF2B5EF4-FFF2-40B4-BE49-F238E27FC236}">
                <a16:creationId xmlns:a16="http://schemas.microsoft.com/office/drawing/2014/main" id="{4F8C08F8-7177-48C6-BAF7-CCF47E53DB70}"/>
              </a:ext>
            </a:extLst>
          </p:cNvPr>
          <p:cNvCxnSpPr>
            <a:cxnSpLocks/>
          </p:cNvCxnSpPr>
          <p:nvPr/>
        </p:nvCxnSpPr>
        <p:spPr bwMode="auto">
          <a:xfrm flipV="1">
            <a:off x="9567817" y="6408442"/>
            <a:ext cx="124054" cy="146055"/>
          </a:xfrm>
          <a:prstGeom prst="line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87" name="Straight Connector 86">
            <a:extLst>
              <a:ext uri="{FF2B5EF4-FFF2-40B4-BE49-F238E27FC236}">
                <a16:creationId xmlns:a16="http://schemas.microsoft.com/office/drawing/2014/main" id="{D4BAF0C2-AB9C-46D6-B4C0-90EEF6A250D6}"/>
              </a:ext>
            </a:extLst>
          </p:cNvPr>
          <p:cNvCxnSpPr>
            <a:cxnSpLocks/>
          </p:cNvCxnSpPr>
          <p:nvPr/>
        </p:nvCxnSpPr>
        <p:spPr bwMode="auto">
          <a:xfrm>
            <a:off x="10024940" y="6429670"/>
            <a:ext cx="165581" cy="124827"/>
          </a:xfrm>
          <a:prstGeom prst="line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81" name="Rectangle 80">
            <a:extLst>
              <a:ext uri="{FF2B5EF4-FFF2-40B4-BE49-F238E27FC236}">
                <a16:creationId xmlns:a16="http://schemas.microsoft.com/office/drawing/2014/main" id="{ADB86AA5-B9FE-42EE-80FF-38B0632C55B7}"/>
              </a:ext>
            </a:extLst>
          </p:cNvPr>
          <p:cNvSpPr/>
          <p:nvPr/>
        </p:nvSpPr>
        <p:spPr bwMode="auto">
          <a:xfrm>
            <a:off x="9325620" y="1070447"/>
            <a:ext cx="139857" cy="119482"/>
          </a:xfrm>
          <a:prstGeom prst="rect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buNone/>
              <a:tabLst/>
            </a:pPr>
            <a:endParaRPr kumimoji="0" lang="en-GB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0"/>
            </a:endParaRPr>
          </a:p>
        </p:txBody>
      </p:sp>
      <p:sp>
        <p:nvSpPr>
          <p:cNvPr id="92" name="Rectangle 91">
            <a:extLst>
              <a:ext uri="{FF2B5EF4-FFF2-40B4-BE49-F238E27FC236}">
                <a16:creationId xmlns:a16="http://schemas.microsoft.com/office/drawing/2014/main" id="{5DD9FC4D-D3C7-4FF1-AD94-217D4B196963}"/>
              </a:ext>
            </a:extLst>
          </p:cNvPr>
          <p:cNvSpPr/>
          <p:nvPr/>
        </p:nvSpPr>
        <p:spPr bwMode="auto">
          <a:xfrm>
            <a:off x="10070595" y="1070447"/>
            <a:ext cx="139857" cy="119482"/>
          </a:xfrm>
          <a:prstGeom prst="rect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buNone/>
              <a:tabLst/>
            </a:pPr>
            <a:endParaRPr kumimoji="0" lang="en-GB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0"/>
            </a:endParaRPr>
          </a:p>
        </p:txBody>
      </p:sp>
      <p:sp>
        <p:nvSpPr>
          <p:cNvPr id="93" name="Rectangle 92">
            <a:extLst>
              <a:ext uri="{FF2B5EF4-FFF2-40B4-BE49-F238E27FC236}">
                <a16:creationId xmlns:a16="http://schemas.microsoft.com/office/drawing/2014/main" id="{81721E1E-55ED-497E-ACC7-8C395187EDF9}"/>
              </a:ext>
            </a:extLst>
          </p:cNvPr>
          <p:cNvSpPr/>
          <p:nvPr/>
        </p:nvSpPr>
        <p:spPr bwMode="auto">
          <a:xfrm>
            <a:off x="9335955" y="1775028"/>
            <a:ext cx="139857" cy="119482"/>
          </a:xfrm>
          <a:prstGeom prst="rect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buNone/>
              <a:tabLst/>
            </a:pPr>
            <a:endParaRPr kumimoji="0" lang="en-GB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0"/>
            </a:endParaRPr>
          </a:p>
        </p:txBody>
      </p:sp>
      <p:sp>
        <p:nvSpPr>
          <p:cNvPr id="94" name="Rectangle 93">
            <a:extLst>
              <a:ext uri="{FF2B5EF4-FFF2-40B4-BE49-F238E27FC236}">
                <a16:creationId xmlns:a16="http://schemas.microsoft.com/office/drawing/2014/main" id="{5A410E3A-5EE2-4C0D-9CBA-006B635839AC}"/>
              </a:ext>
            </a:extLst>
          </p:cNvPr>
          <p:cNvSpPr/>
          <p:nvPr/>
        </p:nvSpPr>
        <p:spPr bwMode="auto">
          <a:xfrm>
            <a:off x="10058402" y="1763791"/>
            <a:ext cx="139857" cy="119482"/>
          </a:xfrm>
          <a:prstGeom prst="rect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buNone/>
              <a:tabLst/>
            </a:pPr>
            <a:endParaRPr kumimoji="0" lang="en-GB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0"/>
            </a:endParaRPr>
          </a:p>
        </p:txBody>
      </p:sp>
      <p:sp>
        <p:nvSpPr>
          <p:cNvPr id="95" name="Rectangle 94">
            <a:extLst>
              <a:ext uri="{FF2B5EF4-FFF2-40B4-BE49-F238E27FC236}">
                <a16:creationId xmlns:a16="http://schemas.microsoft.com/office/drawing/2014/main" id="{07FD9DA5-AC89-4503-BE8A-F6FA4EFD687D}"/>
              </a:ext>
            </a:extLst>
          </p:cNvPr>
          <p:cNvSpPr/>
          <p:nvPr/>
        </p:nvSpPr>
        <p:spPr bwMode="auto">
          <a:xfrm>
            <a:off x="9066536" y="2169753"/>
            <a:ext cx="139857" cy="119482"/>
          </a:xfrm>
          <a:prstGeom prst="rect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buNone/>
              <a:tabLst/>
            </a:pPr>
            <a:endParaRPr kumimoji="0" lang="en-GB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0"/>
            </a:endParaRPr>
          </a:p>
        </p:txBody>
      </p:sp>
      <p:sp>
        <p:nvSpPr>
          <p:cNvPr id="96" name="Rectangle 95">
            <a:extLst>
              <a:ext uri="{FF2B5EF4-FFF2-40B4-BE49-F238E27FC236}">
                <a16:creationId xmlns:a16="http://schemas.microsoft.com/office/drawing/2014/main" id="{4839A7A2-0E88-4160-8F90-316096553201}"/>
              </a:ext>
            </a:extLst>
          </p:cNvPr>
          <p:cNvSpPr/>
          <p:nvPr/>
        </p:nvSpPr>
        <p:spPr bwMode="auto">
          <a:xfrm>
            <a:off x="10294076" y="2176421"/>
            <a:ext cx="139857" cy="119482"/>
          </a:xfrm>
          <a:prstGeom prst="rect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buNone/>
              <a:tabLst/>
            </a:pPr>
            <a:endParaRPr kumimoji="0" lang="en-GB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0"/>
            </a:endParaRPr>
          </a:p>
        </p:txBody>
      </p:sp>
      <p:sp>
        <p:nvSpPr>
          <p:cNvPr id="97" name="Rectangle 96">
            <a:extLst>
              <a:ext uri="{FF2B5EF4-FFF2-40B4-BE49-F238E27FC236}">
                <a16:creationId xmlns:a16="http://schemas.microsoft.com/office/drawing/2014/main" id="{CEE98BA2-3A38-4BE2-8910-C48C05964082}"/>
              </a:ext>
            </a:extLst>
          </p:cNvPr>
          <p:cNvSpPr/>
          <p:nvPr/>
        </p:nvSpPr>
        <p:spPr bwMode="auto">
          <a:xfrm>
            <a:off x="10301938" y="2764761"/>
            <a:ext cx="139857" cy="119482"/>
          </a:xfrm>
          <a:prstGeom prst="rect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buNone/>
              <a:tabLst/>
            </a:pPr>
            <a:endParaRPr kumimoji="0" lang="en-GB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0"/>
            </a:endParaRPr>
          </a:p>
        </p:txBody>
      </p:sp>
      <p:sp>
        <p:nvSpPr>
          <p:cNvPr id="98" name="Rectangle 97">
            <a:extLst>
              <a:ext uri="{FF2B5EF4-FFF2-40B4-BE49-F238E27FC236}">
                <a16:creationId xmlns:a16="http://schemas.microsoft.com/office/drawing/2014/main" id="{FEDB7CE3-A56C-47A0-ACEA-67BE346A4873}"/>
              </a:ext>
            </a:extLst>
          </p:cNvPr>
          <p:cNvSpPr/>
          <p:nvPr/>
        </p:nvSpPr>
        <p:spPr bwMode="auto">
          <a:xfrm>
            <a:off x="9066535" y="2763895"/>
            <a:ext cx="139857" cy="119482"/>
          </a:xfrm>
          <a:prstGeom prst="rect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buNone/>
              <a:tabLst/>
            </a:pPr>
            <a:endParaRPr kumimoji="0" lang="en-GB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97683870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72" name="TextBox 1"/>
          <p:cNvSpPr txBox="1">
            <a:spLocks noChangeArrowheads="1"/>
          </p:cNvSpPr>
          <p:nvPr/>
        </p:nvSpPr>
        <p:spPr bwMode="auto">
          <a:xfrm>
            <a:off x="2567608" y="853322"/>
            <a:ext cx="9721081" cy="1200329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 marL="457200" indent="-457200" eaLnBrk="0" hangingPunct="0">
              <a:tabLst>
                <a:tab pos="269875" algn="l"/>
              </a:tabLs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eaLnBrk="0" hangingPunct="0">
              <a:tabLst>
                <a:tab pos="269875" algn="l"/>
              </a:tabLs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tabLst>
                <a:tab pos="269875" algn="l"/>
              </a:tabLs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tabLst>
                <a:tab pos="269875" algn="l"/>
              </a:tabLs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tabLst>
                <a:tab pos="269875" algn="l"/>
              </a:tabLs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269875" algn="l"/>
              </a:tabLs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269875" algn="l"/>
              </a:tabLs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269875" algn="l"/>
              </a:tabLs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269875" algn="l"/>
              </a:tabLs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marL="0" indent="0" eaLnBrk="1" hangingPunct="1">
              <a:buClr>
                <a:srgbClr val="000000"/>
              </a:buClr>
              <a:buSzPct val="100000"/>
              <a:defRPr/>
            </a:pPr>
            <a:endParaRPr lang="en-US" sz="2400" dirty="0"/>
          </a:p>
          <a:p>
            <a:pPr marL="0" indent="0" eaLnBrk="1" hangingPunct="1">
              <a:buClr>
                <a:srgbClr val="000000"/>
              </a:buClr>
              <a:buSzPct val="100000"/>
              <a:defRPr/>
            </a:pPr>
            <a:endParaRPr lang="en-US" sz="2400" dirty="0"/>
          </a:p>
          <a:p>
            <a:pPr marL="0" indent="0" eaLnBrk="1" hangingPunct="1">
              <a:buClr>
                <a:srgbClr val="000000"/>
              </a:buClr>
              <a:buSzPct val="100000"/>
              <a:defRPr/>
            </a:pPr>
            <a:endParaRPr lang="en-US" sz="2400" dirty="0"/>
          </a:p>
        </p:txBody>
      </p:sp>
      <p:sp>
        <p:nvSpPr>
          <p:cNvPr id="15373" name="TextBox 2"/>
          <p:cNvSpPr txBox="1">
            <a:spLocks noChangeArrowheads="1"/>
          </p:cNvSpPr>
          <p:nvPr/>
        </p:nvSpPr>
        <p:spPr bwMode="auto">
          <a:xfrm>
            <a:off x="2214136" y="44624"/>
            <a:ext cx="9984432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en-US" altLang="en-US" sz="2800" b="1" dirty="0"/>
              <a:t>Common 2D and 3D shapes</a:t>
            </a:r>
          </a:p>
        </p:txBody>
      </p:sp>
      <p:pic>
        <p:nvPicPr>
          <p:cNvPr id="15374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70600" y="3416300"/>
            <a:ext cx="38100" cy="2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75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70600" y="3416300"/>
            <a:ext cx="38100" cy="2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C2458980-BFBA-450E-820E-EDEF6DA8BF28}"/>
              </a:ext>
            </a:extLst>
          </p:cNvPr>
          <p:cNvSpPr/>
          <p:nvPr/>
        </p:nvSpPr>
        <p:spPr>
          <a:xfrm>
            <a:off x="5303912" y="2854340"/>
            <a:ext cx="349005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400" dirty="0"/>
              <a:t>5 sides (equal if regular)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9F6DDF3A-3A4B-4985-8EDF-FA53A1BADDC9}"/>
              </a:ext>
            </a:extLst>
          </p:cNvPr>
          <p:cNvSpPr/>
          <p:nvPr/>
        </p:nvSpPr>
        <p:spPr>
          <a:xfrm>
            <a:off x="5375920" y="1591961"/>
            <a:ext cx="349005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400" dirty="0"/>
              <a:t>6 sides (equal if regular)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690618B9-C009-4040-B310-DD429D8897F9}"/>
              </a:ext>
            </a:extLst>
          </p:cNvPr>
          <p:cNvSpPr/>
          <p:nvPr/>
        </p:nvSpPr>
        <p:spPr>
          <a:xfrm>
            <a:off x="5395307" y="5130570"/>
            <a:ext cx="349005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400" dirty="0"/>
              <a:t>8 sides (equal if regular)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7A72EFA-1691-40C8-895D-E0A12F4606C6}"/>
              </a:ext>
            </a:extLst>
          </p:cNvPr>
          <p:cNvSpPr/>
          <p:nvPr/>
        </p:nvSpPr>
        <p:spPr>
          <a:xfrm>
            <a:off x="2901213" y="2807299"/>
            <a:ext cx="150393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400" dirty="0"/>
              <a:t>Pentagon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452D3924-2C9E-448B-BA9A-84AC7BE73C73}"/>
              </a:ext>
            </a:extLst>
          </p:cNvPr>
          <p:cNvSpPr/>
          <p:nvPr/>
        </p:nvSpPr>
        <p:spPr>
          <a:xfrm>
            <a:off x="2879519" y="1591961"/>
            <a:ext cx="141897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400" dirty="0"/>
              <a:t>Hexagon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E93F250D-7496-4D2B-A687-9979B1EE0614}"/>
              </a:ext>
            </a:extLst>
          </p:cNvPr>
          <p:cNvSpPr/>
          <p:nvPr/>
        </p:nvSpPr>
        <p:spPr>
          <a:xfrm>
            <a:off x="2978959" y="5130569"/>
            <a:ext cx="134844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400" dirty="0"/>
              <a:t>Octagon</a:t>
            </a:r>
          </a:p>
        </p:txBody>
      </p:sp>
      <p:sp>
        <p:nvSpPr>
          <p:cNvPr id="9" name="Hexagon 8">
            <a:extLst>
              <a:ext uri="{FF2B5EF4-FFF2-40B4-BE49-F238E27FC236}">
                <a16:creationId xmlns:a16="http://schemas.microsoft.com/office/drawing/2014/main" id="{67E0FBBA-F54C-4CC6-BFEA-6B6732BAC299}"/>
              </a:ext>
            </a:extLst>
          </p:cNvPr>
          <p:cNvSpPr/>
          <p:nvPr/>
        </p:nvSpPr>
        <p:spPr bwMode="auto">
          <a:xfrm>
            <a:off x="9312978" y="1103744"/>
            <a:ext cx="1224136" cy="1112225"/>
          </a:xfrm>
          <a:prstGeom prst="hexagon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buNone/>
              <a:tabLst/>
            </a:pPr>
            <a:endParaRPr kumimoji="0" lang="en-GB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0"/>
            </a:endParaRPr>
          </a:p>
        </p:txBody>
      </p:sp>
      <p:sp>
        <p:nvSpPr>
          <p:cNvPr id="10" name="Pentagon 9">
            <a:extLst>
              <a:ext uri="{FF2B5EF4-FFF2-40B4-BE49-F238E27FC236}">
                <a16:creationId xmlns:a16="http://schemas.microsoft.com/office/drawing/2014/main" id="{8EDEF92B-078C-42EF-9ABD-AAAF2EFCF240}"/>
              </a:ext>
            </a:extLst>
          </p:cNvPr>
          <p:cNvSpPr/>
          <p:nvPr/>
        </p:nvSpPr>
        <p:spPr bwMode="auto">
          <a:xfrm>
            <a:off x="10630029" y="2257374"/>
            <a:ext cx="1152128" cy="1152128"/>
          </a:xfrm>
          <a:prstGeom prst="pentagon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buNone/>
              <a:tabLst/>
            </a:pPr>
            <a:endParaRPr kumimoji="0" lang="en-GB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0"/>
            </a:endParaRPr>
          </a:p>
        </p:txBody>
      </p:sp>
      <p:sp>
        <p:nvSpPr>
          <p:cNvPr id="11" name="Heptagon 10">
            <a:extLst>
              <a:ext uri="{FF2B5EF4-FFF2-40B4-BE49-F238E27FC236}">
                <a16:creationId xmlns:a16="http://schemas.microsoft.com/office/drawing/2014/main" id="{6237B702-B2A6-4C8C-8984-01DF0038558D}"/>
              </a:ext>
            </a:extLst>
          </p:cNvPr>
          <p:cNvSpPr/>
          <p:nvPr/>
        </p:nvSpPr>
        <p:spPr bwMode="auto">
          <a:xfrm>
            <a:off x="9054788" y="3273165"/>
            <a:ext cx="1584176" cy="1575830"/>
          </a:xfrm>
          <a:prstGeom prst="heptagon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buNone/>
              <a:tabLst/>
            </a:pPr>
            <a:endParaRPr kumimoji="0" lang="en-GB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0"/>
            </a:endParaRPr>
          </a:p>
        </p:txBody>
      </p:sp>
      <p:sp>
        <p:nvSpPr>
          <p:cNvPr id="12" name="Octagon 11">
            <a:extLst>
              <a:ext uri="{FF2B5EF4-FFF2-40B4-BE49-F238E27FC236}">
                <a16:creationId xmlns:a16="http://schemas.microsoft.com/office/drawing/2014/main" id="{5EF66AEA-485E-46CA-A6A2-E0DFAA710DEF}"/>
              </a:ext>
            </a:extLst>
          </p:cNvPr>
          <p:cNvSpPr/>
          <p:nvPr/>
        </p:nvSpPr>
        <p:spPr bwMode="auto">
          <a:xfrm>
            <a:off x="10437433" y="4855150"/>
            <a:ext cx="1302625" cy="1296909"/>
          </a:xfrm>
          <a:prstGeom prst="octagon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buNone/>
              <a:tabLst/>
            </a:pPr>
            <a:endParaRPr kumimoji="0" lang="en-GB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0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34B6898F-51F4-4F3A-A946-86B717AF4C40}"/>
              </a:ext>
            </a:extLst>
          </p:cNvPr>
          <p:cNvSpPr/>
          <p:nvPr/>
        </p:nvSpPr>
        <p:spPr>
          <a:xfrm>
            <a:off x="2915022" y="3995208"/>
            <a:ext cx="152157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400" dirty="0"/>
              <a:t>Heptagon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22D94720-588C-47FB-87C7-9EE3C918352E}"/>
              </a:ext>
            </a:extLst>
          </p:cNvPr>
          <p:cNvSpPr/>
          <p:nvPr/>
        </p:nvSpPr>
        <p:spPr>
          <a:xfrm>
            <a:off x="5388745" y="3995207"/>
            <a:ext cx="349005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400" dirty="0"/>
              <a:t>7 sides (equal if regular)</a:t>
            </a:r>
          </a:p>
        </p:txBody>
      </p:sp>
    </p:spTree>
    <p:extLst>
      <p:ext uri="{BB962C8B-B14F-4D97-AF65-F5344CB8AC3E}">
        <p14:creationId xmlns:p14="http://schemas.microsoft.com/office/powerpoint/2010/main" val="601736726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72" name="TextBox 1"/>
          <p:cNvSpPr txBox="1">
            <a:spLocks noChangeArrowheads="1"/>
          </p:cNvSpPr>
          <p:nvPr/>
        </p:nvSpPr>
        <p:spPr bwMode="auto">
          <a:xfrm>
            <a:off x="2345811" y="791742"/>
            <a:ext cx="9721081" cy="1200329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 marL="457200" indent="-457200" eaLnBrk="0" hangingPunct="0">
              <a:tabLst>
                <a:tab pos="269875" algn="l"/>
              </a:tabLs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eaLnBrk="0" hangingPunct="0">
              <a:tabLst>
                <a:tab pos="269875" algn="l"/>
              </a:tabLs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tabLst>
                <a:tab pos="269875" algn="l"/>
              </a:tabLs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tabLst>
                <a:tab pos="269875" algn="l"/>
              </a:tabLs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tabLst>
                <a:tab pos="269875" algn="l"/>
              </a:tabLs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269875" algn="l"/>
              </a:tabLs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269875" algn="l"/>
              </a:tabLs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269875" algn="l"/>
              </a:tabLs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269875" algn="l"/>
              </a:tabLs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marL="0" indent="0" eaLnBrk="1" hangingPunct="1">
              <a:buClr>
                <a:srgbClr val="000000"/>
              </a:buClr>
              <a:buSzPct val="100000"/>
              <a:defRPr/>
            </a:pPr>
            <a:r>
              <a:rPr lang="en-GB" sz="2400" dirty="0"/>
              <a:t>There are also several 3-D shapes with which you should be familiar:</a:t>
            </a:r>
            <a:endParaRPr lang="en-US" sz="2400" dirty="0"/>
          </a:p>
          <a:p>
            <a:pPr marL="0" indent="0" eaLnBrk="1" hangingPunct="1">
              <a:buClr>
                <a:srgbClr val="000000"/>
              </a:buClr>
              <a:buSzPct val="100000"/>
              <a:defRPr/>
            </a:pPr>
            <a:endParaRPr lang="en-US" sz="2400" dirty="0"/>
          </a:p>
          <a:p>
            <a:pPr marL="0" indent="0" eaLnBrk="1" hangingPunct="1">
              <a:buClr>
                <a:srgbClr val="000000"/>
              </a:buClr>
              <a:buSzPct val="100000"/>
              <a:defRPr/>
            </a:pPr>
            <a:endParaRPr lang="en-US" sz="2400" dirty="0"/>
          </a:p>
        </p:txBody>
      </p:sp>
      <p:sp>
        <p:nvSpPr>
          <p:cNvPr id="15373" name="TextBox 2"/>
          <p:cNvSpPr txBox="1">
            <a:spLocks noChangeArrowheads="1"/>
          </p:cNvSpPr>
          <p:nvPr/>
        </p:nvSpPr>
        <p:spPr bwMode="auto">
          <a:xfrm>
            <a:off x="2214136" y="44624"/>
            <a:ext cx="9984432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en-US" altLang="en-US" sz="2800" b="1" dirty="0"/>
              <a:t>Common 2D and 3D shapes</a:t>
            </a:r>
          </a:p>
        </p:txBody>
      </p:sp>
      <p:pic>
        <p:nvPicPr>
          <p:cNvPr id="15374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70600" y="3416300"/>
            <a:ext cx="38100" cy="2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75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70600" y="3416300"/>
            <a:ext cx="38100" cy="2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F3670D1F-77D2-4463-B8BE-B55CAAD1B6AA}"/>
              </a:ext>
            </a:extLst>
          </p:cNvPr>
          <p:cNvSpPr/>
          <p:nvPr/>
        </p:nvSpPr>
        <p:spPr>
          <a:xfrm>
            <a:off x="5307694" y="1396224"/>
            <a:ext cx="593478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400" dirty="0"/>
              <a:t>All side lengths equal (square faces), and</a:t>
            </a:r>
          </a:p>
          <a:p>
            <a:r>
              <a:rPr lang="en-GB" sz="2400" dirty="0"/>
              <a:t>all angles right angles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FEDB9792-0C14-41CA-9C69-848F7FCB6D8F}"/>
              </a:ext>
            </a:extLst>
          </p:cNvPr>
          <p:cNvSpPr/>
          <p:nvPr/>
        </p:nvSpPr>
        <p:spPr>
          <a:xfrm>
            <a:off x="5588538" y="2395566"/>
            <a:ext cx="581783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400" dirty="0"/>
              <a:t>Faces are combination of rectangles (and squares); all angles right angles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6973BDEF-6E53-4B96-BD55-5637558F80B8}"/>
              </a:ext>
            </a:extLst>
          </p:cNvPr>
          <p:cNvSpPr/>
          <p:nvPr/>
        </p:nvSpPr>
        <p:spPr>
          <a:xfrm>
            <a:off x="6100591" y="4038651"/>
            <a:ext cx="227108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400" dirty="0"/>
              <a:t>Circular base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C0ABAD6-C599-4A8F-A145-F446FFF2265E}"/>
              </a:ext>
            </a:extLst>
          </p:cNvPr>
          <p:cNvSpPr/>
          <p:nvPr/>
        </p:nvSpPr>
        <p:spPr>
          <a:xfrm>
            <a:off x="5447928" y="5252623"/>
            <a:ext cx="700903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400" dirty="0"/>
              <a:t>All points on surface equidistant from centre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23B79097-1A70-4DE1-8BF9-B70698F8ECC7}"/>
              </a:ext>
            </a:extLst>
          </p:cNvPr>
          <p:cNvSpPr/>
          <p:nvPr/>
        </p:nvSpPr>
        <p:spPr>
          <a:xfrm>
            <a:off x="2468924" y="1374544"/>
            <a:ext cx="92204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400" dirty="0"/>
              <a:t>Cube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FCBD166C-888C-40DC-8197-06D25C5295A1}"/>
              </a:ext>
            </a:extLst>
          </p:cNvPr>
          <p:cNvSpPr/>
          <p:nvPr/>
        </p:nvSpPr>
        <p:spPr>
          <a:xfrm>
            <a:off x="2438764" y="2358261"/>
            <a:ext cx="116249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400" dirty="0"/>
              <a:t>Cuboid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01C10E2D-3201-45D3-888B-CC419EC8F4C2}"/>
              </a:ext>
            </a:extLst>
          </p:cNvPr>
          <p:cNvSpPr/>
          <p:nvPr/>
        </p:nvSpPr>
        <p:spPr>
          <a:xfrm>
            <a:off x="2353805" y="3958644"/>
            <a:ext cx="131638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400" dirty="0"/>
              <a:t>Cylinder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8C3D3912-22FC-481F-95D5-38953580B3B7}"/>
              </a:ext>
            </a:extLst>
          </p:cNvPr>
          <p:cNvSpPr/>
          <p:nvPr/>
        </p:nvSpPr>
        <p:spPr>
          <a:xfrm>
            <a:off x="2422734" y="5252623"/>
            <a:ext cx="117852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400" dirty="0"/>
              <a:t>Sphere</a:t>
            </a:r>
          </a:p>
        </p:txBody>
      </p:sp>
      <mc:AlternateContent xmlns:mc="http://schemas.openxmlformats.org/markup-compatibility/2006" xmlns:am3d="http://schemas.microsoft.com/office/drawing/2017/model3d">
        <mc:Choice Requires="am3d">
          <p:graphicFrame>
            <p:nvGraphicFramePr>
              <p:cNvPr id="19" name="3D Model 18" descr="Cube">
                <a:extLst>
                  <a:ext uri="{FF2B5EF4-FFF2-40B4-BE49-F238E27FC236}">
                    <a16:creationId xmlns:a16="http://schemas.microsoft.com/office/drawing/2014/main" id="{74A065DA-BE0E-47E0-B5C8-4335F82CCD4C}"/>
                  </a:ext>
                </a:extLst>
              </p:cNvPr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1675865780"/>
                  </p:ext>
                </p:extLst>
              </p:nvPr>
            </p:nvGraphicFramePr>
            <p:xfrm>
              <a:off x="4048142" y="1231105"/>
              <a:ext cx="899585" cy="934029"/>
            </p:xfrm>
            <a:graphic>
              <a:graphicData uri="http://schemas.microsoft.com/office/drawing/2017/model3d">
                <am3d:model3d r:embed="rId4">
                  <am3d:spPr>
                    <a:xfrm>
                      <a:off x="0" y="0"/>
                      <a:ext cx="899585" cy="934029"/>
                    </a:xfrm>
                    <a:prstGeom prst="rect">
                      <a:avLst/>
                    </a:prstGeom>
                  </am3d:spPr>
                  <am3d:camera>
                    <am3d:pos x="0" y="0" z="81469193"/>
                    <am3d:up dx="0" dy="36000000" dz="0"/>
                    <am3d:lookAt x="0" y="0" z="0"/>
                    <am3d:perspective fov="2700000"/>
                  </am3d:camera>
                  <am3d:trans>
                    <am3d:meterPerModelUnit n="7140529" d="1000000"/>
                    <am3d:preTrans dx="0" dy="-17999995" dz="5866"/>
                    <am3d:scale>
                      <am3d:sx n="1000000" d="1000000"/>
                      <am3d:sy n="1000000" d="1000000"/>
                      <am3d:sz n="1000000" d="1000000"/>
                    </am3d:scale>
                    <am3d:rot ax="868443" ay="428626" az="110316"/>
                    <am3d:postTrans dx="0" dy="0" dz="0"/>
                  </am3d:trans>
                  <am3d:raster rName="Office3DRenderer" rVer="16.0.8326">
                    <am3d:blip r:embed="rId5"/>
                  </am3d:raster>
                  <am3d:objViewport viewportSz="1144937"/>
                  <am3d:ambientLight>
                    <am3d:clr>
                      <a:scrgbClr r="50000" g="50000" b="50000"/>
                    </am3d:clr>
                    <am3d:illuminance n="500000" d="1000000"/>
                  </am3d:ambientLight>
                  <am3d:ptLight rad="0">
                    <am3d:clr>
                      <a:scrgbClr r="100000" g="75000" b="50000"/>
                    </am3d:clr>
                    <am3d:intensity n="9765625" d="1000000"/>
                    <am3d:pos x="21959998" y="70920001" z="16344003"/>
                  </am3d:ptLight>
                  <am3d:ptLight rad="0">
                    <am3d:clr>
                      <a:scrgbClr r="40000" g="60000" b="95000"/>
                    </am3d:clr>
                    <am3d:intensity n="12250000" d="1000000"/>
                    <am3d:pos x="-37964106" y="51130435" z="57631972"/>
                  </am3d:ptLight>
                  <am3d:ptLight rad="0">
                    <am3d:clr>
                      <a:scrgbClr r="86837" g="72700" b="100000"/>
                    </am3d:clr>
                    <am3d:intensity n="3125000" d="1000000"/>
                    <am3d:pos x="-37739122" y="58056624" z="-34769649"/>
                  </am3d:ptLight>
                </am3d:model3d>
              </a:graphicData>
            </a:graphic>
          </p:graphicFrame>
        </mc:Choice>
        <mc:Fallback xmlns="">
          <p:pic>
            <p:nvPicPr>
              <p:cNvPr id="19" name="3D Model 18" descr="Cube">
                <a:extLst>
                  <a:ext uri="{FF2B5EF4-FFF2-40B4-BE49-F238E27FC236}">
                    <a16:creationId xmlns:a16="http://schemas.microsoft.com/office/drawing/2014/main" id="{74A065DA-BE0E-47E0-B5C8-4335F82CCD4C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 noCrop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4048142" y="1231105"/>
                <a:ext cx="899585" cy="93402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am3d="http://schemas.microsoft.com/office/drawing/2017/model3d">
        <mc:Choice Requires="am3d">
          <p:graphicFrame>
            <p:nvGraphicFramePr>
              <p:cNvPr id="21" name="3D Model 20" descr="Cuboid">
                <a:extLst>
                  <a:ext uri="{FF2B5EF4-FFF2-40B4-BE49-F238E27FC236}">
                    <a16:creationId xmlns:a16="http://schemas.microsoft.com/office/drawing/2014/main" id="{2A1877CF-E706-4B70-B39F-128E4EB2FE77}"/>
                  </a:ext>
                </a:extLst>
              </p:cNvPr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466077348"/>
                  </p:ext>
                </p:extLst>
              </p:nvPr>
            </p:nvGraphicFramePr>
            <p:xfrm>
              <a:off x="3832951" y="2166151"/>
              <a:ext cx="1552014" cy="1285083"/>
            </p:xfrm>
            <a:graphic>
              <a:graphicData uri="http://schemas.microsoft.com/office/drawing/2017/model3d">
                <am3d:model3d r:embed="rId7">
                  <am3d:spPr>
                    <a:xfrm>
                      <a:off x="0" y="0"/>
                      <a:ext cx="1552014" cy="1285083"/>
                    </a:xfrm>
                    <a:prstGeom prst="rect">
                      <a:avLst/>
                    </a:prstGeom>
                  </am3d:spPr>
                  <am3d:camera>
                    <am3d:pos x="0" y="0" z="57664451"/>
                    <am3d:up dx="0" dy="36000000" dz="0"/>
                    <am3d:lookAt x="0" y="0" z="0"/>
                    <am3d:perspective fov="2700000"/>
                  </am3d:camera>
                  <am3d:trans>
                    <am3d:meterPerModelUnit n="4361393" d="1000000"/>
                    <am3d:preTrans dx="0" dy="-6493603" dz="0"/>
                    <am3d:scale>
                      <am3d:sx n="1000000" d="1000000"/>
                      <am3d:sy n="1000000" d="1000000"/>
                      <am3d:sz n="1000000" d="1000000"/>
                    </am3d:scale>
                    <am3d:rot ax="1506071" ay="1943163" az="845125"/>
                    <am3d:postTrans dx="0" dy="0" dz="0"/>
                  </am3d:trans>
                  <am3d:raster rName="Office3DRenderer" rVer="16.0.8326">
                    <am3d:blip r:embed="rId8"/>
                  </am3d:raster>
                  <am3d:objViewport viewportSz="1578514"/>
                  <am3d:ambientLight>
                    <am3d:clr>
                      <a:scrgbClr r="50000" g="50000" b="50000"/>
                    </am3d:clr>
                    <am3d:illuminance n="500000" d="1000000"/>
                  </am3d:ambientLight>
                  <am3d:ptLight rad="0">
                    <am3d:clr>
                      <a:scrgbClr r="100000" g="75000" b="50000"/>
                    </am3d:clr>
                    <am3d:intensity n="9765625" d="1000000"/>
                    <am3d:pos x="21959998" y="70920001" z="16344003"/>
                  </am3d:ptLight>
                  <am3d:ptLight rad="0">
                    <am3d:clr>
                      <a:scrgbClr r="40000" g="60000" b="95000"/>
                    </am3d:clr>
                    <am3d:intensity n="12250000" d="1000000"/>
                    <am3d:pos x="-37964106" y="51130435" z="57631972"/>
                  </am3d:ptLight>
                  <am3d:ptLight rad="0">
                    <am3d:clr>
                      <a:scrgbClr r="86837" g="72700" b="100000"/>
                    </am3d:clr>
                    <am3d:intensity n="3125000" d="1000000"/>
                    <am3d:pos x="-37739122" y="58056624" z="-34769649"/>
                  </am3d:ptLight>
                </am3d:model3d>
              </a:graphicData>
            </a:graphic>
          </p:graphicFrame>
        </mc:Choice>
        <mc:Fallback xmlns="">
          <p:pic>
            <p:nvPicPr>
              <p:cNvPr id="21" name="3D Model 20" descr="Cuboid">
                <a:extLst>
                  <a:ext uri="{FF2B5EF4-FFF2-40B4-BE49-F238E27FC236}">
                    <a16:creationId xmlns:a16="http://schemas.microsoft.com/office/drawing/2014/main" id="{2A1877CF-E706-4B70-B39F-128E4EB2FE77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 noCrop="1"/>
              </p:cNvPicPr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3832951" y="2166151"/>
                <a:ext cx="1552014" cy="128508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am3d="http://schemas.microsoft.com/office/drawing/2017/model3d">
        <mc:Choice Requires="am3d">
          <p:graphicFrame>
            <p:nvGraphicFramePr>
              <p:cNvPr id="22" name="3D Model 21" descr="Light Gray Cylinder">
                <a:extLst>
                  <a:ext uri="{FF2B5EF4-FFF2-40B4-BE49-F238E27FC236}">
                    <a16:creationId xmlns:a16="http://schemas.microsoft.com/office/drawing/2014/main" id="{EE556FE1-F42F-4AA8-9803-954816501AAB}"/>
                  </a:ext>
                </a:extLst>
              </p:cNvPr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3497236466"/>
                  </p:ext>
                </p:extLst>
              </p:nvPr>
            </p:nvGraphicFramePr>
            <p:xfrm rot="5400000">
              <a:off x="4292053" y="3282877"/>
              <a:ext cx="1213655" cy="1780619"/>
            </p:xfrm>
            <a:graphic>
              <a:graphicData uri="http://schemas.microsoft.com/office/drawing/2017/model3d">
                <am3d:model3d r:embed="rId10">
                  <am3d:spPr>
                    <a:xfrm rot="5400000">
                      <a:off x="0" y="0"/>
                      <a:ext cx="1213655" cy="1780619"/>
                    </a:xfrm>
                    <a:prstGeom prst="rect">
                      <a:avLst/>
                    </a:prstGeom>
                  </am3d:spPr>
                  <am3d:camera>
                    <am3d:pos x="0" y="0" z="62782805"/>
                    <am3d:up dx="0" dy="36000000" dz="0"/>
                    <am3d:lookAt x="0" y="0" z="0"/>
                    <am3d:perspective fov="2700000"/>
                  </am3d:camera>
                  <am3d:trans>
                    <am3d:meterPerModelUnit n="7159681" d="1000000"/>
                    <am3d:preTrans dx="22" dy="-18000000" dz="6"/>
                    <am3d:scale>
                      <am3d:sx n="1000000" d="1000000"/>
                      <am3d:sy n="1000000" d="1000000"/>
                      <am3d:sz n="1000000" d="1000000"/>
                    </am3d:scale>
                    <am3d:rot ax="2498351" ay="252512" az="223988"/>
                    <am3d:postTrans dx="0" dy="0" dz="0"/>
                  </am3d:trans>
                  <am3d:raster rName="Office3DRenderer" rVer="16.0.8326">
                    <am3d:blip r:embed="rId11"/>
                  </am3d:raster>
                  <am3d:objViewport viewportSz="2048042"/>
                  <am3d:ambientLight>
                    <am3d:clr>
                      <a:scrgbClr r="50000" g="50000" b="50000"/>
                    </am3d:clr>
                    <am3d:illuminance n="500000" d="1000000"/>
                  </am3d:ambientLight>
                  <am3d:ptLight rad="0">
                    <am3d:clr>
                      <a:scrgbClr r="100000" g="75000" b="50000"/>
                    </am3d:clr>
                    <am3d:intensity n="9765625" d="1000000"/>
                    <am3d:pos x="21959998" y="70920001" z="16344003"/>
                  </am3d:ptLight>
                  <am3d:ptLight rad="0">
                    <am3d:clr>
                      <a:scrgbClr r="40000" g="60000" b="95000"/>
                    </am3d:clr>
                    <am3d:intensity n="12250000" d="1000000"/>
                    <am3d:pos x="-37964106" y="51130435" z="57631972"/>
                  </am3d:ptLight>
                  <am3d:ptLight rad="0">
                    <am3d:clr>
                      <a:scrgbClr r="86837" g="72700" b="100000"/>
                    </am3d:clr>
                    <am3d:intensity n="3125000" d="1000000"/>
                    <am3d:pos x="-37739122" y="58056624" z="-34769649"/>
                  </am3d:ptLight>
                </am3d:model3d>
              </a:graphicData>
            </a:graphic>
          </p:graphicFrame>
        </mc:Choice>
        <mc:Fallback xmlns="">
          <p:pic>
            <p:nvPicPr>
              <p:cNvPr id="22" name="3D Model 21" descr="Light Gray Cylinder">
                <a:extLst>
                  <a:ext uri="{FF2B5EF4-FFF2-40B4-BE49-F238E27FC236}">
                    <a16:creationId xmlns:a16="http://schemas.microsoft.com/office/drawing/2014/main" id="{EE556FE1-F42F-4AA8-9803-954816501AAB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 noCrop="1"/>
              </p:cNvPicPr>
              <p:nvPr/>
            </p:nvPicPr>
            <p:blipFill>
              <a:blip r:embed="rId12"/>
              <a:stretch>
                <a:fillRect/>
              </a:stretch>
            </p:blipFill>
            <p:spPr>
              <a:xfrm rot="5400000">
                <a:off x="4292053" y="3282877"/>
                <a:ext cx="1213655" cy="178061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am3d="http://schemas.microsoft.com/office/drawing/2017/model3d">
        <mc:Choice Requires="am3d">
          <p:graphicFrame>
            <p:nvGraphicFramePr>
              <p:cNvPr id="23" name="3D Model 22" descr="Sphere">
                <a:extLst>
                  <a:ext uri="{FF2B5EF4-FFF2-40B4-BE49-F238E27FC236}">
                    <a16:creationId xmlns:a16="http://schemas.microsoft.com/office/drawing/2014/main" id="{1F912E34-0F49-45C2-B123-2A3317881360}"/>
                  </a:ext>
                </a:extLst>
              </p:cNvPr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1266612218"/>
                  </p:ext>
                </p:extLst>
              </p:nvPr>
            </p:nvGraphicFramePr>
            <p:xfrm>
              <a:off x="4035249" y="5002391"/>
              <a:ext cx="1063866" cy="1063867"/>
            </p:xfrm>
            <a:graphic>
              <a:graphicData uri="http://schemas.microsoft.com/office/drawing/2017/model3d">
                <am3d:model3d r:embed="rId13">
                  <am3d:spPr>
                    <a:xfrm>
                      <a:off x="0" y="0"/>
                      <a:ext cx="1063866" cy="1063867"/>
                    </a:xfrm>
                    <a:prstGeom prst="rect">
                      <a:avLst/>
                    </a:prstGeom>
                  </am3d:spPr>
                  <am3d:camera>
                    <am3d:pos x="0" y="0" z="81469184"/>
                    <am3d:up dx="0" dy="36000000" dz="0"/>
                    <am3d:lookAt x="0" y="0" z="0"/>
                    <am3d:perspective fov="2700000"/>
                  </am3d:camera>
                  <am3d:trans>
                    <am3d:meterPerModelUnit n="7143146" d="1000000"/>
                    <am3d:preTrans dx="-2" dy="-18000000" dz="3"/>
                    <am3d:scale>
                      <am3d:sx n="1000000" d="1000000"/>
                      <am3d:sy n="1000000" d="1000000"/>
                      <am3d:sz n="1000000" d="1000000"/>
                    </am3d:scale>
                    <am3d:rot ay="975189"/>
                    <am3d:postTrans dx="0" dy="0" dz="0"/>
                  </am3d:trans>
                  <am3d:raster rName="Office3DRenderer" rVer="16.0.8326">
                    <am3d:blip r:embed="rId14"/>
                  </am3d:raster>
                  <am3d:objViewport viewportSz="1804773"/>
                  <am3d:ambientLight>
                    <am3d:clr>
                      <a:scrgbClr r="50000" g="50000" b="50000"/>
                    </am3d:clr>
                    <am3d:illuminance n="500000" d="1000000"/>
                  </am3d:ambientLight>
                  <am3d:ptLight rad="0">
                    <am3d:clr>
                      <a:scrgbClr r="100000" g="75000" b="50000"/>
                    </am3d:clr>
                    <am3d:intensity n="9765625" d="1000000"/>
                    <am3d:pos x="21959998" y="70920001" z="16344003"/>
                  </am3d:ptLight>
                  <am3d:ptLight rad="0">
                    <am3d:clr>
                      <a:scrgbClr r="40000" g="60000" b="95000"/>
                    </am3d:clr>
                    <am3d:intensity n="12250000" d="1000000"/>
                    <am3d:pos x="-37964106" y="51130435" z="57631972"/>
                  </am3d:ptLight>
                  <am3d:ptLight rad="0">
                    <am3d:clr>
                      <a:scrgbClr r="86837" g="72700" b="100000"/>
                    </am3d:clr>
                    <am3d:intensity n="3125000" d="1000000"/>
                    <am3d:pos x="-37739122" y="58056624" z="-34769649"/>
                  </am3d:ptLight>
                </am3d:model3d>
              </a:graphicData>
            </a:graphic>
          </p:graphicFrame>
        </mc:Choice>
        <mc:Fallback xmlns="">
          <p:pic>
            <p:nvPicPr>
              <p:cNvPr id="23" name="3D Model 22" descr="Sphere">
                <a:extLst>
                  <a:ext uri="{FF2B5EF4-FFF2-40B4-BE49-F238E27FC236}">
                    <a16:creationId xmlns:a16="http://schemas.microsoft.com/office/drawing/2014/main" id="{1F912E34-0F49-45C2-B123-2A3317881360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 noCrop="1"/>
              </p:cNvPicPr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4035249" y="5002391"/>
                <a:ext cx="1063866" cy="1063867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426170036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72" name="TextBox 1"/>
          <p:cNvSpPr txBox="1">
            <a:spLocks noChangeArrowheads="1"/>
          </p:cNvSpPr>
          <p:nvPr/>
        </p:nvSpPr>
        <p:spPr bwMode="auto">
          <a:xfrm>
            <a:off x="2345811" y="735617"/>
            <a:ext cx="9721081" cy="461665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 marL="457200" indent="-457200" eaLnBrk="0" hangingPunct="0">
              <a:tabLst>
                <a:tab pos="269875" algn="l"/>
              </a:tabLs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eaLnBrk="0" hangingPunct="0">
              <a:tabLst>
                <a:tab pos="269875" algn="l"/>
              </a:tabLs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tabLst>
                <a:tab pos="269875" algn="l"/>
              </a:tabLs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tabLst>
                <a:tab pos="269875" algn="l"/>
              </a:tabLs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tabLst>
                <a:tab pos="269875" algn="l"/>
              </a:tabLs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269875" algn="l"/>
              </a:tabLs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269875" algn="l"/>
              </a:tabLs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269875" algn="l"/>
              </a:tabLs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269875" algn="l"/>
              </a:tabLs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marL="0" indent="0" eaLnBrk="1" hangingPunct="1">
              <a:buClr>
                <a:srgbClr val="000000"/>
              </a:buClr>
              <a:buSzPct val="100000"/>
              <a:defRPr/>
            </a:pPr>
            <a:r>
              <a:rPr lang="en-US" sz="2400" dirty="0"/>
              <a:t>Common 3D Shapes (continued)</a:t>
            </a:r>
          </a:p>
        </p:txBody>
      </p:sp>
      <p:sp>
        <p:nvSpPr>
          <p:cNvPr id="15373" name="TextBox 2"/>
          <p:cNvSpPr txBox="1">
            <a:spLocks noChangeArrowheads="1"/>
          </p:cNvSpPr>
          <p:nvPr/>
        </p:nvSpPr>
        <p:spPr bwMode="auto">
          <a:xfrm>
            <a:off x="2214136" y="44624"/>
            <a:ext cx="9984432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en-US" altLang="en-US" sz="2800" b="1" dirty="0"/>
              <a:t>Common 2D and 3D shapes</a:t>
            </a:r>
          </a:p>
        </p:txBody>
      </p:sp>
      <p:pic>
        <p:nvPicPr>
          <p:cNvPr id="15374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70600" y="3416300"/>
            <a:ext cx="38100" cy="2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75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70600" y="3416300"/>
            <a:ext cx="38100" cy="2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E09666BC-1D52-4B75-B31D-B5D0AB5C7958}"/>
              </a:ext>
            </a:extLst>
          </p:cNvPr>
          <p:cNvSpPr/>
          <p:nvPr/>
        </p:nvSpPr>
        <p:spPr>
          <a:xfrm>
            <a:off x="6588693" y="1702465"/>
            <a:ext cx="324960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400" dirty="0"/>
              <a:t>Cross-section remains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5802C180-4C8D-4E58-8B8A-E3E8EDF18521}"/>
              </a:ext>
            </a:extLst>
          </p:cNvPr>
          <p:cNvSpPr/>
          <p:nvPr/>
        </p:nvSpPr>
        <p:spPr>
          <a:xfrm>
            <a:off x="2717095" y="1702466"/>
            <a:ext cx="97174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400" dirty="0"/>
              <a:t>Prism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D9FF1D43-B44A-4C5F-BA27-5F0F36E9142A}"/>
              </a:ext>
            </a:extLst>
          </p:cNvPr>
          <p:cNvSpPr/>
          <p:nvPr/>
        </p:nvSpPr>
        <p:spPr>
          <a:xfrm>
            <a:off x="2495600" y="2010343"/>
            <a:ext cx="167545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400" dirty="0"/>
              <a:t>(triangular)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0BED895A-8424-49A7-95B3-EC3F579DFB33}"/>
              </a:ext>
            </a:extLst>
          </p:cNvPr>
          <p:cNvSpPr/>
          <p:nvPr/>
        </p:nvSpPr>
        <p:spPr>
          <a:xfrm>
            <a:off x="6605472" y="2048321"/>
            <a:ext cx="300915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400" dirty="0"/>
              <a:t>the same throughout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32613D43-DFAF-474C-9B9D-312E9B8339CD}"/>
              </a:ext>
            </a:extLst>
          </p:cNvPr>
          <p:cNvSpPr/>
          <p:nvPr/>
        </p:nvSpPr>
        <p:spPr>
          <a:xfrm>
            <a:off x="2495600" y="3548457"/>
            <a:ext cx="182889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400" dirty="0"/>
              <a:t>Tetrahedron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9A6CEC4B-CBE4-49B2-A339-96EEC6C4C6E0}"/>
              </a:ext>
            </a:extLst>
          </p:cNvPr>
          <p:cNvSpPr/>
          <p:nvPr/>
        </p:nvSpPr>
        <p:spPr>
          <a:xfrm>
            <a:off x="6715330" y="3699692"/>
            <a:ext cx="386516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400" dirty="0"/>
              <a:t>All four faces are triangular</a:t>
            </a:r>
          </a:p>
        </p:txBody>
      </p:sp>
      <mc:AlternateContent xmlns:mc="http://schemas.openxmlformats.org/markup-compatibility/2006" xmlns:am3d="http://schemas.microsoft.com/office/drawing/2017/model3d">
        <mc:Choice Requires="am3d">
          <p:graphicFrame>
            <p:nvGraphicFramePr>
              <p:cNvPr id="10" name="3D Model 9" descr="Light Gray Triangular Prism">
                <a:extLst>
                  <a:ext uri="{FF2B5EF4-FFF2-40B4-BE49-F238E27FC236}">
                    <a16:creationId xmlns:a16="http://schemas.microsoft.com/office/drawing/2014/main" id="{07845DC3-9A7D-4A5C-9BCA-74D5B6FF591F}"/>
                  </a:ext>
                </a:extLst>
              </p:cNvPr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3263258285"/>
                  </p:ext>
                </p:extLst>
              </p:nvPr>
            </p:nvGraphicFramePr>
            <p:xfrm rot="20705513">
              <a:off x="4635733" y="1318238"/>
              <a:ext cx="2001530" cy="1882471"/>
            </p:xfrm>
            <a:graphic>
              <a:graphicData uri="http://schemas.microsoft.com/office/drawing/2017/model3d">
                <am3d:model3d r:embed="rId4">
                  <am3d:spPr>
                    <a:xfrm rot="20705513">
                      <a:off x="0" y="0"/>
                      <a:ext cx="2001530" cy="1882471"/>
                    </a:xfrm>
                    <a:prstGeom prst="rect">
                      <a:avLst/>
                    </a:prstGeom>
                  </am3d:spPr>
                  <am3d:camera>
                    <am3d:pos x="0" y="0" z="68508514"/>
                    <am3d:up dx="0" dy="36000000" dz="0"/>
                    <am3d:lookAt x="0" y="0" z="0"/>
                    <am3d:perspective fov="2700000"/>
                  </am3d:camera>
                  <am3d:trans>
                    <am3d:meterPerModelUnit n="6284259" d="1000000"/>
                    <am3d:preTrans dx="-103008" dy="-11011706" dz="-5212029"/>
                    <am3d:scale>
                      <am3d:sx n="1000000" d="1000000"/>
                      <am3d:sy n="1000000" d="1000000"/>
                      <am3d:sz n="1000000" d="1000000"/>
                    </am3d:scale>
                    <am3d:rot ax="6566820" ay="-995419" az="2337644"/>
                    <am3d:postTrans dx="0" dy="0" dz="0"/>
                  </am3d:trans>
                  <am3d:raster rName="Office3DRenderer" rVer="16.0.8326">
                    <am3d:blip r:embed="rId5"/>
                  </am3d:raster>
                  <am3d:objViewport viewportSz="2046861"/>
                  <am3d:ambientLight>
                    <am3d:clr>
                      <a:scrgbClr r="50000" g="50000" b="50000"/>
                    </am3d:clr>
                    <am3d:illuminance n="500000" d="1000000"/>
                  </am3d:ambientLight>
                  <am3d:ptLight rad="0">
                    <am3d:clr>
                      <a:scrgbClr r="100000" g="75000" b="50000"/>
                    </am3d:clr>
                    <am3d:intensity n="9765625" d="1000000"/>
                    <am3d:pos x="21959998" y="70920001" z="16344003"/>
                  </am3d:ptLight>
                  <am3d:ptLight rad="0">
                    <am3d:clr>
                      <a:scrgbClr r="40000" g="60000" b="95000"/>
                    </am3d:clr>
                    <am3d:intensity n="12250000" d="1000000"/>
                    <am3d:pos x="-37964106" y="51130435" z="57631972"/>
                  </am3d:ptLight>
                  <am3d:ptLight rad="0">
                    <am3d:clr>
                      <a:scrgbClr r="86837" g="72700" b="100000"/>
                    </am3d:clr>
                    <am3d:intensity n="3125000" d="1000000"/>
                    <am3d:pos x="-37739122" y="58056624" z="-34769649"/>
                  </am3d:ptLight>
                </am3d:model3d>
              </a:graphicData>
            </a:graphic>
          </p:graphicFrame>
        </mc:Choice>
        <mc:Fallback xmlns="">
          <p:pic>
            <p:nvPicPr>
              <p:cNvPr id="10" name="3D Model 9" descr="Light Gray Triangular Prism">
                <a:extLst>
                  <a:ext uri="{FF2B5EF4-FFF2-40B4-BE49-F238E27FC236}">
                    <a16:creationId xmlns:a16="http://schemas.microsoft.com/office/drawing/2014/main" id="{07845DC3-9A7D-4A5C-9BCA-74D5B6FF591F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 noCrop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 rot="20705513">
                <a:off x="4635733" y="1318238"/>
                <a:ext cx="2001530" cy="1882471"/>
              </a:xfrm>
              <a:prstGeom prst="rect">
                <a:avLst/>
              </a:prstGeom>
            </p:spPr>
          </p:pic>
        </mc:Fallback>
      </mc:AlternateContent>
      <p:sp>
        <p:nvSpPr>
          <p:cNvPr id="11" name="Rectangle 10">
            <a:extLst>
              <a:ext uri="{FF2B5EF4-FFF2-40B4-BE49-F238E27FC236}">
                <a16:creationId xmlns:a16="http://schemas.microsoft.com/office/drawing/2014/main" id="{5B428D5D-73AF-4355-9AB9-04CFF99B3080}"/>
              </a:ext>
            </a:extLst>
          </p:cNvPr>
          <p:cNvSpPr/>
          <p:nvPr/>
        </p:nvSpPr>
        <p:spPr>
          <a:xfrm>
            <a:off x="6714178" y="5351063"/>
            <a:ext cx="514246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400" dirty="0"/>
              <a:t>All slant edges are equal in length in</a:t>
            </a:r>
          </a:p>
          <a:p>
            <a:r>
              <a:rPr lang="en-GB" sz="2400" dirty="0"/>
              <a:t>a right pyramid</a:t>
            </a:r>
          </a:p>
        </p:txBody>
      </p:sp>
      <mc:AlternateContent xmlns:mc="http://schemas.openxmlformats.org/markup-compatibility/2006" xmlns:am3d="http://schemas.microsoft.com/office/drawing/2017/model3d">
        <mc:Choice Requires="am3d">
          <p:graphicFrame>
            <p:nvGraphicFramePr>
              <p:cNvPr id="16" name="3D Model 15" descr="Dark Gray Pyramid">
                <a:extLst>
                  <a:ext uri="{FF2B5EF4-FFF2-40B4-BE49-F238E27FC236}">
                    <a16:creationId xmlns:a16="http://schemas.microsoft.com/office/drawing/2014/main" id="{CEAC375C-9E3B-46D7-A452-74538B63F3DB}"/>
                  </a:ext>
                </a:extLst>
              </p:cNvPr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2059785168"/>
                  </p:ext>
                </p:extLst>
              </p:nvPr>
            </p:nvGraphicFramePr>
            <p:xfrm>
              <a:off x="4539627" y="4980764"/>
              <a:ext cx="1876391" cy="1571597"/>
            </p:xfrm>
            <a:graphic>
              <a:graphicData uri="http://schemas.microsoft.com/office/drawing/2017/model3d">
                <am3d:model3d r:embed="rId7">
                  <am3d:spPr>
                    <a:xfrm>
                      <a:off x="0" y="0"/>
                      <a:ext cx="1876391" cy="1571597"/>
                    </a:xfrm>
                    <a:prstGeom prst="rect">
                      <a:avLst/>
                    </a:prstGeom>
                  </am3d:spPr>
                  <am3d:camera>
                    <am3d:pos x="0" y="0" z="70960676"/>
                    <am3d:up dx="0" dy="36000000" dz="0"/>
                    <am3d:lookAt x="0" y="0" z="0"/>
                    <am3d:perspective fov="2700000"/>
                  </am3d:camera>
                  <am3d:trans>
                    <am3d:meterPerModelUnit n="4134103" d="1000000"/>
                    <am3d:preTrans dx="0" dy="-10695087" dz="0"/>
                    <am3d:scale>
                      <am3d:sx n="1000000" d="1000000"/>
                      <am3d:sy n="1000000" d="1000000"/>
                      <am3d:sz n="1000000" d="1000000"/>
                    </am3d:scale>
                    <am3d:rot ax="227690" ay="1415472" az="91232"/>
                    <am3d:postTrans dx="0" dy="0" dz="0"/>
                  </am3d:trans>
                  <am3d:raster rName="Office3DRenderer" rVer="16.0.8326">
                    <am3d:blip r:embed="rId8"/>
                  </am3d:raster>
                  <am3d:objViewport viewportSz="2943172"/>
                  <am3d:ambientLight>
                    <am3d:clr>
                      <a:scrgbClr r="50000" g="50000" b="50000"/>
                    </am3d:clr>
                    <am3d:illuminance n="500000" d="1000000"/>
                  </am3d:ambientLight>
                  <am3d:ptLight rad="0">
                    <am3d:clr>
                      <a:scrgbClr r="100000" g="75000" b="50000"/>
                    </am3d:clr>
                    <am3d:intensity n="9765625" d="1000000"/>
                    <am3d:pos x="21959998" y="70920001" z="16344003"/>
                  </am3d:ptLight>
                  <am3d:ptLight rad="0">
                    <am3d:clr>
                      <a:scrgbClr r="40000" g="60000" b="95000"/>
                    </am3d:clr>
                    <am3d:intensity n="12250000" d="1000000"/>
                    <am3d:pos x="-37964106" y="51130435" z="57631972"/>
                  </am3d:ptLight>
                  <am3d:ptLight rad="0">
                    <am3d:clr>
                      <a:scrgbClr r="86837" g="72700" b="100000"/>
                    </am3d:clr>
                    <am3d:intensity n="3125000" d="1000000"/>
                    <am3d:pos x="-37739122" y="58056624" z="-34769649"/>
                  </am3d:ptLight>
                </am3d:model3d>
              </a:graphicData>
            </a:graphic>
          </p:graphicFrame>
        </mc:Choice>
        <mc:Fallback xmlns="">
          <p:pic>
            <p:nvPicPr>
              <p:cNvPr id="16" name="3D Model 15" descr="Dark Gray Pyramid">
                <a:extLst>
                  <a:ext uri="{FF2B5EF4-FFF2-40B4-BE49-F238E27FC236}">
                    <a16:creationId xmlns:a16="http://schemas.microsoft.com/office/drawing/2014/main" id="{CEAC375C-9E3B-46D7-A452-74538B63F3DB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 noCrop="1"/>
              </p:cNvPicPr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4539627" y="4980764"/>
                <a:ext cx="1876391" cy="1571597"/>
              </a:xfrm>
              <a:prstGeom prst="rect">
                <a:avLst/>
              </a:prstGeom>
            </p:spPr>
          </p:pic>
        </mc:Fallback>
      </mc:AlternateContent>
      <p:sp>
        <p:nvSpPr>
          <p:cNvPr id="12" name="Rectangle 11">
            <a:extLst>
              <a:ext uri="{FF2B5EF4-FFF2-40B4-BE49-F238E27FC236}">
                <a16:creationId xmlns:a16="http://schemas.microsoft.com/office/drawing/2014/main" id="{CB142763-90D8-4C2C-B244-8F55AA16DC3C}"/>
              </a:ext>
            </a:extLst>
          </p:cNvPr>
          <p:cNvSpPr/>
          <p:nvPr/>
        </p:nvSpPr>
        <p:spPr>
          <a:xfrm>
            <a:off x="2752657" y="5015293"/>
            <a:ext cx="131478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400" dirty="0"/>
              <a:t>Pyramid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14568B80-B666-42B7-8A37-541A876EA503}"/>
              </a:ext>
            </a:extLst>
          </p:cNvPr>
          <p:cNvSpPr/>
          <p:nvPr/>
        </p:nvSpPr>
        <p:spPr>
          <a:xfrm>
            <a:off x="2409484" y="5304898"/>
            <a:ext cx="227498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400" dirty="0"/>
              <a:t>(square-based)</a:t>
            </a:r>
          </a:p>
        </p:txBody>
      </p:sp>
      <mc:AlternateContent xmlns:mc="http://schemas.openxmlformats.org/markup-compatibility/2006" xmlns:am3d="http://schemas.microsoft.com/office/drawing/2017/model3d">
        <mc:Choice Requires="am3d">
          <p:graphicFrame>
            <p:nvGraphicFramePr>
              <p:cNvPr id="14" name="3D Model 13" descr="Dark Gray Tetrahedron">
                <a:extLst>
                  <a:ext uri="{FF2B5EF4-FFF2-40B4-BE49-F238E27FC236}">
                    <a16:creationId xmlns:a16="http://schemas.microsoft.com/office/drawing/2014/main" id="{AB1FB146-9CB4-4BEE-80AA-5260A0074BB1}"/>
                  </a:ext>
                </a:extLst>
              </p:cNvPr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288899077"/>
                  </p:ext>
                </p:extLst>
              </p:nvPr>
            </p:nvGraphicFramePr>
            <p:xfrm>
              <a:off x="4491091" y="2329608"/>
              <a:ext cx="2290549" cy="2437698"/>
            </p:xfrm>
            <a:graphic>
              <a:graphicData uri="http://schemas.microsoft.com/office/drawing/2017/model3d">
                <am3d:model3d r:embed="rId10">
                  <am3d:spPr>
                    <a:xfrm>
                      <a:off x="0" y="0"/>
                      <a:ext cx="2290549" cy="2437698"/>
                    </a:xfrm>
                    <a:prstGeom prst="rect">
                      <a:avLst/>
                    </a:prstGeom>
                  </am3d:spPr>
                  <am3d:camera>
                    <am3d:pos x="0" y="0" z="74271989"/>
                    <am3d:up dx="0" dy="36000000" dz="0"/>
                    <am3d:lookAt x="0" y="0" z="0"/>
                    <am3d:perspective fov="2700000"/>
                  </am3d:camera>
                  <am3d:trans>
                    <am3d:meterPerModelUnit n="6166890" d="1000000"/>
                    <am3d:preTrans dx="531" dy="-15492322" dz="-5131587"/>
                    <am3d:scale>
                      <am3d:sx n="1000000" d="1000000"/>
                      <am3d:sy n="1000000" d="1000000"/>
                      <am3d:sz n="1000000" d="1000000"/>
                    </am3d:scale>
                    <am3d:rot ax="-2202055" ay="392868" az="-291494"/>
                    <am3d:postTrans dx="0" dy="0" dz="0"/>
                  </am3d:trans>
                  <am3d:raster rName="Office3DRenderer" rVer="16.0.8326">
                    <am3d:blip r:embed="rId11"/>
                  </am3d:raster>
                  <am3d:objViewport viewportSz="3469089"/>
                  <am3d:ambientLight>
                    <am3d:clr>
                      <a:scrgbClr r="50000" g="50000" b="50000"/>
                    </am3d:clr>
                    <am3d:illuminance n="500000" d="1000000"/>
                  </am3d:ambientLight>
                  <am3d:ptLight rad="0">
                    <am3d:clr>
                      <a:scrgbClr r="100000" g="75000" b="50000"/>
                    </am3d:clr>
                    <am3d:intensity n="9765625" d="1000000"/>
                    <am3d:pos x="21959998" y="70920001" z="16344003"/>
                  </am3d:ptLight>
                  <am3d:ptLight rad="0">
                    <am3d:clr>
                      <a:scrgbClr r="40000" g="60000" b="95000"/>
                    </am3d:clr>
                    <am3d:intensity n="12250000" d="1000000"/>
                    <am3d:pos x="-37964106" y="51130435" z="57631972"/>
                  </am3d:ptLight>
                  <am3d:ptLight rad="0">
                    <am3d:clr>
                      <a:scrgbClr r="86837" g="72700" b="100000"/>
                    </am3d:clr>
                    <am3d:intensity n="3125000" d="1000000"/>
                    <am3d:pos x="-37739122" y="58056624" z="-34769649"/>
                  </am3d:ptLight>
                </am3d:model3d>
              </a:graphicData>
            </a:graphic>
          </p:graphicFrame>
        </mc:Choice>
        <mc:Fallback xmlns="">
          <p:pic>
            <p:nvPicPr>
              <p:cNvPr id="14" name="3D Model 13" descr="Dark Gray Tetrahedron">
                <a:extLst>
                  <a:ext uri="{FF2B5EF4-FFF2-40B4-BE49-F238E27FC236}">
                    <a16:creationId xmlns:a16="http://schemas.microsoft.com/office/drawing/2014/main" id="{AB1FB146-9CB4-4BEE-80AA-5260A0074BB1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 noCrop="1"/>
              </p:cNvPicPr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4491091" y="2329608"/>
                <a:ext cx="2290549" cy="2437698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786758020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72" name="TextBox 1"/>
          <p:cNvSpPr txBox="1">
            <a:spLocks noChangeArrowheads="1"/>
          </p:cNvSpPr>
          <p:nvPr/>
        </p:nvSpPr>
        <p:spPr bwMode="auto">
          <a:xfrm>
            <a:off x="2345811" y="606912"/>
            <a:ext cx="9721081" cy="2677656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 marL="457200" indent="-457200" eaLnBrk="0" hangingPunct="0">
              <a:tabLst>
                <a:tab pos="269875" algn="l"/>
              </a:tabLs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eaLnBrk="0" hangingPunct="0">
              <a:tabLst>
                <a:tab pos="269875" algn="l"/>
              </a:tabLs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tabLst>
                <a:tab pos="269875" algn="l"/>
              </a:tabLs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tabLst>
                <a:tab pos="269875" algn="l"/>
              </a:tabLs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tabLst>
                <a:tab pos="269875" algn="l"/>
              </a:tabLs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269875" algn="l"/>
              </a:tabLs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269875" algn="l"/>
              </a:tabLs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269875" algn="l"/>
              </a:tabLs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269875" algn="l"/>
              </a:tabLs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marL="0" indent="0" eaLnBrk="1" hangingPunct="1">
              <a:buClr>
                <a:srgbClr val="000000"/>
              </a:buClr>
              <a:buSzPct val="100000"/>
              <a:defRPr/>
            </a:pPr>
            <a:r>
              <a:rPr lang="en-GB" sz="2400" b="1" dirty="0"/>
              <a:t>Example 1</a:t>
            </a:r>
          </a:p>
          <a:p>
            <a:pPr marL="0" indent="0" eaLnBrk="1" hangingPunct="1">
              <a:buClr>
                <a:srgbClr val="000000"/>
              </a:buClr>
              <a:buSzPct val="100000"/>
              <a:defRPr/>
            </a:pPr>
            <a:r>
              <a:rPr lang="en-GB" sz="2400" dirty="0"/>
              <a:t>What is the name of the 2-D shape with 4 sides and with opposite angles equal?</a:t>
            </a:r>
          </a:p>
          <a:p>
            <a:pPr marL="0" indent="0" eaLnBrk="1" hangingPunct="1">
              <a:buClr>
                <a:srgbClr val="000000"/>
              </a:buClr>
              <a:buSzPct val="100000"/>
              <a:defRPr/>
            </a:pPr>
            <a:r>
              <a:rPr lang="en-GB" sz="2400" b="1" dirty="0"/>
              <a:t>Solution</a:t>
            </a:r>
          </a:p>
          <a:p>
            <a:pPr marL="0" indent="0" eaLnBrk="1" hangingPunct="1">
              <a:buClr>
                <a:srgbClr val="000000"/>
              </a:buClr>
              <a:buSzPct val="100000"/>
              <a:defRPr/>
            </a:pPr>
            <a:r>
              <a:rPr lang="en-GB" sz="2400" dirty="0">
                <a:solidFill>
                  <a:srgbClr val="FF0000"/>
                </a:solidFill>
              </a:rPr>
              <a:t>The shape has to be a parallelogram.</a:t>
            </a:r>
          </a:p>
          <a:p>
            <a:pPr marL="0" indent="0" eaLnBrk="1" hangingPunct="1">
              <a:buClr>
                <a:srgbClr val="000000"/>
              </a:buClr>
              <a:buSzPct val="100000"/>
              <a:defRPr/>
            </a:pPr>
            <a:r>
              <a:rPr lang="en-GB" sz="2400" dirty="0">
                <a:solidFill>
                  <a:srgbClr val="FF0000"/>
                </a:solidFill>
              </a:rPr>
              <a:t>(Note: this shape can also be a square, rhombus)</a:t>
            </a:r>
            <a:endParaRPr lang="en-US" sz="2400" dirty="0">
              <a:solidFill>
                <a:srgbClr val="FF0000"/>
              </a:solidFill>
            </a:endParaRPr>
          </a:p>
          <a:p>
            <a:pPr marL="0" indent="0" eaLnBrk="1" hangingPunct="1">
              <a:buClr>
                <a:srgbClr val="000000"/>
              </a:buClr>
              <a:buSzPct val="100000"/>
              <a:defRPr/>
            </a:pPr>
            <a:endParaRPr lang="en-US" sz="2400" dirty="0"/>
          </a:p>
        </p:txBody>
      </p:sp>
      <p:sp>
        <p:nvSpPr>
          <p:cNvPr id="15373" name="TextBox 2"/>
          <p:cNvSpPr txBox="1">
            <a:spLocks noChangeArrowheads="1"/>
          </p:cNvSpPr>
          <p:nvPr/>
        </p:nvSpPr>
        <p:spPr bwMode="auto">
          <a:xfrm>
            <a:off x="2214136" y="44624"/>
            <a:ext cx="9984432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en-US" altLang="en-US" sz="2800" b="1" dirty="0"/>
              <a:t> Common 2D and 3D shapes</a:t>
            </a:r>
          </a:p>
        </p:txBody>
      </p:sp>
      <p:pic>
        <p:nvPicPr>
          <p:cNvPr id="15374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70600" y="3416300"/>
            <a:ext cx="38100" cy="2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75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70600" y="3416300"/>
            <a:ext cx="38100" cy="2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Parallelogram 5">
            <a:extLst>
              <a:ext uri="{FF2B5EF4-FFF2-40B4-BE49-F238E27FC236}">
                <a16:creationId xmlns:a16="http://schemas.microsoft.com/office/drawing/2014/main" id="{93CAE8E3-52E8-4E00-8C7D-45BDC96D3A83}"/>
              </a:ext>
            </a:extLst>
          </p:cNvPr>
          <p:cNvSpPr/>
          <p:nvPr/>
        </p:nvSpPr>
        <p:spPr bwMode="auto">
          <a:xfrm>
            <a:off x="9461865" y="1807296"/>
            <a:ext cx="1434184" cy="679943"/>
          </a:xfrm>
          <a:prstGeom prst="parallelogram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buNone/>
              <a:tabLst/>
            </a:pPr>
            <a:endParaRPr kumimoji="0" lang="en-GB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4F574560-61DB-4070-A300-B144B16F2C82}"/>
              </a:ext>
            </a:extLst>
          </p:cNvPr>
          <p:cNvSpPr/>
          <p:nvPr/>
        </p:nvSpPr>
        <p:spPr>
          <a:xfrm>
            <a:off x="2338621" y="2851205"/>
            <a:ext cx="6096000" cy="83099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GB" sz="2400" b="1" dirty="0"/>
              <a:t>Example 2</a:t>
            </a:r>
          </a:p>
          <a:p>
            <a:r>
              <a:rPr lang="en-GB" sz="2400" dirty="0"/>
              <a:t>Draw accurately: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3359DB4E-E6AC-484E-8BF4-3A660484D456}"/>
              </a:ext>
            </a:extLst>
          </p:cNvPr>
          <p:cNvSpPr/>
          <p:nvPr/>
        </p:nvSpPr>
        <p:spPr>
          <a:xfrm>
            <a:off x="2304997" y="3571554"/>
            <a:ext cx="6283155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400" dirty="0"/>
              <a:t>(a)	a rhombus with sides of length 4 cm and one angle 120 °,</a:t>
            </a:r>
          </a:p>
          <a:p>
            <a:r>
              <a:rPr lang="en-GB" sz="2400" dirty="0"/>
              <a:t>(b)	a kite with sides of length 3 cm and 4 cm, and smallest angle 60 °.  Measure the size of each of the other angles.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EB87415D-A39D-4F8B-89A3-3E324311B4F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328118" y="2836563"/>
            <a:ext cx="1936271" cy="1294228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88F3033F-AEC3-4336-A6D9-714C5C484E9E}"/>
              </a:ext>
            </a:extLst>
          </p:cNvPr>
          <p:cNvSpPr/>
          <p:nvPr/>
        </p:nvSpPr>
        <p:spPr>
          <a:xfrm>
            <a:off x="8721900" y="3157202"/>
            <a:ext cx="56137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400" dirty="0"/>
              <a:t>(a)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70EAA765-9FF9-47BE-95B1-9EB6F892C0F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461865" y="4258883"/>
            <a:ext cx="1507988" cy="1938992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62B02E66-6E23-482C-B9EA-E422D56B5CE9}"/>
              </a:ext>
            </a:extLst>
          </p:cNvPr>
          <p:cNvSpPr/>
          <p:nvPr/>
        </p:nvSpPr>
        <p:spPr>
          <a:xfrm>
            <a:off x="8766746" y="4913287"/>
            <a:ext cx="56137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400" dirty="0"/>
              <a:t>(b)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6AC9314D-9ABC-41A6-93D0-6B1593834F7C}"/>
              </a:ext>
            </a:extLst>
          </p:cNvPr>
          <p:cNvSpPr/>
          <p:nvPr/>
        </p:nvSpPr>
        <p:spPr>
          <a:xfrm>
            <a:off x="2304998" y="5419738"/>
            <a:ext cx="6096000" cy="83099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GB" sz="2400" dirty="0">
                <a:solidFill>
                  <a:srgbClr val="FF0000"/>
                </a:solidFill>
              </a:rPr>
              <a:t>Note that the smallest angle, 60 °, must be between the two longest sides.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7FD654AE-FED5-4FD2-8654-C00F02041C95}"/>
              </a:ext>
            </a:extLst>
          </p:cNvPr>
          <p:cNvSpPr/>
          <p:nvPr/>
        </p:nvSpPr>
        <p:spPr>
          <a:xfrm>
            <a:off x="2304107" y="6225687"/>
            <a:ext cx="920836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400" dirty="0">
                <a:solidFill>
                  <a:srgbClr val="FF0000"/>
                </a:solidFill>
              </a:rPr>
              <a:t>The other angles are approximately  108 °,  108 °  and  84 °.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9BE21E2B-10F2-47AD-846C-3EEC5239E55A}"/>
              </a:ext>
            </a:extLst>
          </p:cNvPr>
          <p:cNvSpPr/>
          <p:nvPr/>
        </p:nvSpPr>
        <p:spPr>
          <a:xfrm>
            <a:off x="9527139" y="4847146"/>
            <a:ext cx="93968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>
                <a:solidFill>
                  <a:srgbClr val="FF0000"/>
                </a:solidFill>
              </a:rPr>
              <a:t>108 °</a:t>
            </a:r>
            <a:endParaRPr lang="en-GB" dirty="0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07DF2B7A-C7B1-48B1-83C3-8477F7EE944A}"/>
              </a:ext>
            </a:extLst>
          </p:cNvPr>
          <p:cNvSpPr/>
          <p:nvPr/>
        </p:nvSpPr>
        <p:spPr>
          <a:xfrm>
            <a:off x="10248496" y="4853223"/>
            <a:ext cx="93968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>
                <a:solidFill>
                  <a:srgbClr val="FF0000"/>
                </a:solidFill>
              </a:rPr>
              <a:t>108 °</a:t>
            </a:r>
            <a:endParaRPr lang="en-GB" dirty="0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D5108EAF-B0DC-4227-92D4-28E70C6A4EA1}"/>
              </a:ext>
            </a:extLst>
          </p:cNvPr>
          <p:cNvSpPr/>
          <p:nvPr/>
        </p:nvSpPr>
        <p:spPr>
          <a:xfrm>
            <a:off x="9963110" y="4419224"/>
            <a:ext cx="797013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>
                <a:solidFill>
                  <a:srgbClr val="FF0000"/>
                </a:solidFill>
              </a:rPr>
              <a:t>84 °</a:t>
            </a:r>
            <a:endParaRPr lang="en-GB" dirty="0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78508A53-8DFC-43FD-8042-B04EA412DEB2}"/>
              </a:ext>
            </a:extLst>
          </p:cNvPr>
          <p:cNvSpPr/>
          <p:nvPr/>
        </p:nvSpPr>
        <p:spPr>
          <a:xfrm>
            <a:off x="9983875" y="5569963"/>
            <a:ext cx="797013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>
                <a:solidFill>
                  <a:srgbClr val="FF0000"/>
                </a:solidFill>
              </a:rPr>
              <a:t>60 °</a:t>
            </a:r>
            <a:endParaRPr lang="en-GB"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89E210C9-BE72-49AE-A191-9D317A1C9381}"/>
              </a:ext>
            </a:extLst>
          </p:cNvPr>
          <p:cNvSpPr/>
          <p:nvPr/>
        </p:nvSpPr>
        <p:spPr bwMode="auto">
          <a:xfrm>
            <a:off x="9331147" y="2847455"/>
            <a:ext cx="1940432" cy="1294227"/>
          </a:xfrm>
          <a:prstGeom prst="rect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buNone/>
              <a:tabLst/>
            </a:pPr>
            <a:endParaRPr kumimoji="0" lang="en-GB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0"/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C70803C5-0E21-4DF9-B9C4-9C83E9B5A785}"/>
              </a:ext>
            </a:extLst>
          </p:cNvPr>
          <p:cNvSpPr/>
          <p:nvPr/>
        </p:nvSpPr>
        <p:spPr bwMode="auto">
          <a:xfrm>
            <a:off x="9461865" y="4261830"/>
            <a:ext cx="1507988" cy="1936045"/>
          </a:xfrm>
          <a:prstGeom prst="rect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buNone/>
              <a:tabLst/>
            </a:pPr>
            <a:endParaRPr kumimoji="0" lang="en-GB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58654507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6" grpId="0"/>
      <p:bldP spid="17" grpId="0"/>
      <p:bldP spid="18" grpId="0"/>
      <p:bldP spid="1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72" name="TextBox 1"/>
          <p:cNvSpPr txBox="1">
            <a:spLocks noChangeArrowheads="1"/>
          </p:cNvSpPr>
          <p:nvPr/>
        </p:nvSpPr>
        <p:spPr bwMode="auto">
          <a:xfrm>
            <a:off x="2351584" y="591033"/>
            <a:ext cx="1733965" cy="461665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 marL="457200" indent="-457200" eaLnBrk="0" hangingPunct="0">
              <a:tabLst>
                <a:tab pos="269875" algn="l"/>
              </a:tabLs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eaLnBrk="0" hangingPunct="0">
              <a:tabLst>
                <a:tab pos="269875" algn="l"/>
              </a:tabLs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tabLst>
                <a:tab pos="269875" algn="l"/>
              </a:tabLs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tabLst>
                <a:tab pos="269875" algn="l"/>
              </a:tabLs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tabLst>
                <a:tab pos="269875" algn="l"/>
              </a:tabLs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269875" algn="l"/>
              </a:tabLs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269875" algn="l"/>
              </a:tabLs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269875" algn="l"/>
              </a:tabLs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269875" algn="l"/>
              </a:tabLs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marL="0" indent="0" eaLnBrk="1" hangingPunct="1">
              <a:buClr>
                <a:srgbClr val="000000"/>
              </a:buClr>
              <a:buSzPct val="100000"/>
              <a:defRPr/>
            </a:pPr>
            <a:r>
              <a:rPr lang="en-US" sz="2400" b="1" dirty="0"/>
              <a:t>Exercises</a:t>
            </a:r>
          </a:p>
        </p:txBody>
      </p:sp>
      <p:sp>
        <p:nvSpPr>
          <p:cNvPr id="15373" name="TextBox 2"/>
          <p:cNvSpPr txBox="1">
            <a:spLocks noChangeArrowheads="1"/>
          </p:cNvSpPr>
          <p:nvPr/>
        </p:nvSpPr>
        <p:spPr bwMode="auto">
          <a:xfrm>
            <a:off x="2214136" y="44624"/>
            <a:ext cx="9984432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en-US" altLang="en-US" sz="2800" b="1" dirty="0"/>
              <a:t>Skill Check: Common 2D and 3D shapes</a:t>
            </a:r>
          </a:p>
        </p:txBody>
      </p:sp>
      <p:pic>
        <p:nvPicPr>
          <p:cNvPr id="15374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70600" y="3416300"/>
            <a:ext cx="38100" cy="2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75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70600" y="3416300"/>
            <a:ext cx="38100" cy="2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D5CE1AE0-3097-4C27-91EA-6EDDC988DA68}"/>
              </a:ext>
            </a:extLst>
          </p:cNvPr>
          <p:cNvSpPr/>
          <p:nvPr/>
        </p:nvSpPr>
        <p:spPr>
          <a:xfrm>
            <a:off x="2351584" y="1052698"/>
            <a:ext cx="9217024" cy="51398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AutoNum type="arabicPeriod"/>
            </a:pPr>
            <a:r>
              <a:rPr lang="en-GB" sz="2400" dirty="0"/>
              <a:t>What could be the name of the 2-dimensional shape with 4 sides, which has all angles of equal sizes?</a:t>
            </a:r>
          </a:p>
          <a:p>
            <a:endParaRPr lang="en-GB" dirty="0"/>
          </a:p>
          <a:p>
            <a:pPr marL="457200" indent="-457200">
              <a:buAutoNum type="arabicPeriod" startAt="2"/>
            </a:pPr>
            <a:r>
              <a:rPr lang="en-GB" sz="2400" dirty="0"/>
              <a:t>What is the name of a 6-sided, 2-dimensional shape which has sides of equal lengths?</a:t>
            </a:r>
          </a:p>
          <a:p>
            <a:pPr marL="457200" indent="-457200">
              <a:buAutoNum type="arabicPeriod" startAt="2"/>
            </a:pPr>
            <a:endParaRPr lang="en-GB" sz="2400" dirty="0"/>
          </a:p>
          <a:p>
            <a:pPr marL="457200" indent="-457200">
              <a:buAutoNum type="arabicPeriod" startAt="3"/>
            </a:pPr>
            <a:r>
              <a:rPr lang="en-GB" sz="2400" dirty="0"/>
              <a:t>Draw a parallelogram with sides of lengths 3 cm and 4 cm and with smallest angle equal to 60 °.</a:t>
            </a:r>
          </a:p>
          <a:p>
            <a:pPr marL="457200" indent="-457200">
              <a:buAutoNum type="arabicPeriod" startAt="3"/>
            </a:pPr>
            <a:endParaRPr lang="en-GB" sz="2400" dirty="0"/>
          </a:p>
          <a:p>
            <a:endParaRPr lang="en-GB" sz="2400" dirty="0"/>
          </a:p>
          <a:p>
            <a:endParaRPr lang="en-GB" sz="2400" dirty="0"/>
          </a:p>
          <a:p>
            <a:pPr marL="457200" indent="-457200">
              <a:buAutoNum type="arabicPeriod" startAt="4"/>
            </a:pPr>
            <a:r>
              <a:rPr lang="en-GB" sz="2400" dirty="0"/>
              <a:t>Can a 4-sided, 2-dimensional shape have 4 sides of equal lengths, and not be a square?</a:t>
            </a:r>
          </a:p>
          <a:p>
            <a:pPr marL="457200" indent="-457200">
              <a:buAutoNum type="arabicPeriod" startAt="4"/>
            </a:pPr>
            <a:endParaRPr lang="en-GB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9F32596-940B-4D3A-BBF5-5FE5D089EDFD}"/>
              </a:ext>
            </a:extLst>
          </p:cNvPr>
          <p:cNvSpPr txBox="1"/>
          <p:nvPr/>
        </p:nvSpPr>
        <p:spPr>
          <a:xfrm>
            <a:off x="8904312" y="1492760"/>
            <a:ext cx="28803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solidFill>
                  <a:srgbClr val="FF0000"/>
                </a:solidFill>
              </a:rPr>
              <a:t>Square, Rectangle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26D7C324-92E3-45A5-AF31-254875ADE2FC}"/>
              </a:ext>
            </a:extLst>
          </p:cNvPr>
          <p:cNvSpPr/>
          <p:nvPr/>
        </p:nvSpPr>
        <p:spPr>
          <a:xfrm>
            <a:off x="8904312" y="2496074"/>
            <a:ext cx="141897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400" dirty="0">
                <a:solidFill>
                  <a:srgbClr val="FF0000"/>
                </a:solidFill>
              </a:rPr>
              <a:t>Hexagon</a:t>
            </a:r>
          </a:p>
        </p:txBody>
      </p:sp>
      <p:sp>
        <p:nvSpPr>
          <p:cNvPr id="5" name="Parallelogram 4">
            <a:extLst>
              <a:ext uri="{FF2B5EF4-FFF2-40B4-BE49-F238E27FC236}">
                <a16:creationId xmlns:a16="http://schemas.microsoft.com/office/drawing/2014/main" id="{D7F0DA8B-BA3E-425D-B5F5-A24F1D2BE576}"/>
              </a:ext>
            </a:extLst>
          </p:cNvPr>
          <p:cNvSpPr/>
          <p:nvPr/>
        </p:nvSpPr>
        <p:spPr bwMode="auto">
          <a:xfrm>
            <a:off x="8237780" y="3824920"/>
            <a:ext cx="1944216" cy="896890"/>
          </a:xfrm>
          <a:prstGeom prst="parallelogram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buNone/>
              <a:tabLst/>
            </a:pPr>
            <a:endParaRPr kumimoji="0" lang="en-GB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27D6C8A9-2EBF-4CE3-A55B-0FC7625B9B25}"/>
              </a:ext>
            </a:extLst>
          </p:cNvPr>
          <p:cNvSpPr/>
          <p:nvPr/>
        </p:nvSpPr>
        <p:spPr>
          <a:xfrm>
            <a:off x="7396602" y="4084100"/>
            <a:ext cx="73930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>
                <a:solidFill>
                  <a:srgbClr val="FF0000"/>
                </a:solidFill>
              </a:rPr>
              <a:t>3 cm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FD6525BC-2426-45C5-ABDF-1996749BA05D}"/>
              </a:ext>
            </a:extLst>
          </p:cNvPr>
          <p:cNvSpPr/>
          <p:nvPr/>
        </p:nvSpPr>
        <p:spPr>
          <a:xfrm>
            <a:off x="8704389" y="4790440"/>
            <a:ext cx="73930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>
                <a:solidFill>
                  <a:srgbClr val="FF0000"/>
                </a:solidFill>
              </a:rPr>
              <a:t>4 cm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93B1887C-9B64-435B-996E-4B44F0A360FE}"/>
              </a:ext>
            </a:extLst>
          </p:cNvPr>
          <p:cNvSpPr/>
          <p:nvPr/>
        </p:nvSpPr>
        <p:spPr>
          <a:xfrm>
            <a:off x="9606400" y="3774684"/>
            <a:ext cx="797013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>
                <a:solidFill>
                  <a:srgbClr val="FF0000"/>
                </a:solidFill>
              </a:rPr>
              <a:t>60 °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4278F1CF-51D0-4C61-A2E7-5EAAAB883DFE}"/>
              </a:ext>
            </a:extLst>
          </p:cNvPr>
          <p:cNvSpPr/>
          <p:nvPr/>
        </p:nvSpPr>
        <p:spPr>
          <a:xfrm>
            <a:off x="8237780" y="4395051"/>
            <a:ext cx="797013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>
                <a:solidFill>
                  <a:srgbClr val="FF0000"/>
                </a:solidFill>
              </a:rPr>
              <a:t>60 °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49544EE2-FD4D-4319-865F-A09259A06144}"/>
              </a:ext>
            </a:extLst>
          </p:cNvPr>
          <p:cNvSpPr/>
          <p:nvPr/>
        </p:nvSpPr>
        <p:spPr>
          <a:xfrm>
            <a:off x="8376364" y="3788834"/>
            <a:ext cx="93968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>
                <a:solidFill>
                  <a:srgbClr val="FF0000"/>
                </a:solidFill>
              </a:rPr>
              <a:t>120 °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23FDDF98-101C-47C1-AC3D-3A06CAE2EC85}"/>
              </a:ext>
            </a:extLst>
          </p:cNvPr>
          <p:cNvSpPr/>
          <p:nvPr/>
        </p:nvSpPr>
        <p:spPr>
          <a:xfrm>
            <a:off x="9316045" y="4360897"/>
            <a:ext cx="93968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>
                <a:solidFill>
                  <a:srgbClr val="FF0000"/>
                </a:solidFill>
              </a:rPr>
              <a:t>120 °</a:t>
            </a:r>
          </a:p>
        </p:txBody>
      </p: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B7EBA4A9-6ACE-4EED-9ADE-8EB63BE31888}"/>
              </a:ext>
            </a:extLst>
          </p:cNvPr>
          <p:cNvCxnSpPr>
            <a:cxnSpLocks/>
          </p:cNvCxnSpPr>
          <p:nvPr/>
        </p:nvCxnSpPr>
        <p:spPr bwMode="auto">
          <a:xfrm flipH="1">
            <a:off x="7988973" y="3850230"/>
            <a:ext cx="254946" cy="921816"/>
          </a:xfrm>
          <a:prstGeom prst="straightConnector1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triangle"/>
            <a:tailEnd type="triangle"/>
          </a:ln>
          <a:effectLst/>
        </p:spPr>
      </p:cxn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B9DEDDAB-B84D-40BF-80E1-48CE03650AF5}"/>
              </a:ext>
            </a:extLst>
          </p:cNvPr>
          <p:cNvCxnSpPr>
            <a:cxnSpLocks/>
          </p:cNvCxnSpPr>
          <p:nvPr/>
        </p:nvCxnSpPr>
        <p:spPr bwMode="auto">
          <a:xfrm flipH="1">
            <a:off x="8237780" y="4869160"/>
            <a:ext cx="1672525" cy="0"/>
          </a:xfrm>
          <a:prstGeom prst="straightConnector1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triangle"/>
            <a:tailEnd type="triangle"/>
          </a:ln>
          <a:effectLst/>
        </p:spPr>
      </p:cxnSp>
      <p:sp>
        <p:nvSpPr>
          <p:cNvPr id="20" name="Rectangle 19">
            <a:extLst>
              <a:ext uri="{FF2B5EF4-FFF2-40B4-BE49-F238E27FC236}">
                <a16:creationId xmlns:a16="http://schemas.microsoft.com/office/drawing/2014/main" id="{4420A07B-CCF3-4892-8EEC-B849E32F3DE6}"/>
              </a:ext>
            </a:extLst>
          </p:cNvPr>
          <p:cNvSpPr/>
          <p:nvPr/>
        </p:nvSpPr>
        <p:spPr>
          <a:xfrm>
            <a:off x="5663384" y="5874820"/>
            <a:ext cx="217617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400" dirty="0">
                <a:solidFill>
                  <a:srgbClr val="FF0000"/>
                </a:solidFill>
              </a:rPr>
              <a:t>Yes, Rhombus</a:t>
            </a:r>
            <a:endParaRPr lang="en-GB" sz="2400" dirty="0"/>
          </a:p>
        </p:txBody>
      </p:sp>
      <p:sp>
        <p:nvSpPr>
          <p:cNvPr id="21" name="Parallelogram 20">
            <a:extLst>
              <a:ext uri="{FF2B5EF4-FFF2-40B4-BE49-F238E27FC236}">
                <a16:creationId xmlns:a16="http://schemas.microsoft.com/office/drawing/2014/main" id="{730D30A2-794B-4D8B-A7FD-E2FF0DDFE096}"/>
              </a:ext>
            </a:extLst>
          </p:cNvPr>
          <p:cNvSpPr/>
          <p:nvPr/>
        </p:nvSpPr>
        <p:spPr bwMode="auto">
          <a:xfrm>
            <a:off x="8435582" y="5642994"/>
            <a:ext cx="1008112" cy="752875"/>
          </a:xfrm>
          <a:prstGeom prst="parallelogram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buNone/>
              <a:tabLst/>
            </a:pPr>
            <a:endParaRPr kumimoji="0" lang="en-GB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0"/>
            </a:endParaRPr>
          </a:p>
        </p:txBody>
      </p: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A42ADF9D-3CBB-4F5E-A2CB-EA613EB2E9F6}"/>
              </a:ext>
            </a:extLst>
          </p:cNvPr>
          <p:cNvCxnSpPr>
            <a:cxnSpLocks/>
          </p:cNvCxnSpPr>
          <p:nvPr/>
        </p:nvCxnSpPr>
        <p:spPr bwMode="auto">
          <a:xfrm flipH="1">
            <a:off x="9267532" y="6019431"/>
            <a:ext cx="327026" cy="0"/>
          </a:xfrm>
          <a:prstGeom prst="line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DE526F5A-81AC-420B-BC54-54D6B5D34742}"/>
              </a:ext>
            </a:extLst>
          </p:cNvPr>
          <p:cNvCxnSpPr/>
          <p:nvPr/>
        </p:nvCxnSpPr>
        <p:spPr bwMode="auto">
          <a:xfrm>
            <a:off x="8903544" y="6239411"/>
            <a:ext cx="0" cy="312915"/>
          </a:xfrm>
          <a:prstGeom prst="line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B916A2C1-DD97-44FD-852E-7AB591EAE3DE}"/>
              </a:ext>
            </a:extLst>
          </p:cNvPr>
          <p:cNvCxnSpPr/>
          <p:nvPr/>
        </p:nvCxnSpPr>
        <p:spPr bwMode="auto">
          <a:xfrm>
            <a:off x="8944558" y="5421457"/>
            <a:ext cx="0" cy="312915"/>
          </a:xfrm>
          <a:prstGeom prst="line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6973747E-F72F-436E-BD20-BF95D06A3F38}"/>
              </a:ext>
            </a:extLst>
          </p:cNvPr>
          <p:cNvCxnSpPr>
            <a:cxnSpLocks/>
          </p:cNvCxnSpPr>
          <p:nvPr/>
        </p:nvCxnSpPr>
        <p:spPr bwMode="auto">
          <a:xfrm flipH="1">
            <a:off x="8301398" y="6020471"/>
            <a:ext cx="334888" cy="0"/>
          </a:xfrm>
          <a:prstGeom prst="line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</p:spTree>
    <p:extLst>
      <p:ext uri="{BB962C8B-B14F-4D97-AF65-F5344CB8AC3E}">
        <p14:creationId xmlns:p14="http://schemas.microsoft.com/office/powerpoint/2010/main" val="3426994746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 animBg="1"/>
      <p:bldP spid="7" grpId="0"/>
      <p:bldP spid="9" grpId="0"/>
      <p:bldP spid="10" grpId="0"/>
      <p:bldP spid="11" grpId="0"/>
      <p:bldP spid="12" grpId="0"/>
      <p:bldP spid="13" grpId="0"/>
      <p:bldP spid="20" grpId="0"/>
      <p:bldP spid="21" grpId="0" animBg="1"/>
    </p:bldLst>
  </p:timing>
</p:sld>
</file>

<file path=ppt/theme/theme1.xml><?xml version="1.0" encoding="utf-8"?>
<a:theme xmlns:a="http://schemas.openxmlformats.org/drawingml/2006/main" name="Alapértelmezett terv">
  <a:themeElements>
    <a:clrScheme name="Blue II">
      <a:dk1>
        <a:sysClr val="windowText" lastClr="000000"/>
      </a:dk1>
      <a:lt1>
        <a:sysClr val="window" lastClr="FFFFFF"/>
      </a:lt1>
      <a:dk2>
        <a:srgbClr val="335B74"/>
      </a:dk2>
      <a:lt2>
        <a:srgbClr val="DFE3E5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6EAC1C"/>
      </a:hlink>
      <a:folHlink>
        <a:srgbClr val="B26B0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charset="0"/>
          <a:buNone/>
          <a:tabLst/>
          <a:defRPr kumimoji="0" lang="en-GB" sz="20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charset="0"/>
          <a:buNone/>
          <a:tabLst/>
          <a:defRPr kumimoji="0" lang="en-GB" sz="20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charset="0"/>
          </a:defRPr>
        </a:defPPr>
      </a:lstStyle>
    </a:lnDef>
  </a:objectDefaults>
  <a:extraClrSchemeLst>
    <a:extraClrScheme>
      <a:clrScheme name="Alapértelmezett terv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lapértelmezett terv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lapértelmezett terv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lapértelmezett terv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lapértelmezett terv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lapértelmezett terv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lapértelmezett terv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lapértelmezett terv 8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00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lapértelmezett terv 9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0000CC"/>
        </a:hlink>
        <a:folHlink>
          <a:srgbClr val="0000C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B7242D3088D216458E0212DCF115C968" ma:contentTypeVersion="13" ma:contentTypeDescription="Create a new document." ma:contentTypeScope="" ma:versionID="dec315d4ad1de463c9cd8d1883a63030">
  <xsd:schema xmlns:xsd="http://www.w3.org/2001/XMLSchema" xmlns:xs="http://www.w3.org/2001/XMLSchema" xmlns:p="http://schemas.microsoft.com/office/2006/metadata/properties" xmlns:ns3="9ee75292-5076-4fcc-bc52-dcc754448144" xmlns:ns4="f7b00057-f5aa-46f4-8410-da255f325540" targetNamespace="http://schemas.microsoft.com/office/2006/metadata/properties" ma:root="true" ma:fieldsID="dd1e531ce6b01eaefd4a7de6ab057d9e" ns3:_="" ns4:_="">
    <xsd:import namespace="9ee75292-5076-4fcc-bc52-dcc754448144"/>
    <xsd:import namespace="f7b00057-f5aa-46f4-8410-da255f325540"/>
    <xsd:element name="properties">
      <xsd:complexType>
        <xsd:sequence>
          <xsd:element name="documentManagement">
            <xsd:complexType>
              <xsd:all>
                <xsd:element ref="ns3:SharedWithUsers" minOccurs="0"/>
                <xsd:element ref="ns3:SharedWithDetails" minOccurs="0"/>
                <xsd:element ref="ns3:SharingHintHash" minOccurs="0"/>
                <xsd:element ref="ns4:MediaServiceMetadata" minOccurs="0"/>
                <xsd:element ref="ns4:MediaServiceFastMetadata" minOccurs="0"/>
                <xsd:element ref="ns4:MediaServiceAutoTags" minOccurs="0"/>
                <xsd:element ref="ns4:MediaServiceOCR" minOccurs="0"/>
                <xsd:element ref="ns4:MediaServiceDateTaken" minOccurs="0"/>
                <xsd:element ref="ns4:MediaServiceLocation" minOccurs="0"/>
                <xsd:element ref="ns4:MediaServiceGenerationTime" minOccurs="0"/>
                <xsd:element ref="ns4:MediaServiceEventHashCode" minOccurs="0"/>
                <xsd:element ref="ns4:MediaServiceAutoKeyPoints" minOccurs="0"/>
                <xsd:element ref="ns4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ee75292-5076-4fcc-bc52-dcc754448144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0" nillable="true" ma:displayName="Sharing Hint Hash" ma:description="" ma:hidden="true" ma:internalName="SharingHintHash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7b00057-f5aa-46f4-8410-da255f32554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1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AutoTags" ma:index="13" nillable="true" ma:displayName="MediaServiceAutoTags" ma:internalName="MediaServiceAutoTags" ma:readOnly="true">
      <xsd:simpleType>
        <xsd:restriction base="dms:Text"/>
      </xsd:simpleType>
    </xsd:element>
    <xsd:element name="MediaServiceOCR" ma:index="14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5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6" nillable="true" ma:displayName="MediaServiceLocation" ma:internalName="MediaServiceLocation" ma:readOnly="true">
      <xsd:simpleType>
        <xsd:restriction base="dms:Text"/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9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0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A0D26DF9-5106-4408-AEB8-21B8AFA51FB3}">
  <ds:schemaRefs>
    <ds:schemaRef ds:uri="http://schemas.microsoft.com/office/2006/documentManagement/types"/>
    <ds:schemaRef ds:uri="http://schemas.microsoft.com/office/infopath/2007/PartnerControls"/>
    <ds:schemaRef ds:uri="http://purl.org/dc/elements/1.1/"/>
    <ds:schemaRef ds:uri="http://schemas.microsoft.com/office/2006/metadata/properties"/>
    <ds:schemaRef ds:uri="9ee75292-5076-4fcc-bc52-dcc754448144"/>
    <ds:schemaRef ds:uri="http://purl.org/dc/terms/"/>
    <ds:schemaRef ds:uri="f7b00057-f5aa-46f4-8410-da255f325540"/>
    <ds:schemaRef ds:uri="http://schemas.openxmlformats.org/package/2006/metadata/core-properties"/>
    <ds:schemaRef ds:uri="http://www.w3.org/XML/1998/namespace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F6BE0993-3E8D-4AAE-A529-3CB4C627C364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9ee75292-5076-4fcc-bc52-dcc754448144"/>
    <ds:schemaRef ds:uri="f7b00057-f5aa-46f4-8410-da255f325540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6243552F-E41D-424C-8547-11ECC67B9BE1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92</TotalTime>
  <Words>1377</Words>
  <Application>Microsoft Office PowerPoint</Application>
  <PresentationFormat>Widescreen</PresentationFormat>
  <Paragraphs>263</Paragraphs>
  <Slides>22</Slides>
  <Notes>18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6" baseType="lpstr">
      <vt:lpstr>ＭＳ Ｐゴシック</vt:lpstr>
      <vt:lpstr>Arial</vt:lpstr>
      <vt:lpstr>Times New Roman</vt:lpstr>
      <vt:lpstr>Alapértelmezett terv</vt:lpstr>
      <vt:lpstr>Supporting and Enhancing Mathematics and Statistics Unit: Plans and Elevations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Unit1</dc:title>
  <dc:creator>a</dc:creator>
  <cp:lastModifiedBy>Andrew Russell</cp:lastModifiedBy>
  <cp:revision>291</cp:revision>
  <cp:lastPrinted>2016-10-17T08:47:54Z</cp:lastPrinted>
  <dcterms:created xsi:type="dcterms:W3CDTF">2012-10-10T19:07:13Z</dcterms:created>
  <dcterms:modified xsi:type="dcterms:W3CDTF">2021-08-24T08:28:16Z</dcterms:modified>
</cp:coreProperties>
</file>